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319" r:id="rId3"/>
    <p:sldId id="257" r:id="rId4"/>
    <p:sldId id="258" r:id="rId5"/>
    <p:sldId id="323" r:id="rId6"/>
    <p:sldId id="268" r:id="rId7"/>
    <p:sldId id="262" r:id="rId8"/>
    <p:sldId id="265" r:id="rId9"/>
    <p:sldId id="260" r:id="rId10"/>
    <p:sldId id="261" r:id="rId11"/>
    <p:sldId id="267" r:id="rId12"/>
    <p:sldId id="263" r:id="rId13"/>
    <p:sldId id="269" r:id="rId14"/>
    <p:sldId id="271" r:id="rId15"/>
    <p:sldId id="266" r:id="rId16"/>
    <p:sldId id="270" r:id="rId17"/>
    <p:sldId id="272" r:id="rId18"/>
    <p:sldId id="279" r:id="rId19"/>
    <p:sldId id="273" r:id="rId20"/>
    <p:sldId id="264" r:id="rId21"/>
    <p:sldId id="274" r:id="rId22"/>
    <p:sldId id="275" r:id="rId23"/>
    <p:sldId id="276" r:id="rId24"/>
    <p:sldId id="277" r:id="rId25"/>
    <p:sldId id="278" r:id="rId26"/>
    <p:sldId id="300" r:id="rId27"/>
    <p:sldId id="280" r:id="rId28"/>
    <p:sldId id="309" r:id="rId29"/>
    <p:sldId id="307" r:id="rId30"/>
    <p:sldId id="308" r:id="rId31"/>
    <p:sldId id="318" r:id="rId32"/>
    <p:sldId id="310" r:id="rId33"/>
    <p:sldId id="311" r:id="rId34"/>
    <p:sldId id="312" r:id="rId35"/>
    <p:sldId id="313" r:id="rId36"/>
    <p:sldId id="314" r:id="rId37"/>
    <p:sldId id="320" r:id="rId38"/>
    <p:sldId id="281" r:id="rId39"/>
    <p:sldId id="317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01C7A"/>
    <a:srgbClr val="008000"/>
    <a:srgbClr val="753F7D"/>
    <a:srgbClr val="9F423B"/>
    <a:srgbClr val="3E3F95"/>
    <a:srgbClr val="8B3331"/>
    <a:srgbClr val="AA1E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07" autoAdjust="0"/>
    <p:restoredTop sz="95256" autoAdjust="0"/>
  </p:normalViewPr>
  <p:slideViewPr>
    <p:cSldViewPr>
      <p:cViewPr>
        <p:scale>
          <a:sx n="92" d="100"/>
          <a:sy n="92" d="100"/>
        </p:scale>
        <p:origin x="-216" y="-5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602B27-EFE7-49DB-BD86-72D4FF114D2D}" type="datetimeFigureOut">
              <a:rPr lang="en-US" smtClean="0"/>
              <a:t>17-Oct-22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DA0BE1-FEDC-46D0-9698-DC306E6D2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857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07C099-557C-4726-9FDF-EFF8B69AAC36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17-Oct-22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17-Oct-22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17-Oct-22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17-Oct-22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17-Oct-22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17-Oct-22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17-Oct-22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17-Oct-22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17-Oct-22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17-Oct-22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17-Oct-22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17-Oct-22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3EAE708-D436-4A63-B169-AD3386E8F0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25" r="1"/>
          <a:stretch/>
        </p:blipFill>
        <p:spPr>
          <a:xfrm>
            <a:off x="-2590800" y="-457241"/>
            <a:ext cx="14782800" cy="8585943"/>
          </a:xfrm>
          <a:prstGeom prst="rect">
            <a:avLst/>
          </a:prstGeom>
        </p:spPr>
      </p:pic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12792" y="1143000"/>
            <a:ext cx="914400" cy="133938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1318FB9B-486F-45F6-873F-4CAFA31B2166}"/>
              </a:ext>
            </a:extLst>
          </p:cNvPr>
          <p:cNvGrpSpPr/>
          <p:nvPr/>
        </p:nvGrpSpPr>
        <p:grpSpPr>
          <a:xfrm>
            <a:off x="4572000" y="2769972"/>
            <a:ext cx="7356730" cy="1065758"/>
            <a:chOff x="4724400" y="3726830"/>
            <a:chExt cx="7356730" cy="1065758"/>
          </a:xfrm>
        </p:grpSpPr>
        <p:sp>
          <p:nvSpPr>
            <p:cNvPr id="6" name="Rectangle 5"/>
            <p:cNvSpPr/>
            <p:nvPr/>
          </p:nvSpPr>
          <p:spPr>
            <a:xfrm>
              <a:off x="4763655" y="3726830"/>
              <a:ext cx="7317475" cy="1065757"/>
            </a:xfrm>
            <a:prstGeom prst="rect">
              <a:avLst/>
            </a:prstGeom>
            <a:solidFill>
              <a:srgbClr val="3E3F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E3F95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724400" y="3726831"/>
              <a:ext cx="7317475" cy="1065757"/>
            </a:xfrm>
            <a:prstGeom prst="rect">
              <a:avLst/>
            </a:prstGeom>
            <a:solidFill>
              <a:srgbClr val="008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 Narrow" pitchFamily="34" charset="0"/>
                </a:rPr>
                <a:t>WELCOME TO THE WELLNESS WORLD OF SAARVASRI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9871330" y="-3048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www.saarvasri.com</a:t>
            </a:r>
          </a:p>
        </p:txBody>
      </p:sp>
    </p:spTree>
    <p:extLst>
      <p:ext uri="{BB962C8B-B14F-4D97-AF65-F5344CB8AC3E}">
        <p14:creationId xmlns:p14="http://schemas.microsoft.com/office/powerpoint/2010/main" val="1773663566"/>
      </p:ext>
    </p:extLst>
  </p:cSld>
  <p:clrMapOvr>
    <a:masterClrMapping/>
  </p:clrMapOvr>
  <p:transition spd="med">
    <p:cov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 flipH="1">
            <a:off x="2575559" y="821264"/>
            <a:ext cx="4114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730F4F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DRAGON FRUIT</a:t>
            </a:r>
            <a:endParaRPr lang="en-US" sz="4800" b="1" dirty="0">
              <a:solidFill>
                <a:srgbClr val="730F4F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" y="2635248"/>
            <a:ext cx="9448800" cy="2657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  <a:defRPr sz="2200">
                <a:solidFill>
                  <a:srgbClr val="730F4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Dragon fruit is high in </a:t>
            </a:r>
            <a:r>
              <a:rPr lang="en-US" b="1" dirty="0"/>
              <a:t>vitamin C</a:t>
            </a:r>
            <a:r>
              <a:rPr lang="en-US" dirty="0"/>
              <a:t> and other antioxidants, which are good for your immune system. </a:t>
            </a:r>
          </a:p>
          <a:p>
            <a:r>
              <a:rPr lang="en-US" dirty="0"/>
              <a:t>It can </a:t>
            </a:r>
            <a:r>
              <a:rPr lang="en-US" b="1" dirty="0"/>
              <a:t>boost your iron levels</a:t>
            </a:r>
            <a:r>
              <a:rPr lang="en-US" dirty="0"/>
              <a:t>. Iron is important for moving oxygen through your body and giving you energy. Also, the vitamin C in dragon fruit helps your body take in and use the iron.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92" y="253888"/>
            <a:ext cx="2316167" cy="19657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A9E50E1-2D12-4299-A4A2-604384B94E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81"/>
          <a:stretch/>
        </p:blipFill>
        <p:spPr>
          <a:xfrm>
            <a:off x="10485582" y="4749320"/>
            <a:ext cx="1676400" cy="2053925"/>
          </a:xfrm>
          <a:prstGeom prst="rect">
            <a:avLst/>
          </a:prstGeom>
        </p:spPr>
      </p:pic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540365" y="89610"/>
            <a:ext cx="575435" cy="81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895847"/>
      </p:ext>
    </p:extLst>
  </p:cSld>
  <p:clrMapOvr>
    <a:masterClrMapping/>
  </p:clrMapOvr>
  <p:transition spd="med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 flipH="1">
            <a:off x="2514600" y="778301"/>
            <a:ext cx="4343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730F4F"/>
                </a:solidFill>
                <a:latin typeface="Arial Narrow" pitchFamily="34" charset="0"/>
                <a:cs typeface="Times New Roman" pitchFamily="18" charset="0"/>
              </a:rPr>
              <a:t>GRAPE SEED</a:t>
            </a:r>
            <a:endParaRPr lang="en-US" sz="4800" b="1" dirty="0">
              <a:solidFill>
                <a:srgbClr val="730F4F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2467" y="2026968"/>
            <a:ext cx="9878739" cy="46020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  <a:defRPr sz="2200">
                <a:solidFill>
                  <a:srgbClr val="730F4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As per reports, since ancient Egyptians and Europeans used grapes and grape- seed extract for medicinal purposes. </a:t>
            </a:r>
          </a:p>
          <a:p>
            <a:r>
              <a:rPr lang="en-US" dirty="0"/>
              <a:t>Today we know that, grape seed extract contains mainly </a:t>
            </a:r>
            <a:r>
              <a:rPr lang="en-US" b="1" dirty="0"/>
              <a:t>Oligomeric </a:t>
            </a:r>
            <a:r>
              <a:rPr lang="en-US" b="1" dirty="0" err="1"/>
              <a:t>proanthocyanidin</a:t>
            </a:r>
            <a:r>
              <a:rPr lang="en-US" b="1" dirty="0"/>
              <a:t> (OPC)</a:t>
            </a:r>
            <a:r>
              <a:rPr lang="en-US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dirty="0"/>
              <a:t>that have been used to </a:t>
            </a:r>
            <a:r>
              <a:rPr lang="en-US" b="1" dirty="0"/>
              <a:t>improve blood flow, reduce symptoms of diabetes, and to ease swelling in the joints</a:t>
            </a:r>
            <a:r>
              <a:rPr lang="en-US" dirty="0"/>
              <a:t>.</a:t>
            </a:r>
          </a:p>
          <a:p>
            <a:pPr algn="l"/>
            <a:r>
              <a:rPr lang="en-US" dirty="0"/>
              <a:t>Contains other essential compounds such as </a:t>
            </a:r>
            <a:r>
              <a:rPr lang="en-US" b="1" dirty="0"/>
              <a:t>Tannins, Epicatechins, and Catechins </a:t>
            </a:r>
            <a:r>
              <a:rPr lang="en-US" dirty="0"/>
              <a:t>that help prevent cell damage </a:t>
            </a:r>
          </a:p>
          <a:p>
            <a:r>
              <a:rPr lang="en-US" dirty="0"/>
              <a:t>Grape seed extract also contains </a:t>
            </a:r>
            <a:r>
              <a:rPr lang="en-US" b="1" dirty="0"/>
              <a:t>Vitamin E</a:t>
            </a:r>
            <a:r>
              <a:rPr lang="en-US" dirty="0"/>
              <a:t> and </a:t>
            </a:r>
            <a:r>
              <a:rPr lang="en-US" b="1" dirty="0"/>
              <a:t>Linoleic acid</a:t>
            </a:r>
            <a:r>
              <a:rPr lang="en-US" dirty="0"/>
              <a:t> all are been used to improve many health conditions.</a:t>
            </a:r>
          </a:p>
        </p:txBody>
      </p:sp>
      <p:pic>
        <p:nvPicPr>
          <p:cNvPr id="9" name="Picture 8" descr="106-1064833_green-apple-png-png-download-green-apple-with.png"/>
          <p:cNvPicPr>
            <a:picLocks noChangeAspect="1"/>
          </p:cNvPicPr>
          <p:nvPr/>
        </p:nvPicPr>
        <p:blipFill>
          <a:blip r:embed="rId3"/>
          <a:srcRect t="12782" b="19049"/>
          <a:stretch>
            <a:fillRect/>
          </a:stretch>
        </p:blipFill>
        <p:spPr>
          <a:xfrm>
            <a:off x="228600" y="381000"/>
            <a:ext cx="2431756" cy="1625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94705DF-C978-4092-8791-63FFA19EAE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81"/>
          <a:stretch/>
        </p:blipFill>
        <p:spPr>
          <a:xfrm>
            <a:off x="10485582" y="4749320"/>
            <a:ext cx="1676400" cy="2053925"/>
          </a:xfrm>
          <a:prstGeom prst="rect">
            <a:avLst/>
          </a:prstGeom>
        </p:spPr>
      </p:pic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540365" y="89610"/>
            <a:ext cx="575435" cy="81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20799"/>
      </p:ext>
    </p:extLst>
  </p:cSld>
  <p:clrMapOvr>
    <a:masterClrMapping/>
  </p:clrMapOvr>
  <p:transition spd="med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 flipH="1">
            <a:off x="2743200" y="714613"/>
            <a:ext cx="4648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730F4F"/>
                </a:solidFill>
                <a:latin typeface="Arial Narrow" pitchFamily="34" charset="0"/>
                <a:cs typeface="Times New Roman" pitchFamily="18" charset="0"/>
              </a:rPr>
              <a:t>POMEGRANATE</a:t>
            </a:r>
            <a:endParaRPr lang="en-US" sz="4800" b="1" dirty="0">
              <a:solidFill>
                <a:srgbClr val="730F4F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3793" y="2219934"/>
            <a:ext cx="9220200" cy="3586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  <a:defRPr sz="2200">
                <a:solidFill>
                  <a:srgbClr val="730F4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Pomegranates are loaded with important nutrients. They contain two plant compounds with powerful medicinal properties- phenolic compounds and fatty acids.</a:t>
            </a:r>
          </a:p>
          <a:p>
            <a:r>
              <a:rPr lang="en-US" dirty="0"/>
              <a:t>They have impressive anti-inflammatory effects. </a:t>
            </a:r>
          </a:p>
          <a:p>
            <a:r>
              <a:rPr lang="en-US" dirty="0"/>
              <a:t>Pomegranate </a:t>
            </a:r>
            <a:r>
              <a:rPr lang="en-US" b="1" dirty="0"/>
              <a:t>may help fight prostate cancer</a:t>
            </a:r>
            <a:r>
              <a:rPr lang="en-US" dirty="0"/>
              <a:t>. They may also be useful against </a:t>
            </a:r>
            <a:r>
              <a:rPr lang="en-US" b="1" dirty="0"/>
              <a:t>breast cancer</a:t>
            </a:r>
            <a:r>
              <a:rPr lang="en-US" dirty="0"/>
              <a:t>. </a:t>
            </a:r>
          </a:p>
          <a:p>
            <a:r>
              <a:rPr lang="en-US" dirty="0"/>
              <a:t>They may </a:t>
            </a:r>
            <a:r>
              <a:rPr lang="en-US" b="1" dirty="0"/>
              <a:t>lower blood pressure</a:t>
            </a:r>
            <a:r>
              <a:rPr lang="en-US" dirty="0"/>
              <a:t>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 l="12977" t="8661" r="19976" b="9449"/>
          <a:stretch>
            <a:fillRect/>
          </a:stretch>
        </p:blipFill>
        <p:spPr bwMode="auto">
          <a:xfrm>
            <a:off x="689548" y="299821"/>
            <a:ext cx="1767966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C403CDA-E705-4FE1-8575-7C9A71F1F2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81"/>
          <a:stretch/>
        </p:blipFill>
        <p:spPr>
          <a:xfrm>
            <a:off x="10485582" y="4749320"/>
            <a:ext cx="1676400" cy="2053925"/>
          </a:xfrm>
          <a:prstGeom prst="rect">
            <a:avLst/>
          </a:prstGeom>
        </p:spPr>
      </p:pic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540365" y="89610"/>
            <a:ext cx="575435" cy="81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096513"/>
      </p:ext>
    </p:extLst>
  </p:cSld>
  <p:clrMapOvr>
    <a:masterClrMapping/>
  </p:clrMapOvr>
  <p:transition spd="med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 flipH="1">
            <a:off x="2209800" y="784683"/>
            <a:ext cx="4343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730F4F"/>
                </a:solidFill>
                <a:latin typeface="Arial Narrow" pitchFamily="34" charset="0"/>
                <a:cs typeface="Times New Roman" pitchFamily="18" charset="0"/>
              </a:rPr>
              <a:t>BLUE BERRY</a:t>
            </a:r>
            <a:endParaRPr lang="en-US" sz="4800" b="1" dirty="0">
              <a:solidFill>
                <a:srgbClr val="730F4F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8200" y="2286000"/>
            <a:ext cx="9144000" cy="3586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  <a:defRPr sz="2200">
                <a:solidFill>
                  <a:srgbClr val="730F4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Blue Berries may quite literally keep the doctor away, contributes essential nutrients, including </a:t>
            </a:r>
            <a:r>
              <a:rPr lang="en-US" b="1" dirty="0"/>
              <a:t>Vitamin C, Vitamin K, Dietary Fiber</a:t>
            </a:r>
            <a:r>
              <a:rPr lang="en-US" dirty="0"/>
              <a:t>.</a:t>
            </a:r>
          </a:p>
          <a:p>
            <a:r>
              <a:rPr lang="en-US" dirty="0"/>
              <a:t>Blueberries contain one of the </a:t>
            </a:r>
            <a:r>
              <a:rPr lang="en-US" b="1" dirty="0"/>
              <a:t>highest antioxidant levels </a:t>
            </a:r>
            <a:r>
              <a:rPr lang="en-US" dirty="0"/>
              <a:t>of all common fruits and vegetables.</a:t>
            </a:r>
          </a:p>
          <a:p>
            <a:r>
              <a:rPr lang="en-US" dirty="0"/>
              <a:t>Rich in polyphenols called </a:t>
            </a:r>
            <a:r>
              <a:rPr lang="en-US" b="1" dirty="0"/>
              <a:t>flavonoids</a:t>
            </a:r>
            <a:r>
              <a:rPr lang="en-US" dirty="0"/>
              <a:t> (</a:t>
            </a:r>
            <a:r>
              <a:rPr lang="en-IN" dirty="0"/>
              <a:t>anthocyanins)</a:t>
            </a:r>
            <a:r>
              <a:rPr lang="en-US" dirty="0"/>
              <a:t>. </a:t>
            </a:r>
          </a:p>
          <a:p>
            <a:r>
              <a:rPr lang="en-US" dirty="0"/>
              <a:t>Blueberries are </a:t>
            </a:r>
            <a:r>
              <a:rPr lang="en-US" b="1" dirty="0"/>
              <a:t>low in calories but high in nutrients </a:t>
            </a:r>
            <a:r>
              <a:rPr lang="en-US" dirty="0"/>
              <a:t>with impressive wellness benefits.</a:t>
            </a:r>
          </a:p>
        </p:txBody>
      </p:sp>
      <p:pic>
        <p:nvPicPr>
          <p:cNvPr id="9" name="Picture 8" descr="106-1064833_green-apple-png-png-download-green-apple-with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315" y="400082"/>
            <a:ext cx="2131558" cy="1600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0D2A128-B4D7-4B8D-BC56-03E5BA23D2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81"/>
          <a:stretch/>
        </p:blipFill>
        <p:spPr>
          <a:xfrm>
            <a:off x="10485582" y="4749320"/>
            <a:ext cx="1676400" cy="2053925"/>
          </a:xfrm>
          <a:prstGeom prst="rect">
            <a:avLst/>
          </a:prstGeom>
        </p:spPr>
      </p:pic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540365" y="89610"/>
            <a:ext cx="575435" cy="81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623521"/>
      </p:ext>
    </p:extLst>
  </p:cSld>
  <p:clrMapOvr>
    <a:masterClrMapping/>
  </p:clrMapOvr>
  <p:transition spd="med"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 flipH="1">
            <a:off x="2195779" y="766395"/>
            <a:ext cx="4343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730F4F"/>
                </a:solidFill>
                <a:latin typeface="Arial Narrow" pitchFamily="34" charset="0"/>
                <a:cs typeface="Times New Roman" pitchFamily="18" charset="0"/>
              </a:rPr>
              <a:t>BLACK BERRY</a:t>
            </a:r>
            <a:endParaRPr lang="en-US" sz="4800" b="1" dirty="0">
              <a:solidFill>
                <a:srgbClr val="730F4F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" y="2108680"/>
            <a:ext cx="9601200" cy="4094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  <a:defRPr sz="2200">
                <a:solidFill>
                  <a:srgbClr val="730F4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en-US" dirty="0"/>
              <a:t>Blackberries, </a:t>
            </a:r>
            <a:r>
              <a:rPr lang="en-US" i="1" dirty="0"/>
              <a:t>(Rubus </a:t>
            </a:r>
            <a:r>
              <a:rPr lang="en-US" i="1" dirty="0" err="1"/>
              <a:t>Fruticosus</a:t>
            </a:r>
            <a:r>
              <a:rPr lang="en-US" i="1" dirty="0"/>
              <a:t>) </a:t>
            </a:r>
            <a:r>
              <a:rPr lang="en-US" dirty="0"/>
              <a:t>have been used for their medicinal values for more than 2000 years. It is a nutritional powerhouse with </a:t>
            </a:r>
            <a:r>
              <a:rPr lang="en-US" b="1" dirty="0"/>
              <a:t>full of vitamins and minerals,</a:t>
            </a:r>
            <a:r>
              <a:rPr lang="en-US" dirty="0"/>
              <a:t> and also contribute unique advantages to overall health.</a:t>
            </a:r>
          </a:p>
          <a:p>
            <a:pPr algn="l"/>
            <a:r>
              <a:rPr lang="en-US" dirty="0"/>
              <a:t>Vitamins provided by blackberries include </a:t>
            </a:r>
            <a:r>
              <a:rPr lang="en-US" b="1" dirty="0"/>
              <a:t>Vitamin A, B1,  B2 ,  B3 , B6, C , E , and  K . </a:t>
            </a:r>
          </a:p>
          <a:p>
            <a:pPr algn="l"/>
            <a:r>
              <a:rPr lang="en-US" dirty="0"/>
              <a:t>The mineral wealth of Black Berries includes </a:t>
            </a:r>
            <a:r>
              <a:rPr lang="en-US" b="1" dirty="0"/>
              <a:t>Calcium, Iron, Magnesium, Phosphorous, Potassium, and Zinc</a:t>
            </a:r>
            <a:r>
              <a:rPr lang="en-US" dirty="0"/>
              <a:t>. </a:t>
            </a:r>
          </a:p>
          <a:p>
            <a:pPr algn="l"/>
            <a:r>
              <a:rPr lang="en-US" dirty="0"/>
              <a:t>Black berries are also a good source of </a:t>
            </a:r>
            <a:r>
              <a:rPr lang="en-US" b="1" dirty="0"/>
              <a:t>amino acids </a:t>
            </a:r>
            <a:r>
              <a:rPr lang="en-US" dirty="0"/>
              <a:t>and essential </a:t>
            </a:r>
            <a:r>
              <a:rPr lang="en-US" b="1" dirty="0"/>
              <a:t>dietary fiber</a:t>
            </a:r>
            <a:r>
              <a:rPr lang="en-US" dirty="0"/>
              <a:t>.</a:t>
            </a:r>
          </a:p>
        </p:txBody>
      </p:sp>
      <p:pic>
        <p:nvPicPr>
          <p:cNvPr id="9" name="Picture 8" descr="106-1064833_green-apple-png-png-download-green-apple-with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0956" y="292894"/>
            <a:ext cx="2024637" cy="177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96F5F78-8975-42B0-B2BD-BECA1A2B2C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81"/>
          <a:stretch/>
        </p:blipFill>
        <p:spPr>
          <a:xfrm>
            <a:off x="10485582" y="4749320"/>
            <a:ext cx="1676400" cy="2053925"/>
          </a:xfrm>
          <a:prstGeom prst="rect">
            <a:avLst/>
          </a:prstGeom>
        </p:spPr>
      </p:pic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540365" y="89610"/>
            <a:ext cx="575435" cy="81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438212"/>
      </p:ext>
    </p:extLst>
  </p:cSld>
  <p:clrMapOvr>
    <a:masterClrMapping/>
  </p:clrMapOvr>
  <p:transition spd="med"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 flipH="1">
            <a:off x="2667000" y="787493"/>
            <a:ext cx="3886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730F4F"/>
                </a:solidFill>
                <a:latin typeface="Arial Narrow" pitchFamily="34" charset="0"/>
                <a:cs typeface="Times New Roman" pitchFamily="18" charset="0"/>
              </a:rPr>
              <a:t>STRAWBERRY</a:t>
            </a:r>
            <a:endParaRPr lang="en-US" sz="4800" b="1" dirty="0">
              <a:solidFill>
                <a:srgbClr val="730F4F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" y="2590800"/>
            <a:ext cx="9144000" cy="2570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  <a:defRPr sz="2200">
                <a:solidFill>
                  <a:srgbClr val="730F4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Strawberry</a:t>
            </a:r>
            <a:r>
              <a:rPr lang="en-US" i="1" dirty="0"/>
              <a:t> </a:t>
            </a:r>
            <a:r>
              <a:rPr lang="en-US" dirty="0"/>
              <a:t>is rich in </a:t>
            </a:r>
            <a:r>
              <a:rPr lang="en-US" b="1" dirty="0"/>
              <a:t>Vitamins, Minerals, and Antioxidants</a:t>
            </a:r>
            <a:r>
              <a:rPr lang="en-US" dirty="0"/>
              <a:t>, which are beneficial for health. </a:t>
            </a:r>
          </a:p>
          <a:p>
            <a:r>
              <a:rPr lang="en-US" dirty="0"/>
              <a:t>Strawberries are the world’s most popular berry for being </a:t>
            </a:r>
            <a:r>
              <a:rPr lang="en-US" b="1" dirty="0"/>
              <a:t>sodium-free, fat-free, cholesterol-free and low-calorie.</a:t>
            </a:r>
          </a:p>
          <a:p>
            <a:r>
              <a:rPr lang="en-US" dirty="0"/>
              <a:t>Good source of </a:t>
            </a:r>
            <a:r>
              <a:rPr lang="en-US" b="1" dirty="0"/>
              <a:t>Manganese and Potassium</a:t>
            </a:r>
            <a:r>
              <a:rPr lang="en-US" dirty="0"/>
              <a:t>. </a:t>
            </a:r>
          </a:p>
        </p:txBody>
      </p:sp>
      <p:pic>
        <p:nvPicPr>
          <p:cNvPr id="9" name="Picture 8" descr="106-1064833_green-apple-png-png-download-green-apple-with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742" y="491792"/>
            <a:ext cx="2422916" cy="1422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33A61B8-5249-48A3-BF61-D161811DEF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81"/>
          <a:stretch/>
        </p:blipFill>
        <p:spPr>
          <a:xfrm>
            <a:off x="10485582" y="4749320"/>
            <a:ext cx="1676400" cy="2053925"/>
          </a:xfrm>
          <a:prstGeom prst="rect">
            <a:avLst/>
          </a:prstGeom>
        </p:spPr>
      </p:pic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540365" y="89610"/>
            <a:ext cx="575435" cy="81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273088"/>
      </p:ext>
    </p:extLst>
  </p:cSld>
  <p:clrMapOvr>
    <a:masterClrMapping/>
  </p:clrMapOvr>
  <p:transition spd="med"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 flipH="1">
            <a:off x="2714978" y="613201"/>
            <a:ext cx="4343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730F4F"/>
                </a:solidFill>
                <a:latin typeface="Arial Narrow" pitchFamily="34" charset="0"/>
                <a:cs typeface="Times New Roman" pitchFamily="18" charset="0"/>
              </a:rPr>
              <a:t>CRANBERRY</a:t>
            </a:r>
            <a:endParaRPr lang="en-US" sz="4800" b="1" dirty="0">
              <a:solidFill>
                <a:srgbClr val="730F4F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" y="2286000"/>
            <a:ext cx="9677400" cy="3078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  <a:defRPr sz="2200">
                <a:solidFill>
                  <a:srgbClr val="730F4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Cranberries due to its high nutrient and crucial antioxidant (including </a:t>
            </a:r>
            <a:r>
              <a:rPr lang="en-US" b="1" dirty="0"/>
              <a:t>vitamins A</a:t>
            </a:r>
            <a:r>
              <a:rPr lang="en-US" dirty="0"/>
              <a:t> </a:t>
            </a:r>
            <a:r>
              <a:rPr lang="en-US" b="1" dirty="0"/>
              <a:t>and E</a:t>
            </a:r>
            <a:r>
              <a:rPr lang="en-US" dirty="0"/>
              <a:t>), and a good source of </a:t>
            </a:r>
            <a:r>
              <a:rPr lang="en-US" b="1" dirty="0"/>
              <a:t>vitamin C.</a:t>
            </a:r>
          </a:p>
          <a:p>
            <a:r>
              <a:rPr lang="en-US" b="1" dirty="0"/>
              <a:t>Protects cells from damage </a:t>
            </a:r>
            <a:r>
              <a:rPr lang="en-US" dirty="0"/>
              <a:t>and </a:t>
            </a:r>
            <a:r>
              <a:rPr lang="en-US" b="1" dirty="0"/>
              <a:t>boost collagen production</a:t>
            </a:r>
            <a:r>
              <a:rPr lang="en-US" dirty="0"/>
              <a:t>, helping with </a:t>
            </a:r>
            <a:r>
              <a:rPr lang="en-US" b="1" dirty="0"/>
              <a:t>wound healing and skin integrity. </a:t>
            </a:r>
          </a:p>
          <a:p>
            <a:r>
              <a:rPr lang="en-US" dirty="0"/>
              <a:t>The berries possess several properties that have been known to improve our overall health.</a:t>
            </a:r>
          </a:p>
        </p:txBody>
      </p:sp>
      <p:pic>
        <p:nvPicPr>
          <p:cNvPr id="9" name="Picture 8" descr="106-1064833_green-apple-png-png-download-green-apple-with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8388" y="304800"/>
            <a:ext cx="2256590" cy="1371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46754AE-8CFB-4E2B-9592-D0F4BD8948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81"/>
          <a:stretch/>
        </p:blipFill>
        <p:spPr>
          <a:xfrm>
            <a:off x="10485582" y="4749320"/>
            <a:ext cx="1676400" cy="2053925"/>
          </a:xfrm>
          <a:prstGeom prst="rect">
            <a:avLst/>
          </a:prstGeom>
        </p:spPr>
      </p:pic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540365" y="89610"/>
            <a:ext cx="575435" cy="81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733009"/>
      </p:ext>
    </p:extLst>
  </p:cSld>
  <p:clrMapOvr>
    <a:masterClrMapping/>
  </p:clrMapOvr>
  <p:transition spd="med">
    <p:cov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 flipH="1">
            <a:off x="2366482" y="760248"/>
            <a:ext cx="2819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730F4F"/>
                </a:solidFill>
                <a:latin typeface="Arial Narrow" pitchFamily="34" charset="0"/>
                <a:cs typeface="Times New Roman" pitchFamily="18" charset="0"/>
              </a:rPr>
              <a:t>CHERRY</a:t>
            </a:r>
            <a:endParaRPr lang="en-US" sz="4800" b="1" dirty="0">
              <a:solidFill>
                <a:srgbClr val="730F4F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8200" y="2413001"/>
            <a:ext cx="8991600" cy="2570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  <a:defRPr sz="2200">
                <a:solidFill>
                  <a:srgbClr val="730F4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Cherries are low in calories and full of </a:t>
            </a:r>
            <a:r>
              <a:rPr lang="en-US" b="1" dirty="0"/>
              <a:t>fiber</a:t>
            </a:r>
            <a:r>
              <a:rPr lang="en-US" dirty="0"/>
              <a:t>, </a:t>
            </a:r>
            <a:r>
              <a:rPr lang="en-US" b="1" dirty="0"/>
              <a:t>vitamins</a:t>
            </a:r>
            <a:r>
              <a:rPr lang="en-US" dirty="0"/>
              <a:t> and </a:t>
            </a:r>
            <a:r>
              <a:rPr lang="en-US" b="1" dirty="0"/>
              <a:t>minerals</a:t>
            </a:r>
            <a:r>
              <a:rPr lang="en-US" dirty="0"/>
              <a:t>. </a:t>
            </a:r>
          </a:p>
          <a:p>
            <a:r>
              <a:rPr lang="en-US" dirty="0"/>
              <a:t>Rich in </a:t>
            </a:r>
            <a:r>
              <a:rPr lang="en-US" b="1" dirty="0"/>
              <a:t>Vitamin C, A, and K. </a:t>
            </a:r>
          </a:p>
          <a:p>
            <a:r>
              <a:rPr lang="en-US" dirty="0"/>
              <a:t>Contains </a:t>
            </a:r>
            <a:r>
              <a:rPr lang="en-US" b="1" dirty="0"/>
              <a:t>potassium</a:t>
            </a:r>
            <a:r>
              <a:rPr lang="en-US" dirty="0"/>
              <a:t>, </a:t>
            </a:r>
            <a:r>
              <a:rPr lang="en-US" b="1" dirty="0"/>
              <a:t>magnesium</a:t>
            </a:r>
            <a:r>
              <a:rPr lang="en-US" dirty="0"/>
              <a:t>, and </a:t>
            </a:r>
            <a:r>
              <a:rPr lang="en-US" b="1" dirty="0"/>
              <a:t>calcium</a:t>
            </a:r>
            <a:r>
              <a:rPr lang="en-US" dirty="0"/>
              <a:t>. </a:t>
            </a:r>
          </a:p>
          <a:p>
            <a:r>
              <a:rPr lang="en-US" dirty="0"/>
              <a:t>They also bring antioxidants, like </a:t>
            </a:r>
            <a:r>
              <a:rPr lang="en-US" b="1" dirty="0"/>
              <a:t>beta-carotene</a:t>
            </a:r>
            <a:r>
              <a:rPr lang="en-US" dirty="0"/>
              <a:t>, and the essential nutrient </a:t>
            </a:r>
            <a:r>
              <a:rPr lang="en-US" b="1" dirty="0"/>
              <a:t>Choline</a:t>
            </a:r>
            <a:r>
              <a:rPr lang="en-US" dirty="0"/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37" y="436011"/>
            <a:ext cx="2017463" cy="14794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7F1A568-FD04-4B05-BE77-BC47C1997A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81"/>
          <a:stretch/>
        </p:blipFill>
        <p:spPr>
          <a:xfrm>
            <a:off x="10485582" y="4749320"/>
            <a:ext cx="1676400" cy="2053925"/>
          </a:xfrm>
          <a:prstGeom prst="rect">
            <a:avLst/>
          </a:prstGeom>
        </p:spPr>
      </p:pic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540365" y="89610"/>
            <a:ext cx="575435" cy="81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131193"/>
      </p:ext>
    </p:extLst>
  </p:cSld>
  <p:clrMapOvr>
    <a:masterClrMapping/>
  </p:clrMapOvr>
  <p:transition spd="med">
    <p:cov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 flipH="1">
            <a:off x="3048000" y="745679"/>
            <a:ext cx="4343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730F4F"/>
                </a:solidFill>
                <a:latin typeface="Arial Narrow" pitchFamily="34" charset="0"/>
                <a:cs typeface="Times New Roman" pitchFamily="18" charset="0"/>
              </a:rPr>
              <a:t>SEA BUCKTHORN</a:t>
            </a:r>
            <a:endParaRPr lang="en-US" sz="4000" b="1" dirty="0">
              <a:solidFill>
                <a:srgbClr val="730F4F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1026" y="2018123"/>
            <a:ext cx="9642173" cy="4653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  <a:defRPr sz="2200">
                <a:solidFill>
                  <a:srgbClr val="730F4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z="2000" dirty="0"/>
              <a:t>Sea buckthorn </a:t>
            </a:r>
            <a:r>
              <a:rPr lang="en-US" sz="2000" i="1" dirty="0"/>
              <a:t>(</a:t>
            </a:r>
            <a:r>
              <a:rPr lang="en-US" sz="2000" i="1" dirty="0" err="1"/>
              <a:t>Hipphophae</a:t>
            </a:r>
            <a:r>
              <a:rPr lang="en-US" sz="2000" i="1" dirty="0"/>
              <a:t> </a:t>
            </a:r>
            <a:r>
              <a:rPr lang="en-US" sz="2000" i="1" dirty="0" err="1"/>
              <a:t>rhamnoides</a:t>
            </a:r>
            <a:r>
              <a:rPr lang="en-US" sz="2000" i="1" dirty="0"/>
              <a:t>)</a:t>
            </a:r>
            <a:r>
              <a:rPr lang="en-US" sz="2000" dirty="0"/>
              <a:t> contains: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b="1" dirty="0"/>
              <a:t>Essential fatty acids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/>
              <a:t>Antioxidants such as </a:t>
            </a:r>
            <a:r>
              <a:rPr lang="en-US" sz="2000" b="1" dirty="0"/>
              <a:t>Lycopene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b="1" dirty="0"/>
              <a:t>Anthocyanins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/>
              <a:t>Vitamins: </a:t>
            </a:r>
            <a:r>
              <a:rPr lang="en-US" sz="2000" b="1" dirty="0"/>
              <a:t>A, B12, C, E, K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/>
              <a:t>Minerals: </a:t>
            </a:r>
            <a:r>
              <a:rPr lang="en-US" sz="2000" b="1" dirty="0"/>
              <a:t>Potassium, Calcium, Magnesium, Iron, Phosphorus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b="1" dirty="0"/>
              <a:t>Flavonoids-</a:t>
            </a:r>
            <a:r>
              <a:rPr lang="en-US" sz="2000" dirty="0"/>
              <a:t> </a:t>
            </a:r>
            <a:r>
              <a:rPr lang="en-US" sz="2000" dirty="0" err="1"/>
              <a:t>Hippophaeosides</a:t>
            </a:r>
            <a:r>
              <a:rPr lang="en-US" sz="2000" dirty="0"/>
              <a:t>, </a:t>
            </a:r>
            <a:r>
              <a:rPr lang="en-US" sz="2000" dirty="0" err="1"/>
              <a:t>Hippophins</a:t>
            </a:r>
            <a:r>
              <a:rPr lang="en-US" sz="2000" dirty="0"/>
              <a:t>, Catechin, Epicatechin, </a:t>
            </a:r>
            <a:r>
              <a:rPr lang="en-US" sz="2000" dirty="0" err="1"/>
              <a:t>Gallocatechin</a:t>
            </a:r>
            <a:r>
              <a:rPr lang="en-US" sz="2000" dirty="0"/>
              <a:t>, Epigallocatechin.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/>
              <a:t>Fatty Acids: Alfa Linoleic Acid </a:t>
            </a:r>
            <a:r>
              <a:rPr lang="en-US" sz="2000" b="1" dirty="0"/>
              <a:t>(Omega</a:t>
            </a:r>
            <a:r>
              <a:rPr lang="en-US" sz="2000" dirty="0"/>
              <a:t> </a:t>
            </a:r>
            <a:r>
              <a:rPr lang="en-US" sz="2000" b="1" dirty="0"/>
              <a:t>3),</a:t>
            </a:r>
            <a:r>
              <a:rPr lang="en-US" sz="2000" dirty="0"/>
              <a:t> Linoleic acid </a:t>
            </a:r>
            <a:r>
              <a:rPr lang="en-US" sz="2000" b="1" dirty="0"/>
              <a:t>(Omega 6)</a:t>
            </a:r>
            <a:r>
              <a:rPr lang="en-US" sz="2000" dirty="0"/>
              <a:t>, Palmitoleic acid </a:t>
            </a:r>
            <a:r>
              <a:rPr lang="en-US" sz="2000" b="1" dirty="0"/>
              <a:t>(Omega 7)</a:t>
            </a:r>
            <a:r>
              <a:rPr lang="en-US" sz="2000" dirty="0"/>
              <a:t>, Oleic Acid </a:t>
            </a:r>
            <a:r>
              <a:rPr lang="en-US" sz="2000" b="1" dirty="0"/>
              <a:t>(Omega 9) </a:t>
            </a:r>
            <a:r>
              <a:rPr lang="en-US" sz="2000" dirty="0"/>
              <a:t>are greatly beneficial for human health.</a:t>
            </a:r>
          </a:p>
        </p:txBody>
      </p:sp>
      <p:pic>
        <p:nvPicPr>
          <p:cNvPr id="9" name="Picture 8" descr="106-1064833_green-apple-png-png-download-green-apple-with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55936">
            <a:off x="823762" y="-108288"/>
            <a:ext cx="2198063" cy="24158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83EBC82-8EF3-486B-8265-F68E720D5E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81"/>
          <a:stretch/>
        </p:blipFill>
        <p:spPr>
          <a:xfrm>
            <a:off x="10485582" y="4749320"/>
            <a:ext cx="1676400" cy="2053925"/>
          </a:xfrm>
          <a:prstGeom prst="rect">
            <a:avLst/>
          </a:prstGeom>
        </p:spPr>
      </p:pic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540365" y="89610"/>
            <a:ext cx="575435" cy="81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308789"/>
      </p:ext>
    </p:extLst>
  </p:cSld>
  <p:clrMapOvr>
    <a:masterClrMapping/>
  </p:clrMapOvr>
  <p:transition spd="med">
    <p:cove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 flipH="1">
            <a:off x="2590800" y="622239"/>
            <a:ext cx="3657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730F4F"/>
                </a:solidFill>
                <a:latin typeface="Arial Narrow" pitchFamily="34" charset="0"/>
                <a:cs typeface="Times New Roman" pitchFamily="18" charset="0"/>
              </a:rPr>
              <a:t>MULBERRY</a:t>
            </a:r>
            <a:endParaRPr lang="en-US" sz="4800" b="1" dirty="0">
              <a:solidFill>
                <a:srgbClr val="730F4F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2514602"/>
            <a:ext cx="9067800" cy="3586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  <a:defRPr sz="2200">
                <a:solidFill>
                  <a:srgbClr val="730F4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en-US" dirty="0"/>
              <a:t>Mulberries </a:t>
            </a:r>
            <a:r>
              <a:rPr lang="en-US" i="1" dirty="0"/>
              <a:t>(Morus Indica) </a:t>
            </a:r>
            <a:r>
              <a:rPr lang="en-US" dirty="0"/>
              <a:t>are rich in important nutrients like </a:t>
            </a:r>
            <a:r>
              <a:rPr lang="en-US" b="1" dirty="0"/>
              <a:t>Iron, Vitamin C, Vitamin K, Potassium, and Calcium. </a:t>
            </a:r>
          </a:p>
          <a:p>
            <a:pPr algn="l"/>
            <a:r>
              <a:rPr lang="en-US" dirty="0"/>
              <a:t>It contain </a:t>
            </a:r>
            <a:r>
              <a:rPr lang="en-US" b="1" dirty="0"/>
              <a:t>Fibers</a:t>
            </a:r>
            <a:r>
              <a:rPr lang="en-US" dirty="0"/>
              <a:t>, </a:t>
            </a:r>
            <a:r>
              <a:rPr lang="en-US" b="1" dirty="0"/>
              <a:t>Sugars</a:t>
            </a:r>
            <a:r>
              <a:rPr lang="en-US" dirty="0"/>
              <a:t>, </a:t>
            </a:r>
            <a:r>
              <a:rPr lang="en-US" b="1" dirty="0"/>
              <a:t>Carbohydrates</a:t>
            </a:r>
            <a:r>
              <a:rPr lang="en-US" dirty="0"/>
              <a:t>, </a:t>
            </a:r>
            <a:r>
              <a:rPr lang="en-US" b="1" dirty="0"/>
              <a:t>Proteins</a:t>
            </a:r>
            <a:r>
              <a:rPr lang="en-US" dirty="0"/>
              <a:t>, </a:t>
            </a:r>
            <a:r>
              <a:rPr lang="en-US" b="1" dirty="0"/>
              <a:t>Lipids</a:t>
            </a:r>
            <a:r>
              <a:rPr lang="en-US" dirty="0"/>
              <a:t>.  </a:t>
            </a:r>
          </a:p>
          <a:p>
            <a:pPr algn="l"/>
            <a:r>
              <a:rPr lang="en-US" dirty="0"/>
              <a:t>Mulberries are also a reservoir of antioxidants, called </a:t>
            </a:r>
            <a:r>
              <a:rPr lang="en-US" b="1" dirty="0"/>
              <a:t>Resveratrol</a:t>
            </a:r>
            <a:r>
              <a:rPr lang="en-US" dirty="0"/>
              <a:t> is found abundantly. </a:t>
            </a:r>
          </a:p>
          <a:p>
            <a:pPr algn="l"/>
            <a:r>
              <a:rPr lang="en-US" dirty="0"/>
              <a:t>Mulberries are also a rich source of polyphenols like </a:t>
            </a:r>
            <a:r>
              <a:rPr lang="en-US" b="1" dirty="0"/>
              <a:t>Anthocyanin, Flavonoids, Lutein, Zeaxanthin, </a:t>
            </a:r>
            <a:r>
              <a:rPr lang="el-GR" b="1" dirty="0"/>
              <a:t>α</a:t>
            </a:r>
            <a:r>
              <a:rPr lang="en-IN" b="1" dirty="0"/>
              <a:t>-</a:t>
            </a:r>
            <a:r>
              <a:rPr lang="en-US" b="1" dirty="0"/>
              <a:t>Carotene, and </a:t>
            </a:r>
            <a:r>
              <a:rPr lang="el-GR" b="1" dirty="0"/>
              <a:t>β</a:t>
            </a:r>
            <a:r>
              <a:rPr lang="en-US" b="1" dirty="0"/>
              <a:t>-Carotene.</a:t>
            </a:r>
          </a:p>
        </p:txBody>
      </p:sp>
      <p:pic>
        <p:nvPicPr>
          <p:cNvPr id="9" name="Picture 8" descr="106-1064833_green-apple-png-png-download-green-apple-with.png"/>
          <p:cNvPicPr>
            <a:picLocks noChangeAspect="1"/>
          </p:cNvPicPr>
          <p:nvPr/>
        </p:nvPicPr>
        <p:blipFill>
          <a:blip r:embed="rId2" cstate="print"/>
          <a:srcRect t="3846" b="3846"/>
          <a:stretch>
            <a:fillRect/>
          </a:stretch>
        </p:blipFill>
        <p:spPr>
          <a:xfrm>
            <a:off x="228600" y="0"/>
            <a:ext cx="2438400" cy="20754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4A750940-E987-43F9-B319-0C0FD001FE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81"/>
          <a:stretch/>
        </p:blipFill>
        <p:spPr>
          <a:xfrm>
            <a:off x="10485582" y="4749320"/>
            <a:ext cx="1676400" cy="2053925"/>
          </a:xfrm>
          <a:prstGeom prst="rect">
            <a:avLst/>
          </a:prstGeom>
        </p:spPr>
      </p:pic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540365" y="89610"/>
            <a:ext cx="575435" cy="81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671183"/>
      </p:ext>
    </p:extLst>
  </p:cSld>
  <p:clrMapOvr>
    <a:masterClrMapping/>
  </p:clrMapOvr>
  <p:transition spd="med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C74B820D-3681-4155-9942-B428FCD614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400"/>
            <a:ext cx="12192000" cy="6883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3655291"/>
            <a:ext cx="3200400" cy="32004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79145EF2-1143-496D-8CD4-3146F1F5793C}"/>
              </a:ext>
            </a:extLst>
          </p:cNvPr>
          <p:cNvGrpSpPr/>
          <p:nvPr/>
        </p:nvGrpSpPr>
        <p:grpSpPr>
          <a:xfrm>
            <a:off x="2375441" y="1313085"/>
            <a:ext cx="4626316" cy="2858505"/>
            <a:chOff x="3086100" y="1283968"/>
            <a:chExt cx="4626316" cy="2858505"/>
          </a:xfrm>
        </p:grpSpPr>
        <p:sp>
          <p:nvSpPr>
            <p:cNvPr id="8" name="TextBox 7"/>
            <p:cNvSpPr txBox="1"/>
            <p:nvPr/>
          </p:nvSpPr>
          <p:spPr>
            <a:xfrm>
              <a:off x="3216617" y="1768736"/>
              <a:ext cx="449579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b="1" i="1" dirty="0">
                  <a:ln>
                    <a:solidFill>
                      <a:schemeClr val="tx1"/>
                    </a:solidFill>
                  </a:ln>
                  <a:solidFill>
                    <a:srgbClr val="7030A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S-PULSE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086100" y="3373032"/>
              <a:ext cx="4495799" cy="769441"/>
            </a:xfrm>
            <a:prstGeom prst="rect">
              <a:avLst/>
            </a:prstGeom>
            <a:noFill/>
            <a:ln>
              <a:solidFill>
                <a:srgbClr val="A01C7A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Arial Narrow" pitchFamily="34" charset="0"/>
                </a:rPr>
                <a:t>All In One Juice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932687" y="1283968"/>
              <a:ext cx="27797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A31570"/>
                  </a:solidFill>
                  <a:latin typeface="Arial Narrow" pitchFamily="34" charset="0"/>
                </a:rPr>
                <a:t>ADVANCE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6491777C-61C4-4504-9F0F-C6CD8D8CECEB}"/>
              </a:ext>
            </a:extLst>
          </p:cNvPr>
          <p:cNvGrpSpPr/>
          <p:nvPr/>
        </p:nvGrpSpPr>
        <p:grpSpPr>
          <a:xfrm>
            <a:off x="251450" y="113189"/>
            <a:ext cx="2094494" cy="1205885"/>
            <a:chOff x="250485" y="113188"/>
            <a:chExt cx="2218848" cy="1323926"/>
          </a:xfrm>
        </p:grpSpPr>
        <p:pic>
          <p:nvPicPr>
            <p:cNvPr id="5" name="Picture 4" descr="logo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4800" y="113188"/>
              <a:ext cx="609600" cy="892926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50485" y="1031629"/>
              <a:ext cx="2218848" cy="405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www.saarvasri.com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3756510"/>
      </p:ext>
    </p:extLst>
  </p:cSld>
  <p:clrMapOvr>
    <a:masterClrMapping/>
  </p:clrMapOvr>
  <p:transition spd="med">
    <p:cover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 flipH="1">
            <a:off x="3244737" y="762000"/>
            <a:ext cx="2438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730F4F"/>
                </a:solidFill>
                <a:latin typeface="Arial Narrow" pitchFamily="34" charset="0"/>
                <a:cs typeface="Times New Roman" pitchFamily="18" charset="0"/>
              </a:rPr>
              <a:t>ORANGE</a:t>
            </a:r>
            <a:endParaRPr lang="en-US" sz="4800" b="1" dirty="0">
              <a:solidFill>
                <a:srgbClr val="730F4F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2458497"/>
            <a:ext cx="8991600" cy="3078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  <a:defRPr sz="2200">
                <a:solidFill>
                  <a:srgbClr val="730F4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IN" b="1" dirty="0"/>
              <a:t>Vitamin C</a:t>
            </a:r>
            <a:r>
              <a:rPr lang="en-IN" dirty="0"/>
              <a:t>- potent free radical scavenger- Prevents degenerative diseases.</a:t>
            </a:r>
          </a:p>
          <a:p>
            <a:r>
              <a:rPr lang="en-IN" dirty="0"/>
              <a:t>Oranges contain the flavonoids- </a:t>
            </a:r>
            <a:r>
              <a:rPr lang="en-IN" b="1" dirty="0" err="1"/>
              <a:t>Hesperetin</a:t>
            </a:r>
            <a:r>
              <a:rPr lang="en-IN" b="1" dirty="0"/>
              <a:t>, Naringenin</a:t>
            </a:r>
            <a:r>
              <a:rPr lang="en-US" b="1" dirty="0"/>
              <a:t> </a:t>
            </a:r>
            <a:r>
              <a:rPr lang="en-US" dirty="0"/>
              <a:t>and</a:t>
            </a:r>
            <a:r>
              <a:rPr lang="en-US" b="1" dirty="0"/>
              <a:t> Carotenoids </a:t>
            </a:r>
            <a:r>
              <a:rPr lang="en-US" dirty="0"/>
              <a:t>which</a:t>
            </a:r>
            <a:r>
              <a:rPr lang="en-US" b="1" dirty="0"/>
              <a:t> </a:t>
            </a:r>
            <a:r>
              <a:rPr lang="en-US" dirty="0"/>
              <a:t>are</a:t>
            </a:r>
            <a:r>
              <a:rPr lang="en-US" b="1" dirty="0"/>
              <a:t> antioxidant, anti-inflammatory, blood lipid and cholesterol lowering compounds</a:t>
            </a:r>
            <a:r>
              <a:rPr lang="en-US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.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 </a:t>
            </a:r>
            <a:endParaRPr lang="en-US" dirty="0"/>
          </a:p>
          <a:p>
            <a:r>
              <a:rPr lang="en-US" dirty="0"/>
              <a:t>Contains B-complex vitamins such as </a:t>
            </a:r>
            <a:r>
              <a:rPr lang="en-US" b="1" dirty="0"/>
              <a:t>Niacin (vitamin B3), Folate (B9) </a:t>
            </a:r>
            <a:r>
              <a:rPr lang="en-US" dirty="0"/>
              <a:t>and </a:t>
            </a:r>
            <a:r>
              <a:rPr lang="en-US" b="1" dirty="0"/>
              <a:t>Thiamine (B1) </a:t>
            </a:r>
            <a:r>
              <a:rPr lang="en-US" dirty="0"/>
              <a:t>which are co-factors of many biochemical reactions. 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28601" y="457200"/>
            <a:ext cx="282330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E3A08D1-64CA-4482-AB79-3841A3C3B3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81"/>
          <a:stretch/>
        </p:blipFill>
        <p:spPr>
          <a:xfrm>
            <a:off x="10485582" y="4749320"/>
            <a:ext cx="1676400" cy="2053925"/>
          </a:xfrm>
          <a:prstGeom prst="rect">
            <a:avLst/>
          </a:prstGeom>
        </p:spPr>
      </p:pic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540365" y="89610"/>
            <a:ext cx="575435" cy="81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363219"/>
      </p:ext>
    </p:extLst>
  </p:cSld>
  <p:clrMapOvr>
    <a:masterClrMapping/>
  </p:clrMapOvr>
  <p:transition spd="med">
    <p:cover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 flipH="1">
            <a:off x="2590800" y="746892"/>
            <a:ext cx="1981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730F4F"/>
                </a:solidFill>
                <a:latin typeface="Arial Narrow" pitchFamily="34" charset="0"/>
                <a:cs typeface="Times New Roman" pitchFamily="18" charset="0"/>
              </a:rPr>
              <a:t>PEAR</a:t>
            </a:r>
            <a:endParaRPr lang="en-US" sz="4800" b="1" dirty="0">
              <a:solidFill>
                <a:srgbClr val="730F4F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" y="2651479"/>
            <a:ext cx="9271471" cy="1555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  <a:defRPr sz="2200">
                <a:solidFill>
                  <a:srgbClr val="730F4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Pears are rich in essential </a:t>
            </a:r>
            <a:r>
              <a:rPr lang="en-US" b="1" dirty="0"/>
              <a:t>antioxidants</a:t>
            </a:r>
            <a:r>
              <a:rPr lang="en-US" dirty="0"/>
              <a:t>, </a:t>
            </a:r>
            <a:r>
              <a:rPr lang="en-US" b="1" dirty="0"/>
              <a:t>plant compounds</a:t>
            </a:r>
            <a:r>
              <a:rPr lang="en-US" dirty="0"/>
              <a:t>, and </a:t>
            </a:r>
            <a:r>
              <a:rPr lang="en-US" b="1" dirty="0"/>
              <a:t>dietary fiber. </a:t>
            </a:r>
          </a:p>
          <a:p>
            <a:r>
              <a:rPr lang="en-US" dirty="0"/>
              <a:t>As part of a balanced, nutritious diet, consuming pears could support </a:t>
            </a:r>
            <a:r>
              <a:rPr lang="en-US" b="1" dirty="0"/>
              <a:t>weight</a:t>
            </a:r>
            <a:r>
              <a:rPr lang="en-US" dirty="0"/>
              <a:t> </a:t>
            </a:r>
            <a:r>
              <a:rPr lang="en-US" b="1" dirty="0"/>
              <a:t>loss</a:t>
            </a:r>
            <a:r>
              <a:rPr lang="en-US" dirty="0"/>
              <a:t> and </a:t>
            </a:r>
            <a:r>
              <a:rPr lang="en-US" b="1" dirty="0"/>
              <a:t>reduce a person's risk of cancer, diabetes, and heart disease</a:t>
            </a:r>
            <a:r>
              <a:rPr lang="en-US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8AD824A-9686-40C3-BE8F-0FC0170935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07" r="23658" b="7565"/>
          <a:stretch/>
        </p:blipFill>
        <p:spPr>
          <a:xfrm>
            <a:off x="200144" y="152400"/>
            <a:ext cx="2314456" cy="20199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F93C9ECA-476E-4B21-B995-AB87BA3C8B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81"/>
          <a:stretch/>
        </p:blipFill>
        <p:spPr>
          <a:xfrm>
            <a:off x="10372585" y="4648200"/>
            <a:ext cx="1676400" cy="2053925"/>
          </a:xfrm>
          <a:prstGeom prst="rect">
            <a:avLst/>
          </a:prstGeom>
        </p:spPr>
      </p:pic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540365" y="89610"/>
            <a:ext cx="575435" cy="81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101507"/>
      </p:ext>
    </p:extLst>
  </p:cSld>
  <p:clrMapOvr>
    <a:masterClrMapping/>
  </p:clrMapOvr>
  <p:transition spd="med">
    <p:cover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 flipH="1">
            <a:off x="2590800" y="734516"/>
            <a:ext cx="2590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730F4F"/>
                </a:solidFill>
                <a:latin typeface="Arial Narrow" pitchFamily="34" charset="0"/>
                <a:cs typeface="Times New Roman" pitchFamily="18" charset="0"/>
              </a:rPr>
              <a:t>GINSENG</a:t>
            </a:r>
            <a:endParaRPr lang="en-US" sz="4800" b="1" dirty="0">
              <a:solidFill>
                <a:srgbClr val="730F4F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2371090"/>
            <a:ext cx="9601200" cy="3586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  <a:defRPr sz="2200">
                <a:solidFill>
                  <a:srgbClr val="730F4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Ginseng has been used for improving overall health. </a:t>
            </a:r>
          </a:p>
          <a:p>
            <a:r>
              <a:rPr lang="en-US" dirty="0"/>
              <a:t>It is helpful to strengthen the immune system and help fight off </a:t>
            </a:r>
            <a:r>
              <a:rPr lang="en-US" b="1" dirty="0"/>
              <a:t>stress</a:t>
            </a:r>
            <a:r>
              <a:rPr lang="en-US" dirty="0"/>
              <a:t>, unclear thinking, </a:t>
            </a:r>
            <a:r>
              <a:rPr lang="en-US" b="1" dirty="0"/>
              <a:t>diabetes</a:t>
            </a:r>
            <a:r>
              <a:rPr lang="en-US" dirty="0"/>
              <a:t>, and male</a:t>
            </a:r>
            <a:r>
              <a:rPr lang="en-US" b="1" dirty="0"/>
              <a:t> Erectile Dysfunction (ED)</a:t>
            </a:r>
            <a:r>
              <a:rPr lang="en-US" dirty="0"/>
              <a:t>. </a:t>
            </a:r>
          </a:p>
          <a:p>
            <a:r>
              <a:rPr lang="en-US" dirty="0"/>
              <a:t>Ginseng is effective in memory improvement, and in the direct </a:t>
            </a:r>
            <a:r>
              <a:rPr lang="en-US" b="1" dirty="0"/>
              <a:t>prevention of degenerative brain diseases such as Alzheimer's disease. </a:t>
            </a:r>
          </a:p>
          <a:p>
            <a:r>
              <a:rPr lang="en-US" dirty="0"/>
              <a:t>The </a:t>
            </a:r>
            <a:r>
              <a:rPr lang="en-US" b="1" dirty="0"/>
              <a:t>neuroprotective</a:t>
            </a:r>
            <a:r>
              <a:rPr lang="en-US" dirty="0"/>
              <a:t> effect of ginseng may be useful in the prevention of </a:t>
            </a:r>
            <a:r>
              <a:rPr lang="en-US" b="1" dirty="0"/>
              <a:t>depression</a:t>
            </a:r>
            <a:r>
              <a:rPr lang="en-US" dirty="0"/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22354">
            <a:off x="496849" y="-384859"/>
            <a:ext cx="2172490" cy="3290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2C4CEE1-7FBA-431E-A49F-43708FF5CD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81"/>
          <a:stretch/>
        </p:blipFill>
        <p:spPr>
          <a:xfrm>
            <a:off x="10485582" y="4749320"/>
            <a:ext cx="1676400" cy="2053925"/>
          </a:xfrm>
          <a:prstGeom prst="rect">
            <a:avLst/>
          </a:prstGeom>
        </p:spPr>
      </p:pic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540365" y="89610"/>
            <a:ext cx="575435" cy="81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736570"/>
      </p:ext>
    </p:extLst>
  </p:cSld>
  <p:clrMapOvr>
    <a:masterClrMapping/>
  </p:clrMapOvr>
  <p:transition spd="med">
    <p:cover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 flipH="1">
            <a:off x="2362200" y="660475"/>
            <a:ext cx="2667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730F4F"/>
                </a:solidFill>
                <a:latin typeface="Arial Narrow" pitchFamily="34" charset="0"/>
                <a:cs typeface="Times New Roman" pitchFamily="18" charset="0"/>
              </a:rPr>
              <a:t>SHILAJIT</a:t>
            </a:r>
            <a:endParaRPr lang="en-US" sz="4800" b="1" dirty="0">
              <a:solidFill>
                <a:srgbClr val="730F4F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5300" y="2253405"/>
            <a:ext cx="9982200" cy="4094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  <a:defRPr sz="2200">
                <a:solidFill>
                  <a:srgbClr val="730F4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err="1"/>
              <a:t>Shilajit</a:t>
            </a:r>
            <a:r>
              <a:rPr lang="en-US" dirty="0"/>
              <a:t> is a sticky substance found primarily in the rocks of the Himalayas. It develops over centuries from the slow decomposition of plants.</a:t>
            </a:r>
          </a:p>
          <a:p>
            <a:r>
              <a:rPr lang="en-US" dirty="0"/>
              <a:t>It contains </a:t>
            </a:r>
            <a:r>
              <a:rPr lang="en-US" b="1" dirty="0"/>
              <a:t>fulvic acid </a:t>
            </a:r>
            <a:r>
              <a:rPr lang="en-US" dirty="0"/>
              <a:t>and more than 84 minerals , and offers several health benefits. </a:t>
            </a:r>
          </a:p>
          <a:p>
            <a:r>
              <a:rPr lang="en-US" dirty="0"/>
              <a:t>It can function as an </a:t>
            </a:r>
            <a:r>
              <a:rPr lang="en-US" b="1" dirty="0"/>
              <a:t>antioxidant</a:t>
            </a:r>
            <a:r>
              <a:rPr lang="en-US" dirty="0"/>
              <a:t> to improve your body's </a:t>
            </a:r>
            <a:r>
              <a:rPr lang="en-US" b="1" dirty="0"/>
              <a:t>immunity</a:t>
            </a:r>
            <a:r>
              <a:rPr lang="en-US" dirty="0"/>
              <a:t> and </a:t>
            </a:r>
            <a:r>
              <a:rPr lang="en-US" b="1" dirty="0"/>
              <a:t>memory</a:t>
            </a:r>
            <a:r>
              <a:rPr lang="en-US" dirty="0"/>
              <a:t>, an </a:t>
            </a:r>
            <a:r>
              <a:rPr lang="en-US" b="1" dirty="0"/>
              <a:t>anti-inflammatory</a:t>
            </a:r>
            <a:r>
              <a:rPr lang="en-US" dirty="0"/>
              <a:t> and an </a:t>
            </a:r>
            <a:r>
              <a:rPr lang="en-US" b="1" dirty="0"/>
              <a:t>energy booster</a:t>
            </a:r>
            <a:r>
              <a:rPr lang="en-US" dirty="0"/>
              <a:t>. </a:t>
            </a:r>
          </a:p>
          <a:p>
            <a:r>
              <a:rPr lang="en-US" dirty="0"/>
              <a:t>It is an </a:t>
            </a:r>
            <a:r>
              <a:rPr lang="en-US" b="1" dirty="0"/>
              <a:t>aphrodisiac</a:t>
            </a:r>
            <a:r>
              <a:rPr lang="en-US" dirty="0"/>
              <a:t>, helps sustain </a:t>
            </a:r>
            <a:r>
              <a:rPr lang="en-US" b="1" dirty="0"/>
              <a:t>penile erection</a:t>
            </a:r>
            <a:r>
              <a:rPr lang="en-US" dirty="0"/>
              <a:t> and </a:t>
            </a:r>
            <a:r>
              <a:rPr lang="en-US" b="1" dirty="0"/>
              <a:t>calms the mind</a:t>
            </a:r>
            <a:r>
              <a:rPr lang="en-US" dirty="0"/>
              <a:t>. Effective in treating </a:t>
            </a:r>
            <a:r>
              <a:rPr lang="en-US" b="1" dirty="0"/>
              <a:t>male infertility </a:t>
            </a:r>
            <a:r>
              <a:rPr lang="en-US" dirty="0"/>
              <a:t>by increasing total </a:t>
            </a:r>
            <a:r>
              <a:rPr lang="en-US" b="1" dirty="0"/>
              <a:t>sperm count and motility.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84340"/>
            <a:ext cx="1752600" cy="1752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FF993F9D-4E2E-496F-8B75-A9F21E898A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81"/>
          <a:stretch/>
        </p:blipFill>
        <p:spPr>
          <a:xfrm>
            <a:off x="10485582" y="4749320"/>
            <a:ext cx="1676400" cy="2053925"/>
          </a:xfrm>
          <a:prstGeom prst="rect">
            <a:avLst/>
          </a:prstGeom>
        </p:spPr>
      </p:pic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540365" y="89610"/>
            <a:ext cx="575435" cy="81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031285"/>
      </p:ext>
    </p:extLst>
  </p:cSld>
  <p:clrMapOvr>
    <a:masterClrMapping/>
  </p:clrMapOvr>
  <p:transition spd="med">
    <p:cover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 flipH="1">
            <a:off x="2422456" y="475809"/>
            <a:ext cx="321656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730F4F"/>
                </a:solidFill>
                <a:latin typeface="Arial Narrow" pitchFamily="34" charset="0"/>
                <a:cs typeface="Times New Roman" pitchFamily="18" charset="0"/>
              </a:rPr>
              <a:t>CINNAMON</a:t>
            </a:r>
            <a:endParaRPr lang="en-US" sz="4800" b="1" dirty="0">
              <a:solidFill>
                <a:srgbClr val="730F4F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2947" y="2057400"/>
            <a:ext cx="9311654" cy="4094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  <a:defRPr sz="2200">
                <a:solidFill>
                  <a:srgbClr val="730F4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Cinnamon is one of the most delicious and healthiest spices on the planet. </a:t>
            </a:r>
          </a:p>
          <a:p>
            <a:r>
              <a:rPr lang="en-US" dirty="0"/>
              <a:t>Helps </a:t>
            </a:r>
            <a:r>
              <a:rPr lang="en-US" b="1" dirty="0"/>
              <a:t>lower blood sugar levels</a:t>
            </a:r>
            <a:r>
              <a:rPr lang="en-US" dirty="0"/>
              <a:t>, </a:t>
            </a:r>
            <a:r>
              <a:rPr lang="en-US" b="1" dirty="0"/>
              <a:t>reduce heart disease risk </a:t>
            </a:r>
            <a:r>
              <a:rPr lang="en-US" dirty="0"/>
              <a:t>factors.</a:t>
            </a:r>
          </a:p>
          <a:p>
            <a:r>
              <a:rPr lang="en-US" b="1" dirty="0"/>
              <a:t>Antioxidant</a:t>
            </a:r>
          </a:p>
          <a:p>
            <a:r>
              <a:rPr lang="en-US" b="1" dirty="0"/>
              <a:t>Anti-inflammatory</a:t>
            </a:r>
          </a:p>
          <a:p>
            <a:r>
              <a:rPr lang="en-US" b="1" dirty="0"/>
              <a:t>Anti-diabetic</a:t>
            </a:r>
            <a:r>
              <a:rPr lang="en-US" dirty="0"/>
              <a:t> </a:t>
            </a:r>
          </a:p>
          <a:p>
            <a:r>
              <a:rPr lang="en-US" b="1" dirty="0"/>
              <a:t>Antimicrobial</a:t>
            </a:r>
            <a:r>
              <a:rPr lang="en-US" dirty="0"/>
              <a:t> properties.</a:t>
            </a:r>
          </a:p>
          <a:p>
            <a:r>
              <a:rPr lang="en-US" dirty="0"/>
              <a:t>Might offer </a:t>
            </a:r>
            <a:r>
              <a:rPr lang="en-US" b="1" dirty="0"/>
              <a:t>protection from cancer </a:t>
            </a:r>
            <a:r>
              <a:rPr lang="en-US" dirty="0"/>
              <a:t>and </a:t>
            </a:r>
            <a:r>
              <a:rPr lang="en-US" b="1" dirty="0"/>
              <a:t>cardiovascular</a:t>
            </a:r>
            <a:r>
              <a:rPr lang="en-US" dirty="0"/>
              <a:t> </a:t>
            </a:r>
            <a:r>
              <a:rPr lang="en-US" b="1" dirty="0"/>
              <a:t>disease</a:t>
            </a:r>
            <a:r>
              <a:rPr lang="en-US" dirty="0"/>
              <a:t>, among other conditions.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81000"/>
            <a:ext cx="1745197" cy="12846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42FE0CD-E420-4D21-840A-E2C65BA5FB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81"/>
          <a:stretch/>
        </p:blipFill>
        <p:spPr>
          <a:xfrm>
            <a:off x="10485582" y="4749320"/>
            <a:ext cx="1676400" cy="2053925"/>
          </a:xfrm>
          <a:prstGeom prst="rect">
            <a:avLst/>
          </a:prstGeom>
        </p:spPr>
      </p:pic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540365" y="89610"/>
            <a:ext cx="575435" cy="81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544324"/>
      </p:ext>
    </p:extLst>
  </p:cSld>
  <p:clrMapOvr>
    <a:masterClrMapping/>
  </p:clrMapOvr>
  <p:transition spd="med">
    <p:cover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 flipH="1">
            <a:off x="2512992" y="660475"/>
            <a:ext cx="2286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730F4F"/>
                </a:solidFill>
                <a:latin typeface="Arial Narrow" pitchFamily="34" charset="0"/>
                <a:cs typeface="Times New Roman" pitchFamily="18" charset="0"/>
              </a:rPr>
              <a:t>CLOVE</a:t>
            </a:r>
            <a:endParaRPr lang="en-US" sz="4800" b="1" dirty="0">
              <a:solidFill>
                <a:srgbClr val="730F4F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2397564"/>
            <a:ext cx="9601200" cy="3078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  <a:defRPr sz="2200">
                <a:solidFill>
                  <a:srgbClr val="730F4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Clove can </a:t>
            </a:r>
            <a:r>
              <a:rPr lang="en-US" b="1" dirty="0"/>
              <a:t>boost your immune system </a:t>
            </a:r>
            <a:r>
              <a:rPr lang="en-US" dirty="0"/>
              <a:t>and </a:t>
            </a:r>
            <a:r>
              <a:rPr lang="en-US" b="1" dirty="0"/>
              <a:t>protect you against infections </a:t>
            </a:r>
            <a:r>
              <a:rPr lang="en-US" dirty="0"/>
              <a:t>and cases of flu. </a:t>
            </a:r>
          </a:p>
          <a:p>
            <a:r>
              <a:rPr lang="en-US" dirty="0"/>
              <a:t>Is an excellent source of healthy </a:t>
            </a:r>
            <a:r>
              <a:rPr lang="en-US" b="1" dirty="0"/>
              <a:t>vitamins and minerals </a:t>
            </a:r>
            <a:r>
              <a:rPr lang="en-US" dirty="0"/>
              <a:t>that can promote your health and immunity. </a:t>
            </a:r>
          </a:p>
          <a:p>
            <a:r>
              <a:rPr lang="en-US" dirty="0"/>
              <a:t>It is also a great source of </a:t>
            </a:r>
            <a:r>
              <a:rPr lang="en-US" b="1" dirty="0"/>
              <a:t>Manganese</a:t>
            </a:r>
            <a:r>
              <a:rPr lang="en-US" dirty="0"/>
              <a:t>, </a:t>
            </a:r>
            <a:r>
              <a:rPr lang="en-US" b="1" dirty="0"/>
              <a:t>vitamin K</a:t>
            </a:r>
            <a:r>
              <a:rPr lang="en-US" dirty="0"/>
              <a:t>, </a:t>
            </a:r>
            <a:r>
              <a:rPr lang="en-US" b="1" dirty="0"/>
              <a:t>vitamin C</a:t>
            </a:r>
            <a:r>
              <a:rPr lang="en-US" dirty="0"/>
              <a:t>, </a:t>
            </a:r>
            <a:r>
              <a:rPr lang="en-US" b="1" dirty="0"/>
              <a:t>Calcium</a:t>
            </a:r>
            <a:r>
              <a:rPr lang="en-US" dirty="0"/>
              <a:t>, and </a:t>
            </a:r>
            <a:r>
              <a:rPr lang="en-US" b="1" dirty="0"/>
              <a:t>Magnesium</a:t>
            </a:r>
            <a:r>
              <a:rPr lang="en-US" dirty="0"/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67" r="28767"/>
          <a:stretch/>
        </p:blipFill>
        <p:spPr>
          <a:xfrm>
            <a:off x="609600" y="379397"/>
            <a:ext cx="1960206" cy="16606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330D6FC-BA02-4CC3-B122-E540462C0F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81"/>
          <a:stretch/>
        </p:blipFill>
        <p:spPr>
          <a:xfrm>
            <a:off x="10485582" y="4749320"/>
            <a:ext cx="1676400" cy="2053925"/>
          </a:xfrm>
          <a:prstGeom prst="rect">
            <a:avLst/>
          </a:prstGeom>
        </p:spPr>
      </p:pic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540365" y="89610"/>
            <a:ext cx="575435" cy="81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281894"/>
      </p:ext>
    </p:extLst>
  </p:cSld>
  <p:clrMapOvr>
    <a:masterClrMapping/>
  </p:clrMapOvr>
  <p:transition spd="med">
    <p:cover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 flipH="1">
            <a:off x="2514600" y="660475"/>
            <a:ext cx="4343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730F4F"/>
                </a:solidFill>
                <a:latin typeface="Arial Narrow" pitchFamily="34" charset="0"/>
                <a:cs typeface="Times New Roman" pitchFamily="18" charset="0"/>
              </a:rPr>
              <a:t>BEET ROOT</a:t>
            </a:r>
            <a:endParaRPr lang="en-US" sz="4800" b="1" dirty="0">
              <a:solidFill>
                <a:srgbClr val="730F4F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1963077"/>
            <a:ext cx="10028382" cy="46020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  <a:defRPr sz="2200">
                <a:solidFill>
                  <a:srgbClr val="730F4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Beetroots are a great source of </a:t>
            </a:r>
            <a:r>
              <a:rPr lang="en-US" b="1" dirty="0"/>
              <a:t>fiber</a:t>
            </a:r>
            <a:r>
              <a:rPr lang="en-US" dirty="0"/>
              <a:t>, </a:t>
            </a:r>
            <a:r>
              <a:rPr lang="en-US" b="1" dirty="0"/>
              <a:t>manganese</a:t>
            </a:r>
            <a:r>
              <a:rPr lang="en-US" dirty="0"/>
              <a:t>, </a:t>
            </a:r>
            <a:r>
              <a:rPr lang="en-US" b="1" dirty="0"/>
              <a:t>potassium</a:t>
            </a:r>
            <a:r>
              <a:rPr lang="en-US" dirty="0"/>
              <a:t>, </a:t>
            </a:r>
            <a:r>
              <a:rPr lang="en-US" b="1" dirty="0"/>
              <a:t>iron</a:t>
            </a:r>
            <a:r>
              <a:rPr lang="en-US" dirty="0"/>
              <a:t>, and </a:t>
            </a:r>
            <a:r>
              <a:rPr lang="en-US" b="1" dirty="0"/>
              <a:t>vitamin</a:t>
            </a:r>
            <a:r>
              <a:rPr lang="en-US" dirty="0"/>
              <a:t> </a:t>
            </a:r>
            <a:r>
              <a:rPr lang="en-US" b="1" dirty="0"/>
              <a:t>C</a:t>
            </a:r>
            <a:r>
              <a:rPr lang="en-US" dirty="0"/>
              <a:t>.</a:t>
            </a:r>
          </a:p>
          <a:p>
            <a:r>
              <a:rPr lang="en-US" dirty="0"/>
              <a:t>Beetroots and beetroot juice </a:t>
            </a:r>
            <a:r>
              <a:rPr lang="en-US" b="1" dirty="0"/>
              <a:t>help improve blood flow</a:t>
            </a:r>
            <a:r>
              <a:rPr lang="en-US" dirty="0"/>
              <a:t>, </a:t>
            </a:r>
            <a:r>
              <a:rPr lang="en-US" b="1" dirty="0"/>
              <a:t>lower blood pressure</a:t>
            </a:r>
            <a:r>
              <a:rPr lang="en-US" dirty="0"/>
              <a:t>, and </a:t>
            </a:r>
            <a:r>
              <a:rPr lang="en-US" b="1" dirty="0"/>
              <a:t>increased exercise performance</a:t>
            </a:r>
            <a:r>
              <a:rPr lang="en-US" dirty="0"/>
              <a:t>. </a:t>
            </a:r>
          </a:p>
          <a:p>
            <a:r>
              <a:rPr lang="en-US" dirty="0"/>
              <a:t>Beets are rich in </a:t>
            </a:r>
            <a:r>
              <a:rPr lang="en-US" b="1" dirty="0"/>
              <a:t>folate</a:t>
            </a:r>
            <a:r>
              <a:rPr lang="en-US" dirty="0"/>
              <a:t> </a:t>
            </a:r>
            <a:r>
              <a:rPr lang="en-US" b="1" dirty="0"/>
              <a:t>(vitamin B9) </a:t>
            </a:r>
            <a:r>
              <a:rPr lang="en-US" dirty="0"/>
              <a:t>which helps cells grow and function, as well as helps </a:t>
            </a:r>
            <a:r>
              <a:rPr lang="en-US" b="1" dirty="0"/>
              <a:t>control damage to blood vessels</a:t>
            </a:r>
            <a:r>
              <a:rPr lang="en-US" dirty="0"/>
              <a:t>, which can </a:t>
            </a:r>
            <a:r>
              <a:rPr lang="en-US" b="1" dirty="0"/>
              <a:t>reduce the risk of heart disease </a:t>
            </a:r>
            <a:r>
              <a:rPr lang="en-US" dirty="0"/>
              <a:t>and </a:t>
            </a:r>
            <a:r>
              <a:rPr lang="en-US" b="1" dirty="0"/>
              <a:t>stroke</a:t>
            </a:r>
            <a:r>
              <a:rPr lang="en-US" dirty="0"/>
              <a:t>, </a:t>
            </a:r>
          </a:p>
          <a:p>
            <a:r>
              <a:rPr lang="en-US" b="1" dirty="0"/>
              <a:t>High nitrate content</a:t>
            </a:r>
            <a:r>
              <a:rPr lang="en-US" dirty="0"/>
              <a:t>, which is turned into </a:t>
            </a:r>
            <a:r>
              <a:rPr lang="en-US" b="1" dirty="0"/>
              <a:t>nitric oxide </a:t>
            </a:r>
            <a:r>
              <a:rPr lang="en-US" dirty="0"/>
              <a:t>in the body, thus helping with </a:t>
            </a:r>
            <a:r>
              <a:rPr lang="en-US" b="1" dirty="0"/>
              <a:t>blood flow and blood pressure</a:t>
            </a:r>
            <a:r>
              <a:rPr lang="en-US" dirty="0"/>
              <a:t>.</a:t>
            </a:r>
          </a:p>
          <a:p>
            <a:r>
              <a:rPr lang="en-US" b="1" dirty="0"/>
              <a:t>Betaine</a:t>
            </a:r>
            <a:r>
              <a:rPr lang="en-US" dirty="0"/>
              <a:t> is an antioxidant found in beets.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92894"/>
            <a:ext cx="2667800" cy="1447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E08E010-0CB8-4972-A90B-659410B737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81"/>
          <a:stretch/>
        </p:blipFill>
        <p:spPr>
          <a:xfrm>
            <a:off x="10485582" y="4749320"/>
            <a:ext cx="1676400" cy="2053925"/>
          </a:xfrm>
          <a:prstGeom prst="rect">
            <a:avLst/>
          </a:prstGeom>
        </p:spPr>
      </p:pic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540365" y="89610"/>
            <a:ext cx="575435" cy="81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476000"/>
      </p:ext>
    </p:extLst>
  </p:cSld>
  <p:clrMapOvr>
    <a:masterClrMapping/>
  </p:clrMapOvr>
  <p:transition spd="med">
    <p:cover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111BC2D-9B77-47A1-AB75-B6585980DE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78449"/>
          </a:xfrm>
          <a:prstGeom prst="rect">
            <a:avLst/>
          </a:prstGeom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 flipH="1">
            <a:off x="457200" y="956608"/>
            <a:ext cx="5029200" cy="1938992"/>
          </a:xfrm>
          <a:prstGeom prst="rect">
            <a:avLst/>
          </a:prstGeom>
          <a:noFill/>
          <a:ln w="9525">
            <a:solidFill>
              <a:srgbClr val="9F423B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Narrow" pitchFamily="34" charset="0"/>
                <a:cs typeface="Times New Roman" pitchFamily="18" charset="0"/>
              </a:rPr>
              <a:t>BENEFITS OF </a:t>
            </a:r>
            <a:r>
              <a:rPr lang="en-US" sz="60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Narrow" pitchFamily="34" charset="0"/>
                <a:cs typeface="Times New Roman" pitchFamily="18" charset="0"/>
              </a:rPr>
              <a:t>S-PULSE</a:t>
            </a:r>
            <a:endParaRPr lang="en-US" sz="6000" b="1" i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962400"/>
            <a:ext cx="28956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555858"/>
      </p:ext>
    </p:extLst>
  </p:cSld>
  <p:clrMapOvr>
    <a:masterClrMapping/>
  </p:clrMapOvr>
  <p:transition spd="med">
    <p:cover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ame Side Corner Rectangle 19"/>
          <p:cNvSpPr/>
          <p:nvPr/>
        </p:nvSpPr>
        <p:spPr>
          <a:xfrm rot="10800000">
            <a:off x="1752600" y="0"/>
            <a:ext cx="609600" cy="762000"/>
          </a:xfrm>
          <a:prstGeom prst="round2Same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09600" y="1600200"/>
            <a:ext cx="3733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9600" y="606614"/>
            <a:ext cx="3962400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100" b="1" dirty="0">
                <a:solidFill>
                  <a:srgbClr val="A01C7A"/>
                </a:solidFill>
                <a:latin typeface="Arial Narrow" pitchFamily="34" charset="0"/>
              </a:rPr>
              <a:t>INCREASING IMMUNITY</a:t>
            </a:r>
            <a:endParaRPr lang="en-US" sz="3100" dirty="0">
              <a:solidFill>
                <a:srgbClr val="A01C7A"/>
              </a:solidFill>
              <a:latin typeface="Arial Narrow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2673" y="1370923"/>
            <a:ext cx="6989234" cy="5109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Advance S-Pulse </a:t>
            </a:r>
            <a:r>
              <a:rPr lang="en-US" sz="2200" b="1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helps build, restore and improve immune function</a:t>
            </a:r>
            <a:r>
              <a:rPr lang="en-US" sz="2200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Flavonoids and bioactive ingredients in Advance S-Pulse have properties to </a:t>
            </a:r>
            <a:r>
              <a:rPr lang="en-US" sz="2200" b="1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regulate secretion of digestive enzymes</a:t>
            </a:r>
            <a:r>
              <a:rPr lang="en-US" sz="2200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remove toxic substance from body </a:t>
            </a:r>
            <a:r>
              <a:rPr lang="en-US" sz="2200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through antioxidant effect and other benefits.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Studies have confirmed the </a:t>
            </a:r>
            <a:r>
              <a:rPr lang="en-US" sz="2200" b="1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immuno-modulatory effects </a:t>
            </a:r>
            <a:r>
              <a:rPr lang="en-US" sz="2200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the ingredients used. It helps </a:t>
            </a:r>
            <a:r>
              <a:rPr lang="en-US" sz="2200" b="1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modulate production and level of signaling molecules </a:t>
            </a:r>
            <a:r>
              <a:rPr lang="en-US" sz="2200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associated with immune function and inflammation.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F5D9BECB-A1F0-4411-B43E-D278464941E1}"/>
              </a:ext>
            </a:extLst>
          </p:cNvPr>
          <p:cNvSpPr/>
          <p:nvPr/>
        </p:nvSpPr>
        <p:spPr>
          <a:xfrm>
            <a:off x="8001000" y="2209800"/>
            <a:ext cx="4038600" cy="24384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540365" y="89610"/>
            <a:ext cx="575435" cy="81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235266"/>
      </p:ext>
    </p:extLst>
  </p:cSld>
  <p:clrMapOvr>
    <a:masterClrMapping/>
  </p:clrMapOvr>
  <p:transition>
    <p:cover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ame Side Corner Rectangle 19"/>
          <p:cNvSpPr/>
          <p:nvPr/>
        </p:nvSpPr>
        <p:spPr>
          <a:xfrm rot="10800000">
            <a:off x="1752600" y="0"/>
            <a:ext cx="609600" cy="762000"/>
          </a:xfrm>
          <a:prstGeom prst="round2Same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09600" y="1600200"/>
            <a:ext cx="3733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61169" y="868068"/>
            <a:ext cx="66854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A01C7A"/>
                </a:solidFill>
                <a:latin typeface="Arial Narrow" pitchFamily="34" charset="0"/>
              </a:rPr>
              <a:t>IMPROVES CARDIOVASCULAR HEALTH</a:t>
            </a:r>
          </a:p>
        </p:txBody>
      </p:sp>
      <p:sp>
        <p:nvSpPr>
          <p:cNvPr id="4" name="Rectangle 3"/>
          <p:cNvSpPr/>
          <p:nvPr/>
        </p:nvSpPr>
        <p:spPr>
          <a:xfrm>
            <a:off x="381000" y="2031021"/>
            <a:ext cx="7620000" cy="2570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Advance S-Pulse </a:t>
            </a:r>
            <a:r>
              <a:rPr lang="en-US" sz="2200" b="1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reduces blood pressure </a:t>
            </a:r>
            <a:r>
              <a:rPr lang="en-US" sz="2200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2200" b="1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cholesterol</a:t>
            </a:r>
            <a:r>
              <a:rPr lang="en-US" sz="2200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levels.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Flavonoids in Advance S-Pulse are believed to regulate blood pressure, </a:t>
            </a:r>
            <a:r>
              <a:rPr lang="en-US" sz="2200" b="1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prevent heart disease</a:t>
            </a:r>
            <a:r>
              <a:rPr lang="en-US" sz="2200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improve heart function</a:t>
            </a:r>
            <a:r>
              <a:rPr lang="en-US" sz="2200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2200" b="1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reduce stress on heart tissue</a:t>
            </a:r>
            <a:r>
              <a:rPr lang="en-US" sz="2200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671" y="2061688"/>
            <a:ext cx="3657600" cy="2768601"/>
          </a:xfrm>
          <a:prstGeom prst="rect">
            <a:avLst/>
          </a:prstGeom>
        </p:spPr>
      </p:pic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540365" y="89610"/>
            <a:ext cx="575435" cy="81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017954"/>
      </p:ext>
    </p:extLst>
  </p:cSld>
  <p:clrMapOvr>
    <a:masterClrMapping/>
  </p:clrMapOvr>
  <p:transition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26"/>
          <a:stretch/>
        </p:blipFill>
        <p:spPr>
          <a:xfrm>
            <a:off x="10246495" y="4114800"/>
            <a:ext cx="1869305" cy="2220762"/>
          </a:xfrm>
          <a:prstGeom prst="rect">
            <a:avLst/>
          </a:prstGeom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 flipH="1">
            <a:off x="457199" y="1444653"/>
            <a:ext cx="9677400" cy="5115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3E3F95"/>
                </a:solidFill>
                <a:latin typeface="Arial Black" panose="020B0A04020102020204" pitchFamily="34" charset="0"/>
                <a:ea typeface="Calibri" pitchFamily="34" charset="0"/>
                <a:cs typeface="Aharoni" panose="02010803020104030203" pitchFamily="2" charset="-79"/>
              </a:rPr>
              <a:t>SHPL introduces Advance S- PULSE (All in One) Juice:</a:t>
            </a:r>
          </a:p>
          <a:p>
            <a:pPr marL="285750" indent="-28575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E3F95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A Panacea and Omnipotent product with synergistic combination of </a:t>
            </a:r>
            <a:r>
              <a:rPr lang="en-US" sz="2000" b="1" dirty="0">
                <a:solidFill>
                  <a:srgbClr val="3E3F95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Indian Ayurvedic Herbs</a:t>
            </a:r>
            <a:r>
              <a:rPr lang="en-US" sz="2000" dirty="0">
                <a:solidFill>
                  <a:srgbClr val="3E3F95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along with some </a:t>
            </a:r>
            <a:r>
              <a:rPr lang="en-US" sz="2000" b="1" dirty="0">
                <a:solidFill>
                  <a:srgbClr val="3E3F95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European Berries </a:t>
            </a:r>
            <a:r>
              <a:rPr lang="en-US" sz="2000" dirty="0">
                <a:solidFill>
                  <a:srgbClr val="3E3F95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and </a:t>
            </a:r>
            <a:r>
              <a:rPr lang="en-US" sz="2000" b="1" dirty="0">
                <a:solidFill>
                  <a:srgbClr val="3E3F95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herbal ingredients</a:t>
            </a:r>
            <a:r>
              <a:rPr lang="en-US" sz="2000" dirty="0">
                <a:solidFill>
                  <a:srgbClr val="3E3F95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rgbClr val="3E3F9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3E3F95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Saarvasri</a:t>
            </a:r>
            <a:r>
              <a:rPr lang="en-US" sz="2000" dirty="0">
                <a:solidFill>
                  <a:srgbClr val="3E3F95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Herbs  has fulfilled the demand across the country for </a:t>
            </a:r>
            <a:r>
              <a:rPr lang="en-US" sz="2000" b="1" dirty="0">
                <a:solidFill>
                  <a:srgbClr val="3E3F95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restorative health supplement</a:t>
            </a:r>
            <a:r>
              <a:rPr lang="en-US" sz="2000" dirty="0">
                <a:solidFill>
                  <a:srgbClr val="3E3F95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to protect health.</a:t>
            </a:r>
          </a:p>
          <a:p>
            <a:pPr marL="285750" indent="-28575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E3F95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Advance S-Pulse encourages </a:t>
            </a:r>
            <a:r>
              <a:rPr lang="en-US" sz="2000" b="1" dirty="0">
                <a:solidFill>
                  <a:srgbClr val="3E3F95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alternative remedy to health and wellness </a:t>
            </a:r>
            <a:r>
              <a:rPr lang="en-US" sz="2000" dirty="0">
                <a:solidFill>
                  <a:srgbClr val="3E3F95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in future days. </a:t>
            </a:r>
          </a:p>
          <a:p>
            <a:pPr marL="285750" indent="-28575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E3F95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Advance S-Pulse </a:t>
            </a:r>
            <a:r>
              <a:rPr lang="en-US" sz="2000" b="1" dirty="0">
                <a:solidFill>
                  <a:srgbClr val="3E3F95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closely evaluates the evidence of nutrition based benefits </a:t>
            </a:r>
            <a:r>
              <a:rPr lang="en-US" sz="2000" dirty="0">
                <a:solidFill>
                  <a:srgbClr val="3E3F95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with special emphasis of on </a:t>
            </a:r>
            <a:r>
              <a:rPr lang="en-US" sz="2000" b="1" dirty="0">
                <a:solidFill>
                  <a:srgbClr val="3E3F95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building immunity, strengthening, and repairing our body</a:t>
            </a:r>
            <a:r>
              <a:rPr lang="en-US" sz="2000" dirty="0">
                <a:solidFill>
                  <a:srgbClr val="3E3F95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. </a:t>
            </a:r>
          </a:p>
          <a:p>
            <a:pPr marL="285750" indent="-28575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E3F95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Advance S-Pulse </a:t>
            </a:r>
            <a:r>
              <a:rPr lang="en-US" sz="2000" b="1" dirty="0">
                <a:solidFill>
                  <a:srgbClr val="3E3F95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meets all criteria of a dietary supplement </a:t>
            </a:r>
            <a:r>
              <a:rPr lang="en-US" sz="2000" dirty="0">
                <a:solidFill>
                  <a:srgbClr val="3E3F95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to fight ailments. </a:t>
            </a:r>
          </a:p>
          <a:p>
            <a:pPr marL="285750" indent="-28575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E3F95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Advance S-Pulse has enormous medicinal properties with science based approach for the </a:t>
            </a:r>
            <a:r>
              <a:rPr lang="en-US" sz="2000" b="1" dirty="0">
                <a:solidFill>
                  <a:srgbClr val="3E3F95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science of longevity.</a:t>
            </a:r>
            <a:r>
              <a:rPr lang="en-US" sz="2000" dirty="0">
                <a:solidFill>
                  <a:srgbClr val="3E3F95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endParaRPr lang="en-US" sz="2000" dirty="0">
              <a:solidFill>
                <a:srgbClr val="3E3F9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95600" y="1276271"/>
            <a:ext cx="5255696" cy="46602"/>
          </a:xfrm>
          <a:prstGeom prst="rect">
            <a:avLst/>
          </a:prstGeom>
          <a:solidFill>
            <a:srgbClr val="A315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 flipH="1">
            <a:off x="2819400" y="353385"/>
            <a:ext cx="4038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730F4F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INTRODUCTION</a:t>
            </a:r>
            <a:endParaRPr lang="en-US" sz="4800" b="1" dirty="0">
              <a:solidFill>
                <a:srgbClr val="730F4F"/>
              </a:solidFill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291DF65-53E2-4F1F-AB52-759DBE1F52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00" t="11119" r="6788" b="8123"/>
          <a:stretch/>
        </p:blipFill>
        <p:spPr>
          <a:xfrm>
            <a:off x="20139" y="110298"/>
            <a:ext cx="2037262" cy="1287185"/>
          </a:xfrm>
          <a:prstGeom prst="rect">
            <a:avLst/>
          </a:prstGeom>
        </p:spPr>
      </p:pic>
      <p:pic>
        <p:nvPicPr>
          <p:cNvPr id="8" name="Picture 7" descr="log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540365" y="89610"/>
            <a:ext cx="575435" cy="81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690246"/>
      </p:ext>
    </p:extLst>
  </p:cSld>
  <p:clrMapOvr>
    <a:masterClrMapping/>
  </p:clrMapOvr>
  <p:transition spd="med">
    <p:cover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ame Side Corner Rectangle 19"/>
          <p:cNvSpPr/>
          <p:nvPr/>
        </p:nvSpPr>
        <p:spPr>
          <a:xfrm rot="10800000">
            <a:off x="1752600" y="0"/>
            <a:ext cx="609600" cy="762000"/>
          </a:xfrm>
          <a:prstGeom prst="round2Same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09600" y="1600200"/>
            <a:ext cx="3733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51289" y="505212"/>
            <a:ext cx="73842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A01C7A"/>
                </a:solidFill>
                <a:latin typeface="Arial Narrow" pitchFamily="34" charset="0"/>
              </a:rPr>
              <a:t>PREVENTS CEREBROVASCULAR DISEASES</a:t>
            </a:r>
            <a:endParaRPr lang="en-US" sz="3200" dirty="0">
              <a:solidFill>
                <a:srgbClr val="A01C7A"/>
              </a:solidFill>
              <a:latin typeface="Arial Narrow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9600" y="1447800"/>
            <a:ext cx="7384222" cy="4602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Helps </a:t>
            </a:r>
            <a:r>
              <a:rPr lang="en-US" sz="2200" b="1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protect brain tissues</a:t>
            </a:r>
            <a:r>
              <a:rPr lang="en-US" sz="2200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from the damaging effect of free radicals and toxins.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is believed to </a:t>
            </a:r>
            <a:r>
              <a:rPr lang="en-US" sz="2200" b="1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prevent diseases like cerebral ischemia, cerebral thrombosis, cerebral infarction and cerebral arteriosclerosis</a:t>
            </a:r>
            <a:r>
              <a:rPr lang="en-US" sz="2200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Rich in Vitamin C and other nutrients, it </a:t>
            </a:r>
            <a:r>
              <a:rPr lang="en-US" sz="2200" b="1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reduces headache, dizziness</a:t>
            </a:r>
            <a:r>
              <a:rPr lang="en-US" sz="2200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2200" b="1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increases mental attention</a:t>
            </a:r>
            <a:r>
              <a:rPr lang="en-US" sz="2200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Advance S-Pulse juice is good for people recovering from </a:t>
            </a:r>
            <a:r>
              <a:rPr lang="en-US" sz="2200" b="1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hemiplegia, aphasia, dementia and other symptoms</a:t>
            </a:r>
            <a:r>
              <a:rPr lang="en-US" sz="2200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8" r="15595"/>
          <a:stretch/>
        </p:blipFill>
        <p:spPr>
          <a:xfrm>
            <a:off x="8389958" y="2129675"/>
            <a:ext cx="3287025" cy="2598649"/>
          </a:xfrm>
          <a:prstGeom prst="rect">
            <a:avLst/>
          </a:prstGeom>
        </p:spPr>
      </p:pic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540365" y="89610"/>
            <a:ext cx="575435" cy="81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223875"/>
      </p:ext>
    </p:extLst>
  </p:cSld>
  <p:clrMapOvr>
    <a:masterClrMapping/>
  </p:clrMapOvr>
  <p:transition>
    <p:cover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ame Side Corner Rectangle 19"/>
          <p:cNvSpPr/>
          <p:nvPr/>
        </p:nvSpPr>
        <p:spPr>
          <a:xfrm rot="10800000">
            <a:off x="1752600" y="0"/>
            <a:ext cx="609600" cy="762000"/>
          </a:xfrm>
          <a:prstGeom prst="round2Same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8610600" y="5867400"/>
            <a:ext cx="1905000" cy="8382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838200" y="575680"/>
            <a:ext cx="49098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A01C7A"/>
                </a:solidFill>
                <a:latin typeface="Arial Narrow" pitchFamily="34" charset="0"/>
              </a:rPr>
              <a:t>RELIEVES GAS AND ACIDITY</a:t>
            </a:r>
            <a:endParaRPr lang="en-US" sz="3200" dirty="0">
              <a:solidFill>
                <a:srgbClr val="A01C7A"/>
              </a:solidFill>
              <a:latin typeface="Arial Narrow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747" y="2209800"/>
            <a:ext cx="3745696" cy="255083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26532" y="1986895"/>
            <a:ext cx="7374467" cy="3078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Drinking Advance S-Pulse juice may give you </a:t>
            </a:r>
            <a:r>
              <a:rPr lang="en-US" sz="2200" b="1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relief from gastric acidity and heartburn.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compounds present in Advance S-Pulse </a:t>
            </a:r>
            <a:r>
              <a:rPr lang="en-US" sz="2200" b="1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help control secretion of acid in your stomach</a:t>
            </a:r>
            <a:r>
              <a:rPr lang="en-US" sz="2200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effects have even been shown to </a:t>
            </a:r>
            <a:r>
              <a:rPr lang="en-US" sz="2200" b="1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combat gastric ulcers</a:t>
            </a:r>
            <a:r>
              <a:rPr lang="en-US" sz="2200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keep them from getting larger.</a:t>
            </a:r>
          </a:p>
        </p:txBody>
      </p:sp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540365" y="89610"/>
            <a:ext cx="575435" cy="81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33890"/>
      </p:ext>
    </p:extLst>
  </p:cSld>
  <p:clrMapOvr>
    <a:masterClrMapping/>
  </p:clrMapOvr>
  <p:transition>
    <p:cover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ame Side Corner Rectangle 19"/>
          <p:cNvSpPr/>
          <p:nvPr/>
        </p:nvSpPr>
        <p:spPr>
          <a:xfrm rot="10800000">
            <a:off x="1752600" y="0"/>
            <a:ext cx="609600" cy="762000"/>
          </a:xfrm>
          <a:prstGeom prst="round2Same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09600" y="1600200"/>
            <a:ext cx="3733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41165" y="461411"/>
            <a:ext cx="26420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A01C7A"/>
                </a:solidFill>
                <a:latin typeface="Arial Narrow" pitchFamily="34" charset="0"/>
              </a:rPr>
              <a:t>HEALTHY SKIN</a:t>
            </a:r>
            <a:endParaRPr lang="en-US" sz="3100" dirty="0">
              <a:solidFill>
                <a:srgbClr val="A01C7A"/>
              </a:solidFill>
              <a:latin typeface="Arial Narrow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67116" y="1143000"/>
            <a:ext cx="7505699" cy="5109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Vitamin A, Vitamin E and Omega 7 fatty acids present in Advance S-Pulse are considered essential nutrients for skin.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 help protect skin cells from </a:t>
            </a:r>
            <a:r>
              <a:rPr lang="en-US" sz="2200" b="1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photo-aging</a:t>
            </a:r>
            <a:r>
              <a:rPr lang="en-US" sz="2200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i.e. damage and aging due to Ultraviolet radiation.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promotes </a:t>
            </a:r>
            <a:r>
              <a:rPr lang="en-US" sz="2200" b="1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tissue and collagen regeneration</a:t>
            </a:r>
            <a:r>
              <a:rPr lang="en-US" sz="2200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200" b="1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reduce skin wrinkles </a:t>
            </a:r>
            <a:r>
              <a:rPr lang="en-US" sz="2200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2200" b="1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premature skin aging</a:t>
            </a:r>
            <a:r>
              <a:rPr lang="en-US" sz="2200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is also helpful in management of various skin diseases like </a:t>
            </a:r>
            <a:r>
              <a:rPr lang="en-US" sz="2200" b="1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atopic dermatitis</a:t>
            </a:r>
            <a:r>
              <a:rPr lang="en-US" sz="2200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ulcers</a:t>
            </a:r>
            <a:r>
              <a:rPr lang="en-US" sz="2200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acne</a:t>
            </a:r>
            <a:r>
              <a:rPr lang="en-US" sz="2200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other </a:t>
            </a:r>
            <a:r>
              <a:rPr lang="en-US" sz="2200" b="1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infections</a:t>
            </a:r>
            <a:r>
              <a:rPr lang="en-US" sz="2200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eczema</a:t>
            </a:r>
            <a:r>
              <a:rPr lang="en-US" sz="2200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psoriasis</a:t>
            </a:r>
            <a:r>
              <a:rPr lang="en-US" sz="2200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frostbite, mucositis, itchy skin, rosacea and skin inflammation.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0" r="10890" b="12173"/>
          <a:stretch/>
        </p:blipFill>
        <p:spPr>
          <a:xfrm>
            <a:off x="8539941" y="2100768"/>
            <a:ext cx="3536753" cy="2656464"/>
          </a:xfrm>
          <a:prstGeom prst="rect">
            <a:avLst/>
          </a:prstGeom>
        </p:spPr>
      </p:pic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540365" y="89610"/>
            <a:ext cx="575435" cy="81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84393"/>
      </p:ext>
    </p:extLst>
  </p:cSld>
  <p:clrMapOvr>
    <a:masterClrMapping/>
  </p:clrMapOvr>
  <p:transition>
    <p:cover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ame Side Corner Rectangle 19"/>
          <p:cNvSpPr/>
          <p:nvPr/>
        </p:nvSpPr>
        <p:spPr>
          <a:xfrm rot="10800000">
            <a:off x="1752600" y="0"/>
            <a:ext cx="609600" cy="762000"/>
          </a:xfrm>
          <a:prstGeom prst="round2Same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09600" y="1600200"/>
            <a:ext cx="3733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45847" y="572081"/>
            <a:ext cx="26613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A01C7A"/>
                </a:solidFill>
                <a:latin typeface="Arial Narrow" pitchFamily="34" charset="0"/>
              </a:rPr>
              <a:t>HEALTHY HAIR</a:t>
            </a:r>
            <a:endParaRPr lang="en-US" sz="3100" dirty="0">
              <a:solidFill>
                <a:srgbClr val="A01C7A"/>
              </a:solidFill>
              <a:latin typeface="Arial Narrow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2040244"/>
            <a:ext cx="2857500" cy="2857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62000" y="1342548"/>
            <a:ext cx="7772400" cy="4602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Advance S-Pulse is considered good for hair growth and healthy scalp. It </a:t>
            </a:r>
            <a:r>
              <a:rPr lang="en-US" sz="2200" b="1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strengthens hair roots</a:t>
            </a:r>
            <a:r>
              <a:rPr lang="en-US" sz="2200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2200" b="1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improves hair luster</a:t>
            </a:r>
            <a:r>
              <a:rPr lang="en-US" sz="2200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b="1" dirty="0" err="1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Betulinic</a:t>
            </a:r>
            <a:r>
              <a:rPr lang="en-US" sz="2200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acid</a:t>
            </a:r>
            <a:r>
              <a:rPr lang="en-US" sz="2200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present in berries is a component that is considered good for </a:t>
            </a:r>
            <a:r>
              <a:rPr lang="en-US" sz="2200" b="1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hair growth</a:t>
            </a:r>
            <a:r>
              <a:rPr lang="en-US" sz="2200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Advance S-Pulse also offers anti fungal properties for </a:t>
            </a:r>
            <a:r>
              <a:rPr lang="en-US" sz="2200" b="1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treating</a:t>
            </a:r>
            <a:r>
              <a:rPr lang="en-US" sz="2200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dermatitis and dandruff</a:t>
            </a:r>
            <a:r>
              <a:rPr lang="en-US" sz="2200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Advance S-Pulse helps ward off </a:t>
            </a:r>
            <a:r>
              <a:rPr lang="en-US" sz="2200" b="1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Demodex </a:t>
            </a:r>
            <a:r>
              <a:rPr lang="en-US" sz="2200" b="1" dirty="0" err="1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Folliculorum</a:t>
            </a:r>
            <a:r>
              <a:rPr lang="en-US" sz="2200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 parasite in hair follicles, which is reason for </a:t>
            </a:r>
            <a:r>
              <a:rPr lang="en-US" sz="2200" b="1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hair loss, graying and rosacea.</a:t>
            </a:r>
          </a:p>
        </p:txBody>
      </p:sp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540365" y="89610"/>
            <a:ext cx="575435" cy="81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299953"/>
      </p:ext>
    </p:extLst>
  </p:cSld>
  <p:clrMapOvr>
    <a:masterClrMapping/>
  </p:clrMapOvr>
  <p:transition>
    <p:cover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ame Side Corner Rectangle 19"/>
          <p:cNvSpPr/>
          <p:nvPr/>
        </p:nvSpPr>
        <p:spPr>
          <a:xfrm rot="10800000">
            <a:off x="1752600" y="0"/>
            <a:ext cx="609600" cy="762000"/>
          </a:xfrm>
          <a:prstGeom prst="round2Same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33600" y="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600" b="1" dirty="0">
                <a:solidFill>
                  <a:schemeClr val="bg1"/>
                </a:solidFill>
                <a:latin typeface="Humnst777 Blk BT" pitchFamily="34" charset="0"/>
                <a:ea typeface="+mj-ea"/>
                <a:cs typeface="+mj-cs"/>
              </a:rPr>
              <a:t>BENEFITS</a:t>
            </a:r>
            <a:endParaRPr lang="en-US" sz="36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9600" y="1600200"/>
            <a:ext cx="3733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68739" y="596613"/>
            <a:ext cx="19062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A01C7A"/>
                </a:solidFill>
                <a:latin typeface="Arial Narrow" pitchFamily="34" charset="0"/>
              </a:rPr>
              <a:t>EYE CARE</a:t>
            </a:r>
            <a:endParaRPr lang="en-US" sz="3100" dirty="0">
              <a:solidFill>
                <a:srgbClr val="A01C7A"/>
              </a:solidFill>
              <a:latin typeface="Arial Narrow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9600" y="1541433"/>
            <a:ext cx="8382000" cy="3586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Vitamin A, Vitamin E and other fatty acids </a:t>
            </a:r>
            <a:r>
              <a:rPr lang="en-US" sz="2200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Advance S-Pulse are considered to support eye health.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has </a:t>
            </a:r>
            <a:r>
              <a:rPr lang="en-US" sz="2200" b="1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protective effect on mucous membranes </a:t>
            </a:r>
            <a:r>
              <a:rPr lang="en-US" sz="2200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tissues in the eye. (protective membranes that function like moisturizer and lubrication)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</a:t>
            </a:r>
            <a:r>
              <a:rPr lang="en-US" sz="2200" b="1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reduces inflammation </a:t>
            </a:r>
            <a:r>
              <a:rPr lang="en-US" sz="2200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research has proven the role of these potent nutrients in </a:t>
            </a:r>
            <a:r>
              <a:rPr lang="en-US" sz="2200" b="1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treating eye disease </a:t>
            </a:r>
            <a:r>
              <a:rPr lang="en-US" sz="2200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like trachoma, protruding eyes, goiter, keratitis bubble, eyelid burn, conjunctivitis etc.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652" y="1929298"/>
            <a:ext cx="2248508" cy="2810635"/>
          </a:xfrm>
          <a:prstGeom prst="rect">
            <a:avLst/>
          </a:prstGeom>
        </p:spPr>
      </p:pic>
      <p:pic>
        <p:nvPicPr>
          <p:cNvPr id="8" name="Picture 7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540365" y="89610"/>
            <a:ext cx="575435" cy="81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461274"/>
      </p:ext>
    </p:extLst>
  </p:cSld>
  <p:clrMapOvr>
    <a:masterClrMapping/>
  </p:clrMapOvr>
  <p:transition>
    <p:cover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ame Side Corner Rectangle 19"/>
          <p:cNvSpPr/>
          <p:nvPr/>
        </p:nvSpPr>
        <p:spPr>
          <a:xfrm rot="10800000">
            <a:off x="1752600" y="0"/>
            <a:ext cx="609600" cy="762000"/>
          </a:xfrm>
          <a:prstGeom prst="round2Same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8610600" y="5867400"/>
            <a:ext cx="1905000" cy="8382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09600" y="1600200"/>
            <a:ext cx="3733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26792" y="783586"/>
            <a:ext cx="50692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A01C7A"/>
                </a:solidFill>
                <a:latin typeface="Arial Narrow" pitchFamily="34" charset="0"/>
              </a:rPr>
              <a:t>A POWERFUL ANTI-OXIDANT</a:t>
            </a:r>
            <a:endParaRPr lang="en-US" sz="3100" dirty="0">
              <a:solidFill>
                <a:srgbClr val="A01C7A"/>
              </a:solidFill>
              <a:latin typeface="Arial Narrow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1943638"/>
            <a:ext cx="7086600" cy="3078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Antioxidants present in Advance S-Pulse, like </a:t>
            </a:r>
            <a:r>
              <a:rPr lang="en-US" sz="2200" b="1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Vitamin</a:t>
            </a:r>
            <a:r>
              <a:rPr lang="en-US" sz="2200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C, E and Selenium </a:t>
            </a:r>
            <a:r>
              <a:rPr lang="en-US" sz="2200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have been proven to offer protection against </a:t>
            </a:r>
            <a:r>
              <a:rPr lang="en-US" sz="2200" b="1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mental aging</a:t>
            </a:r>
            <a:r>
              <a:rPr lang="en-US" sz="2200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protects tissues of vital organs like brain and heart form </a:t>
            </a:r>
            <a:r>
              <a:rPr lang="en-US" sz="2200" b="1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oxidative stress </a:t>
            </a:r>
            <a:r>
              <a:rPr lang="en-US" sz="2200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free radicals.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</a:t>
            </a:r>
            <a:r>
              <a:rPr lang="en-US" sz="2200" b="1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detoxifies</a:t>
            </a:r>
            <a:r>
              <a:rPr lang="en-US" sz="2200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body as well.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408" y="2108200"/>
            <a:ext cx="4002345" cy="2641599"/>
          </a:xfrm>
          <a:prstGeom prst="rect">
            <a:avLst/>
          </a:prstGeom>
        </p:spPr>
      </p:pic>
      <p:pic>
        <p:nvPicPr>
          <p:cNvPr id="8" name="Picture 7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540365" y="89610"/>
            <a:ext cx="575435" cy="81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623861"/>
      </p:ext>
    </p:extLst>
  </p:cSld>
  <p:clrMapOvr>
    <a:masterClrMapping/>
  </p:clrMapOvr>
  <p:transition>
    <p:cover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ame Side Corner Rectangle 19"/>
          <p:cNvSpPr/>
          <p:nvPr/>
        </p:nvSpPr>
        <p:spPr>
          <a:xfrm rot="10800000">
            <a:off x="1752600" y="0"/>
            <a:ext cx="609600" cy="762000"/>
          </a:xfrm>
          <a:prstGeom prst="round2Same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8610600" y="5867400"/>
            <a:ext cx="1905000" cy="8382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09600" y="1600200"/>
            <a:ext cx="3733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69142" y="602026"/>
            <a:ext cx="37695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A01C7A"/>
                </a:solidFill>
                <a:latin typeface="Arial Narrow" pitchFamily="34" charset="0"/>
              </a:rPr>
              <a:t>ANTI-INFLAMMATORY</a:t>
            </a:r>
            <a:endParaRPr lang="en-US" sz="3100" dirty="0">
              <a:solidFill>
                <a:srgbClr val="A01C7A"/>
              </a:solidFill>
              <a:latin typeface="Arial Narrow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1524000"/>
            <a:ext cx="8001000" cy="3586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Inflammation is the </a:t>
            </a:r>
            <a:r>
              <a:rPr lang="en-US" sz="2200" b="1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root cause </a:t>
            </a:r>
            <a:r>
              <a:rPr lang="en-US" sz="2200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disease.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Advance S-Pulse </a:t>
            </a:r>
            <a:r>
              <a:rPr lang="en-US" sz="2200" b="1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offers anti-inflammatory properties </a:t>
            </a:r>
            <a:r>
              <a:rPr lang="en-US" sz="2200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thus assists in treatment of several disease symptoms.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These properties can be attributed to </a:t>
            </a:r>
            <a:r>
              <a:rPr lang="en-US" sz="2200" b="1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Vitamins and flavonoids.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Advance S-Pulse can be used for </a:t>
            </a:r>
            <a:r>
              <a:rPr lang="en-US" sz="2200" b="1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healthy cardio vascular system</a:t>
            </a:r>
            <a:r>
              <a:rPr lang="en-US" sz="2200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relieving joint pains, fibromyalgia and arthritis</a:t>
            </a:r>
            <a:r>
              <a:rPr lang="en-US" sz="2200" dirty="0">
                <a:solidFill>
                  <a:srgbClr val="A01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924" y="1679873"/>
            <a:ext cx="2455964" cy="3274619"/>
          </a:xfrm>
          <a:prstGeom prst="rect">
            <a:avLst/>
          </a:prstGeom>
        </p:spPr>
      </p:pic>
      <p:pic>
        <p:nvPicPr>
          <p:cNvPr id="8" name="Picture 7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540365" y="89610"/>
            <a:ext cx="575435" cy="81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702713"/>
      </p:ext>
    </p:extLst>
  </p:cSld>
  <p:clrMapOvr>
    <a:masterClrMapping/>
  </p:clrMapOvr>
  <p:transition>
    <p:cover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E2B2C90-906C-4C19-9D4F-624B388321B8}"/>
              </a:ext>
            </a:extLst>
          </p:cNvPr>
          <p:cNvSpPr txBox="1"/>
          <p:nvPr/>
        </p:nvSpPr>
        <p:spPr>
          <a:xfrm>
            <a:off x="609600" y="1410379"/>
            <a:ext cx="6096000" cy="4653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8B333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Protect Cells.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8B333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Scavenges Free Radicals.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8B333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Strengthen cell membrane.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8B333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Build proteins.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8B333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Strengthen Immune System.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8B333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Enhances Cellular Communication.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8B333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Strengthens Nervous System.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8B333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Reduces the risk of cancer.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8B333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Relieves Inflammation.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8B333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Fights with Bacteria and Viruses.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FB5882A-3EDD-44E8-B071-D2291FB649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81"/>
          <a:stretch/>
        </p:blipFill>
        <p:spPr>
          <a:xfrm>
            <a:off x="9525000" y="3766762"/>
            <a:ext cx="2416844" cy="29611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164023C-3813-4A1C-A048-C7DA11CE12C3}"/>
              </a:ext>
            </a:extLst>
          </p:cNvPr>
          <p:cNvSpPr txBox="1"/>
          <p:nvPr/>
        </p:nvSpPr>
        <p:spPr>
          <a:xfrm>
            <a:off x="5185141" y="1410379"/>
            <a:ext cx="4585423" cy="2806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8B33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Combats with the effects of Diabetes.</a:t>
            </a:r>
          </a:p>
          <a:p>
            <a:pPr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8B33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Strengthens Vision.</a:t>
            </a:r>
          </a:p>
          <a:p>
            <a:pPr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8B33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Takes care of the Prostrate.</a:t>
            </a:r>
          </a:p>
          <a:p>
            <a:pPr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8B33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Strengthens the Heart.</a:t>
            </a:r>
          </a:p>
          <a:p>
            <a:pPr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8B33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Fights with cellular mutation.</a:t>
            </a:r>
          </a:p>
          <a:p>
            <a:pPr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8B33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Helps in Digestion.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E1438ED7-C347-4696-88B1-28C31A1530B0}"/>
              </a:ext>
            </a:extLst>
          </p:cNvPr>
          <p:cNvSpPr txBox="1"/>
          <p:nvPr/>
        </p:nvSpPr>
        <p:spPr>
          <a:xfrm>
            <a:off x="533400" y="773045"/>
            <a:ext cx="3429000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400" b="1" i="0" dirty="0">
                <a:solidFill>
                  <a:srgbClr val="8B333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Overall Health Benefits</a:t>
            </a:r>
          </a:p>
        </p:txBody>
      </p:sp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540365" y="89610"/>
            <a:ext cx="575435" cy="81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7734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 flipH="1">
            <a:off x="609600" y="1092907"/>
            <a:ext cx="2971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730F4F"/>
                </a:solidFill>
                <a:latin typeface="Arial Narrow" pitchFamily="34" charset="0"/>
                <a:cs typeface="Times New Roman" pitchFamily="18" charset="0"/>
              </a:rPr>
              <a:t>HOW TO USE</a:t>
            </a:r>
            <a:endParaRPr lang="en-US" sz="4000" b="1" dirty="0">
              <a:solidFill>
                <a:srgbClr val="730F4F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2362200"/>
            <a:ext cx="7467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8B33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Daily 15 ml in the morning (empty stomach) and 15 ml two hours after dinner or as directed by the experts.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D318620-B4CF-4DC1-8710-C6EFE6C4A1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81"/>
          <a:stretch/>
        </p:blipFill>
        <p:spPr>
          <a:xfrm>
            <a:off x="8716818" y="2590800"/>
            <a:ext cx="3094182" cy="3790991"/>
          </a:xfrm>
          <a:prstGeom prst="rect">
            <a:avLst/>
          </a:prstGeom>
        </p:spPr>
      </p:pic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540365" y="89610"/>
            <a:ext cx="575435" cy="81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685245"/>
      </p:ext>
    </p:extLst>
  </p:cSld>
  <p:clrMapOvr>
    <a:masterClrMapping/>
  </p:clrMapOvr>
  <p:transition spd="med">
    <p:cover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96F0A5F-049A-4C3E-9FA5-C01CAB976C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67"/>
            <a:ext cx="12192000" cy="762846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86100" y="3733800"/>
            <a:ext cx="6019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C00000"/>
                </a:solidFill>
                <a:latin typeface="Arial Black" panose="020B0A04020102020204" pitchFamily="34" charset="0"/>
              </a:rPr>
              <a:t>THANK YOU.</a:t>
            </a:r>
          </a:p>
        </p:txBody>
      </p:sp>
    </p:spTree>
    <p:extLst>
      <p:ext uri="{BB962C8B-B14F-4D97-AF65-F5344CB8AC3E}">
        <p14:creationId xmlns:p14="http://schemas.microsoft.com/office/powerpoint/2010/main" val="2835774814"/>
      </p:ext>
    </p:extLst>
  </p:cSld>
  <p:clrMapOvr>
    <a:masterClrMapping/>
  </p:clrMapOvr>
  <p:transition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 flipH="1">
            <a:off x="228600" y="337299"/>
            <a:ext cx="46482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dirty="0">
                <a:solidFill>
                  <a:srgbClr val="730F4F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INGREDIENTS</a:t>
            </a:r>
            <a:endParaRPr lang="en-US" sz="5400" b="1" dirty="0">
              <a:solidFill>
                <a:srgbClr val="730F4F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64200" y="1720840"/>
            <a:ext cx="3200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30F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 Sea Buckthorn</a:t>
            </a:r>
          </a:p>
          <a:p>
            <a:r>
              <a:rPr lang="en-US" sz="2400" b="1" dirty="0">
                <a:solidFill>
                  <a:srgbClr val="730F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 Mulberry</a:t>
            </a:r>
          </a:p>
          <a:p>
            <a:r>
              <a:rPr lang="en-US" sz="2400" b="1" dirty="0">
                <a:solidFill>
                  <a:srgbClr val="730F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15. Orange</a:t>
            </a:r>
          </a:p>
          <a:p>
            <a:r>
              <a:rPr lang="en-US" sz="2400" b="1" dirty="0">
                <a:solidFill>
                  <a:srgbClr val="730F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16. Pear</a:t>
            </a:r>
          </a:p>
          <a:p>
            <a:r>
              <a:rPr lang="en-US" sz="2400" b="1" dirty="0">
                <a:solidFill>
                  <a:srgbClr val="730F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17. Ginseng</a:t>
            </a:r>
          </a:p>
          <a:p>
            <a:r>
              <a:rPr lang="en-US" sz="2400" b="1" dirty="0">
                <a:solidFill>
                  <a:srgbClr val="730F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18. </a:t>
            </a:r>
            <a:r>
              <a:rPr lang="en-US" sz="2400" b="1" dirty="0" err="1">
                <a:solidFill>
                  <a:srgbClr val="730F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Shilajit</a:t>
            </a:r>
            <a:endParaRPr lang="en-US" sz="2400" b="1" dirty="0">
              <a:solidFill>
                <a:srgbClr val="730F4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730F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19. Cinnamon</a:t>
            </a:r>
          </a:p>
          <a:p>
            <a:r>
              <a:rPr lang="en-US" sz="2400" b="1" dirty="0">
                <a:solidFill>
                  <a:srgbClr val="730F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20. Clove</a:t>
            </a:r>
          </a:p>
          <a:p>
            <a:r>
              <a:rPr lang="en-US" sz="2400" b="1" dirty="0">
                <a:solidFill>
                  <a:srgbClr val="730F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21. Beet Root</a:t>
            </a:r>
            <a:endParaRPr lang="en-US" sz="2400" dirty="0">
              <a:solidFill>
                <a:srgbClr val="730F4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5000" y="1720840"/>
            <a:ext cx="3200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rgbClr val="730F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Acai Berry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rgbClr val="730F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Banana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rgbClr val="730F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Green Apple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rgbClr val="730F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Pineapple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rgbClr val="730F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Dragon Fruit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rgbClr val="730F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Grape Seed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rgbClr val="730F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Pomegranate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rgbClr val="730F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Blueberry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rgbClr val="730F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Blackberry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rgbClr val="730F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Strawberry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rgbClr val="730F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Cranberry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rgbClr val="730F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Cherry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8" t="2302" r="13202" b="-2302"/>
          <a:stretch/>
        </p:blipFill>
        <p:spPr>
          <a:xfrm>
            <a:off x="9838923" y="4038601"/>
            <a:ext cx="2353077" cy="28194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E1408CD9-511C-46B9-A191-6BFC61728819}"/>
              </a:ext>
            </a:extLst>
          </p:cNvPr>
          <p:cNvSpPr/>
          <p:nvPr/>
        </p:nvSpPr>
        <p:spPr>
          <a:xfrm>
            <a:off x="653473" y="1274349"/>
            <a:ext cx="3918527" cy="45719"/>
          </a:xfrm>
          <a:prstGeom prst="rect">
            <a:avLst/>
          </a:prstGeom>
          <a:solidFill>
            <a:srgbClr val="A315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540365" y="89610"/>
            <a:ext cx="575435" cy="81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039538"/>
      </p:ext>
    </p:extLst>
  </p:cSld>
  <p:clrMapOvr>
    <a:masterClrMapping/>
  </p:clrMapOvr>
  <p:transition spd="med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457DFF2-4516-45BD-AF62-38AC582369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01EAA6E-7E30-4A9A-AD3A-D2D09F36879F}"/>
              </a:ext>
            </a:extLst>
          </p:cNvPr>
          <p:cNvSpPr txBox="1"/>
          <p:nvPr/>
        </p:nvSpPr>
        <p:spPr>
          <a:xfrm>
            <a:off x="7086600" y="2503361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INGREDIENTS</a:t>
            </a:r>
          </a:p>
        </p:txBody>
      </p:sp>
    </p:spTree>
    <p:extLst>
      <p:ext uri="{BB962C8B-B14F-4D97-AF65-F5344CB8AC3E}">
        <p14:creationId xmlns:p14="http://schemas.microsoft.com/office/powerpoint/2010/main" val="19187344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 flipH="1">
            <a:off x="1808018" y="636863"/>
            <a:ext cx="4343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730F4F"/>
                </a:solidFill>
                <a:latin typeface="Arial Narrow" pitchFamily="34" charset="0"/>
                <a:cs typeface="Times New Roman" pitchFamily="18" charset="0"/>
              </a:rPr>
              <a:t>ACAI BERRY</a:t>
            </a:r>
            <a:endParaRPr lang="en-US" sz="4800" b="1" dirty="0">
              <a:solidFill>
                <a:srgbClr val="730F4F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7418" y="2079323"/>
            <a:ext cx="10668000" cy="3078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730F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contains two essential fatty acids known as </a:t>
            </a:r>
            <a:r>
              <a:rPr lang="en-US" sz="2200" b="1" dirty="0">
                <a:solidFill>
                  <a:srgbClr val="730F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Omega-3, Omega-6, Omega-9 </a:t>
            </a:r>
            <a:r>
              <a:rPr lang="en-US" sz="2200" dirty="0">
                <a:solidFill>
                  <a:srgbClr val="730F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such as </a:t>
            </a:r>
            <a:r>
              <a:rPr lang="en-US" sz="2200" b="1" dirty="0">
                <a:solidFill>
                  <a:srgbClr val="730F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Alpha-linolenic Acid (ALA) </a:t>
            </a:r>
            <a:r>
              <a:rPr lang="en-US" sz="2200" dirty="0">
                <a:solidFill>
                  <a:srgbClr val="730F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2200" b="1" dirty="0">
                <a:solidFill>
                  <a:srgbClr val="730F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Oleic Acid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730F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full of antioxidants including </a:t>
            </a:r>
            <a:r>
              <a:rPr lang="en-US" sz="2200" b="1" dirty="0">
                <a:solidFill>
                  <a:srgbClr val="730F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Anthocyanins</a:t>
            </a:r>
            <a:r>
              <a:rPr lang="en-US" sz="2200" dirty="0">
                <a:solidFill>
                  <a:srgbClr val="730F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>
                <a:solidFill>
                  <a:srgbClr val="730F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Polyphenols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730F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Rich in </a:t>
            </a:r>
            <a:r>
              <a:rPr lang="en-US" sz="2200" b="1" dirty="0">
                <a:solidFill>
                  <a:srgbClr val="730F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Vitamins A, C, and E</a:t>
            </a:r>
            <a:r>
              <a:rPr lang="en-US" sz="2200" dirty="0">
                <a:solidFill>
                  <a:srgbClr val="730F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730F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Acai Berry, hailed as a super food among health professionals, has been linked to </a:t>
            </a:r>
            <a:r>
              <a:rPr lang="en-US" sz="2200" b="1" dirty="0">
                <a:solidFill>
                  <a:srgbClr val="730F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incredible health benefits</a:t>
            </a:r>
            <a:r>
              <a:rPr lang="en-US" sz="2200" dirty="0">
                <a:solidFill>
                  <a:srgbClr val="730F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8" descr="106-1064833_green-apple-png-png-download-green-apple-with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5400"/>
            <a:ext cx="1676400" cy="17881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619" y="4876800"/>
            <a:ext cx="2053925" cy="20539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7E3F62D-5369-4AA0-9C0A-6B895FA84BCF}"/>
              </a:ext>
            </a:extLst>
          </p:cNvPr>
          <p:cNvSpPr txBox="1"/>
          <p:nvPr/>
        </p:nvSpPr>
        <p:spPr>
          <a:xfrm>
            <a:off x="2286000" y="1452293"/>
            <a:ext cx="8243455" cy="3768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400" dirty="0">
                <a:solidFill>
                  <a:srgbClr val="730F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Acai berries </a:t>
            </a:r>
            <a:r>
              <a:rPr lang="en-US" sz="1400" i="1" dirty="0">
                <a:solidFill>
                  <a:srgbClr val="730F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(Euterpe oleracea) </a:t>
            </a:r>
            <a:r>
              <a:rPr lang="en-US" sz="1400" dirty="0">
                <a:solidFill>
                  <a:srgbClr val="730F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have been consumed by people to improve their health for thousands of years. </a:t>
            </a:r>
          </a:p>
        </p:txBody>
      </p:sp>
      <p:pic>
        <p:nvPicPr>
          <p:cNvPr id="8" name="Picture 7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540365" y="89610"/>
            <a:ext cx="575435" cy="81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761554"/>
      </p:ext>
    </p:extLst>
  </p:cSld>
  <p:clrMapOvr>
    <a:masterClrMapping/>
  </p:clrMapOvr>
  <p:transition spd="med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 flipH="1">
            <a:off x="2713536" y="536005"/>
            <a:ext cx="3352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730F4F"/>
                </a:solidFill>
                <a:latin typeface="Arial Narrow" pitchFamily="34" charset="0"/>
                <a:cs typeface="Times New Roman" pitchFamily="18" charset="0"/>
              </a:rPr>
              <a:t>BANANA</a:t>
            </a:r>
            <a:endParaRPr lang="en-US" sz="4800" b="1" dirty="0">
              <a:solidFill>
                <a:srgbClr val="730F4F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8165" y="1622294"/>
            <a:ext cx="9729454" cy="46020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  <a:defRPr sz="2200">
                <a:solidFill>
                  <a:srgbClr val="730F4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en-US" dirty="0"/>
              <a:t>Bananas are respectable sources of </a:t>
            </a:r>
            <a:r>
              <a:rPr lang="en-US" b="1" dirty="0"/>
              <a:t>Vitamin C.</a:t>
            </a:r>
            <a:r>
              <a:rPr lang="en-US" dirty="0"/>
              <a:t> </a:t>
            </a:r>
          </a:p>
          <a:p>
            <a:pPr algn="l"/>
            <a:r>
              <a:rPr lang="en-US" b="1" dirty="0"/>
              <a:t>Resistant starch</a:t>
            </a:r>
            <a:r>
              <a:rPr lang="en-US" dirty="0"/>
              <a:t>, the type of fiber found in unripe bananas, is a prebiotic (food for healthy bacteria). </a:t>
            </a:r>
          </a:p>
          <a:p>
            <a:pPr algn="l"/>
            <a:r>
              <a:rPr lang="en-US" b="1" dirty="0"/>
              <a:t>Potassium</a:t>
            </a:r>
            <a:r>
              <a:rPr lang="en-US" dirty="0"/>
              <a:t> in bananas is good for your </a:t>
            </a:r>
            <a:r>
              <a:rPr lang="en-US" b="1" dirty="0"/>
              <a:t>heart health and blood pressure</a:t>
            </a:r>
            <a:r>
              <a:rPr lang="en-US" dirty="0"/>
              <a:t>.</a:t>
            </a:r>
          </a:p>
          <a:p>
            <a:pPr algn="l"/>
            <a:r>
              <a:rPr lang="en-US" dirty="0"/>
              <a:t>Bananas can aid </a:t>
            </a:r>
            <a:r>
              <a:rPr lang="en-US" b="1" dirty="0"/>
              <a:t>digestion</a:t>
            </a:r>
            <a:r>
              <a:rPr lang="en-US" dirty="0"/>
              <a:t> and help </a:t>
            </a:r>
            <a:r>
              <a:rPr lang="en-US" b="1" dirty="0"/>
              <a:t>beat gastrointestinal issues</a:t>
            </a:r>
            <a:r>
              <a:rPr lang="en-US" dirty="0"/>
              <a:t>. </a:t>
            </a:r>
          </a:p>
          <a:p>
            <a:pPr algn="l"/>
            <a:r>
              <a:rPr lang="en-IN" dirty="0"/>
              <a:t>The </a:t>
            </a:r>
            <a:r>
              <a:rPr lang="en-IN" b="1" dirty="0"/>
              <a:t>flavonoids and amines </a:t>
            </a:r>
            <a:r>
              <a:rPr lang="en-IN" dirty="0"/>
              <a:t>in bananas </a:t>
            </a:r>
            <a:r>
              <a:rPr lang="en-IN" b="1" dirty="0"/>
              <a:t>r</a:t>
            </a:r>
            <a:r>
              <a:rPr lang="en-US" b="1" dirty="0"/>
              <a:t>educe risk of heart disease </a:t>
            </a:r>
            <a:r>
              <a:rPr lang="en-US" dirty="0"/>
              <a:t>and </a:t>
            </a:r>
            <a:r>
              <a:rPr lang="en-US" b="1" dirty="0"/>
              <a:t>degenerative illnesses </a:t>
            </a:r>
          </a:p>
          <a:p>
            <a:pPr algn="l"/>
            <a:r>
              <a:rPr lang="en-US" b="1" dirty="0"/>
              <a:t>Pectin-</a:t>
            </a:r>
            <a:r>
              <a:rPr lang="en-US" dirty="0"/>
              <a:t> a fiber found in both ripe and unripe bananas, may help </a:t>
            </a:r>
            <a:r>
              <a:rPr lang="en-US" b="1" dirty="0"/>
              <a:t>prevent constipation and soften stools.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33400" y="278405"/>
            <a:ext cx="1565802" cy="1346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1A3D4BA1-A0F4-48DB-B8FC-4E0202B2AF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4800600"/>
            <a:ext cx="2053925" cy="2053925"/>
          </a:xfrm>
          <a:prstGeom prst="rect">
            <a:avLst/>
          </a:prstGeom>
        </p:spPr>
      </p:pic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540365" y="89610"/>
            <a:ext cx="575435" cy="81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637731"/>
      </p:ext>
    </p:extLst>
  </p:cSld>
  <p:clrMapOvr>
    <a:masterClrMapping/>
  </p:clrMapOvr>
  <p:transition spd="med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 flipH="1">
            <a:off x="2307847" y="660475"/>
            <a:ext cx="4419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730F4F"/>
                </a:solidFill>
                <a:latin typeface="Arial Narrow" pitchFamily="34" charset="0"/>
                <a:cs typeface="Times New Roman" pitchFamily="18" charset="0"/>
              </a:rPr>
              <a:t>GREEN APPLE</a:t>
            </a:r>
            <a:endParaRPr lang="en-US" sz="4800" b="1" dirty="0">
              <a:solidFill>
                <a:srgbClr val="730F4F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9988" y="2235435"/>
            <a:ext cx="9262212" cy="2570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  <a:defRPr sz="2200">
                <a:solidFill>
                  <a:srgbClr val="730F4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Green Apples contain </a:t>
            </a:r>
            <a:r>
              <a:rPr lang="en-US" b="1" dirty="0"/>
              <a:t>pectin</a:t>
            </a:r>
            <a:r>
              <a:rPr lang="en-US" dirty="0"/>
              <a:t>, a fiber source that works as a prebiotic to promote the growth of healthy bacteria in gut.</a:t>
            </a:r>
          </a:p>
          <a:p>
            <a:r>
              <a:rPr lang="en-US" dirty="0"/>
              <a:t>The </a:t>
            </a:r>
            <a:r>
              <a:rPr lang="en-US" b="1" dirty="0"/>
              <a:t>high fiber </a:t>
            </a:r>
            <a:r>
              <a:rPr lang="en-US" dirty="0"/>
              <a:t>content in green apples have </a:t>
            </a:r>
            <a:r>
              <a:rPr lang="en-US" b="1" dirty="0"/>
              <a:t>heart protective properties</a:t>
            </a:r>
            <a:r>
              <a:rPr lang="en-US" dirty="0"/>
              <a:t>. </a:t>
            </a:r>
          </a:p>
          <a:p>
            <a:r>
              <a:rPr lang="en-US" dirty="0"/>
              <a:t>Green apples have </a:t>
            </a:r>
            <a:r>
              <a:rPr lang="en-US" b="1" dirty="0"/>
              <a:t>less sugar and carbs</a:t>
            </a:r>
            <a:r>
              <a:rPr lang="en-US" dirty="0"/>
              <a:t>, and </a:t>
            </a:r>
            <a:r>
              <a:rPr lang="en-US" b="1" dirty="0"/>
              <a:t>more Fiber, Protein, Potassium, Iron, and Vitamin K. ​</a:t>
            </a:r>
          </a:p>
        </p:txBody>
      </p:sp>
      <p:pic>
        <p:nvPicPr>
          <p:cNvPr id="9" name="Picture 8" descr="106-1064833_green-apple-png-png-download-green-apple-with.png"/>
          <p:cNvPicPr>
            <a:picLocks noChangeAspect="1"/>
          </p:cNvPicPr>
          <p:nvPr/>
        </p:nvPicPr>
        <p:blipFill>
          <a:blip r:embed="rId2"/>
          <a:srcRect t="4188" b="18325"/>
          <a:stretch>
            <a:fillRect/>
          </a:stretch>
        </p:blipFill>
        <p:spPr>
          <a:xfrm>
            <a:off x="0" y="161574"/>
            <a:ext cx="2335556" cy="1828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4804075"/>
            <a:ext cx="2053925" cy="2053925"/>
          </a:xfrm>
          <a:prstGeom prst="rect">
            <a:avLst/>
          </a:prstGeom>
        </p:spPr>
      </p:pic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540365" y="89610"/>
            <a:ext cx="575435" cy="81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501423"/>
      </p:ext>
    </p:extLst>
  </p:cSld>
  <p:clrMapOvr>
    <a:masterClrMapping/>
  </p:clrMapOvr>
  <p:transition spd="med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 flipH="1">
            <a:off x="2438400" y="762000"/>
            <a:ext cx="3352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730F4F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PINEAPPLE</a:t>
            </a:r>
            <a:endParaRPr lang="en-US" sz="4800" b="1" dirty="0">
              <a:solidFill>
                <a:srgbClr val="730F4F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0100" y="2971800"/>
            <a:ext cx="8877300" cy="2062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  <a:defRPr sz="2200">
                <a:solidFill>
                  <a:srgbClr val="730F4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Pineapple is extremely rich in </a:t>
            </a:r>
            <a:r>
              <a:rPr lang="en-US" b="1" dirty="0"/>
              <a:t>vitamin C</a:t>
            </a:r>
            <a:r>
              <a:rPr lang="en-US" dirty="0"/>
              <a:t>. This vitamin is vital for the proper functioning of the </a:t>
            </a:r>
            <a:r>
              <a:rPr lang="en-US" b="1" dirty="0"/>
              <a:t>immune system</a:t>
            </a:r>
            <a:r>
              <a:rPr lang="en-US" dirty="0"/>
              <a:t>, preventing recurrent colds, fever and flu. </a:t>
            </a:r>
          </a:p>
          <a:p>
            <a:r>
              <a:rPr lang="en-US" dirty="0"/>
              <a:t>It also fights bigger problems like </a:t>
            </a:r>
            <a:r>
              <a:rPr lang="en-US" b="1" dirty="0"/>
              <a:t>heart disease and joint pain</a:t>
            </a:r>
            <a:r>
              <a:rPr lang="en-US" dirty="0"/>
              <a:t>.</a:t>
            </a:r>
          </a:p>
        </p:txBody>
      </p:sp>
      <p:pic>
        <p:nvPicPr>
          <p:cNvPr id="9" name="Picture 8" descr="unnam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45" y="152400"/>
            <a:ext cx="2895600" cy="26711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964EA87-538A-46A0-955F-02D8CBECDE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81"/>
          <a:stretch/>
        </p:blipFill>
        <p:spPr>
          <a:xfrm>
            <a:off x="10485582" y="4749320"/>
            <a:ext cx="1676400" cy="2053925"/>
          </a:xfrm>
          <a:prstGeom prst="rect">
            <a:avLst/>
          </a:prstGeom>
        </p:spPr>
      </p:pic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540365" y="89610"/>
            <a:ext cx="575435" cy="81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249829"/>
      </p:ext>
    </p:extLst>
  </p:cSld>
  <p:clrMapOvr>
    <a:masterClrMapping/>
  </p:clrMapOvr>
  <p:transition spd="med">
    <p:cover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540</TotalTime>
  <Words>1460</Words>
  <Application>Microsoft Office PowerPoint</Application>
  <PresentationFormat>Custom</PresentationFormat>
  <Paragraphs>204</Paragraphs>
  <Slides>39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116</cp:revision>
  <dcterms:created xsi:type="dcterms:W3CDTF">2006-08-16T00:00:00Z</dcterms:created>
  <dcterms:modified xsi:type="dcterms:W3CDTF">2022-10-17T11:03:33Z</dcterms:modified>
</cp:coreProperties>
</file>