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58" r:id="rId4"/>
    <p:sldId id="270" r:id="rId5"/>
    <p:sldId id="259" r:id="rId6"/>
    <p:sldId id="260" r:id="rId7"/>
    <p:sldId id="261" r:id="rId8"/>
    <p:sldId id="263" r:id="rId9"/>
    <p:sldId id="264" r:id="rId10"/>
    <p:sldId id="265" r:id="rId11"/>
    <p:sldId id="266" r:id="rId12"/>
    <p:sldId id="267" r:id="rId13"/>
    <p:sldId id="268" r:id="rId14"/>
    <p:sldId id="269" r:id="rId15"/>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38B"/>
    <a:srgbClr val="005828"/>
    <a:srgbClr val="CC0000"/>
    <a:srgbClr val="FFD1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917" y="-168"/>
      </p:cViewPr>
      <p:guideLst>
        <p:guide orient="horz" pos="2160"/>
        <p:guide pos="3839"/>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6" d="100"/>
          <a:sy n="66" d="100"/>
        </p:scale>
        <p:origin x="-3139" y="-77"/>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5445A1-CF74-4B63-AA94-2EEAAF5486D1}" type="datetimeFigureOut">
              <a:rPr lang="en-US" smtClean="0"/>
              <a:t>24-Apr-23</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3A9FC3-1F66-4151-A19A-574595912CAB}" type="slidenum">
              <a:rPr lang="en-US" smtClean="0"/>
              <a:t>‹#›</a:t>
            </a:fld>
            <a:endParaRPr lang="en-US"/>
          </a:p>
        </p:txBody>
      </p:sp>
    </p:spTree>
    <p:extLst>
      <p:ext uri="{BB962C8B-B14F-4D97-AF65-F5344CB8AC3E}">
        <p14:creationId xmlns:p14="http://schemas.microsoft.com/office/powerpoint/2010/main" val="537612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24-Apr-23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24-Apr-23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24-Apr-23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24-Apr-23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24-Apr-23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24-Apr-23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24-Apr-23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24-Apr-23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24-Apr-23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24-Apr-23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24-Apr-23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24-Apr-23</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fif"/><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r="44456"/>
          <a:stretch/>
        </p:blipFill>
        <p:spPr>
          <a:xfrm>
            <a:off x="-8287" y="0"/>
            <a:ext cx="12242728" cy="685800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5495"/>
          <a:stretch/>
        </p:blipFill>
        <p:spPr>
          <a:xfrm>
            <a:off x="-8292" y="1727145"/>
            <a:ext cx="12242733" cy="3403709"/>
          </a:xfrm>
          <a:prstGeom prst="rect">
            <a:avLst/>
          </a:prstGeom>
        </p:spPr>
      </p:pic>
      <p:sp>
        <p:nvSpPr>
          <p:cNvPr id="5" name="Rounded Rectangle 4"/>
          <p:cNvSpPr/>
          <p:nvPr/>
        </p:nvSpPr>
        <p:spPr>
          <a:xfrm>
            <a:off x="5362357" y="-164123"/>
            <a:ext cx="1219200" cy="1676400"/>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 (1).png"/>
          <p:cNvPicPr>
            <a:picLocks noChangeAspect="1"/>
          </p:cNvPicPr>
          <p:nvPr/>
        </p:nvPicPr>
        <p:blipFill>
          <a:blip r:embed="rId5" cstate="print"/>
          <a:stretch>
            <a:fillRect/>
          </a:stretch>
        </p:blipFill>
        <p:spPr>
          <a:xfrm>
            <a:off x="5481355" y="0"/>
            <a:ext cx="981203" cy="1456562"/>
          </a:xfrm>
          <a:prstGeom prst="rect">
            <a:avLst/>
          </a:prstGeom>
        </p:spPr>
      </p:pic>
    </p:spTree>
    <p:extLst>
      <p:ext uri="{BB962C8B-B14F-4D97-AF65-F5344CB8AC3E}">
        <p14:creationId xmlns:p14="http://schemas.microsoft.com/office/powerpoint/2010/main" val="25320482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6" name="Rounded Rectangle 5"/>
          <p:cNvSpPr/>
          <p:nvPr/>
        </p:nvSpPr>
        <p:spPr>
          <a:xfrm>
            <a:off x="4655910" y="1323439"/>
            <a:ext cx="7075714" cy="1495961"/>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677616" y="1249740"/>
            <a:ext cx="7075714" cy="1569660"/>
          </a:xfrm>
          <a:prstGeom prst="rect">
            <a:avLst/>
          </a:prstGeom>
          <a:noFill/>
        </p:spPr>
        <p:txBody>
          <a:bodyPr wrap="square" rtlCol="0">
            <a:spAutoFit/>
          </a:bodyPr>
          <a:lstStyle/>
          <a:p>
            <a:pPr algn="just"/>
            <a:r>
              <a:rPr lang="en-US" sz="2400" b="1" dirty="0" err="1" smtClean="0">
                <a:solidFill>
                  <a:schemeClr val="accent2">
                    <a:lumMod val="50000"/>
                  </a:schemeClr>
                </a:solidFill>
              </a:rPr>
              <a:t>Saarva</a:t>
            </a:r>
            <a:r>
              <a:rPr lang="en-US" sz="2400" b="1" dirty="0" smtClean="0">
                <a:solidFill>
                  <a:schemeClr val="accent2">
                    <a:lumMod val="50000"/>
                  </a:schemeClr>
                </a:solidFill>
              </a:rPr>
              <a:t> </a:t>
            </a:r>
            <a:r>
              <a:rPr lang="en-US" sz="2400" b="1" dirty="0" err="1" smtClean="0">
                <a:solidFill>
                  <a:schemeClr val="accent2">
                    <a:lumMod val="50000"/>
                  </a:schemeClr>
                </a:solidFill>
              </a:rPr>
              <a:t>Neem</a:t>
            </a:r>
            <a:r>
              <a:rPr lang="en-US" sz="2400" b="1" dirty="0" smtClean="0">
                <a:solidFill>
                  <a:schemeClr val="accent2">
                    <a:lumMod val="50000"/>
                  </a:schemeClr>
                </a:solidFill>
              </a:rPr>
              <a:t> </a:t>
            </a:r>
            <a:r>
              <a:rPr lang="en-US" dirty="0" smtClean="0"/>
              <a:t>is made from </a:t>
            </a:r>
            <a:r>
              <a:rPr lang="en-US" dirty="0"/>
              <a:t>the fruit kernels of the </a:t>
            </a:r>
            <a:r>
              <a:rPr lang="en-US" dirty="0" err="1"/>
              <a:t>neem</a:t>
            </a:r>
            <a:r>
              <a:rPr lang="en-US" dirty="0"/>
              <a:t> tree (</a:t>
            </a:r>
            <a:r>
              <a:rPr lang="en-US" dirty="0" err="1"/>
              <a:t>Azadirachta</a:t>
            </a:r>
            <a:r>
              <a:rPr lang="en-US" dirty="0"/>
              <a:t> </a:t>
            </a:r>
            <a:r>
              <a:rPr lang="en-US" dirty="0" err="1"/>
              <a:t>indica</a:t>
            </a:r>
            <a:r>
              <a:rPr lang="en-US" dirty="0"/>
              <a:t>). </a:t>
            </a:r>
            <a:r>
              <a:rPr lang="en-US" dirty="0" err="1"/>
              <a:t>Neem</a:t>
            </a:r>
            <a:r>
              <a:rPr lang="en-US" dirty="0"/>
              <a:t> seeds hold the highest concentration of the insecticidal compound. The effective compound is </a:t>
            </a:r>
            <a:r>
              <a:rPr lang="en-US" dirty="0" err="1"/>
              <a:t>azadirachin</a:t>
            </a:r>
            <a:r>
              <a:rPr lang="en-US" dirty="0"/>
              <a:t>, which repels the insect pest. </a:t>
            </a:r>
            <a:r>
              <a:rPr lang="en-US" dirty="0" smtClean="0"/>
              <a:t>It </a:t>
            </a:r>
            <a:r>
              <a:rPr lang="en-US" dirty="0"/>
              <a:t>breaks down quickly and leaves no lasting </a:t>
            </a:r>
            <a:r>
              <a:rPr lang="en-US" dirty="0" smtClean="0"/>
              <a:t>residue.</a:t>
            </a:r>
          </a:p>
        </p:txBody>
      </p:sp>
      <p:sp>
        <p:nvSpPr>
          <p:cNvPr id="8" name="Rounded Rectangle 7"/>
          <p:cNvSpPr/>
          <p:nvPr/>
        </p:nvSpPr>
        <p:spPr>
          <a:xfrm>
            <a:off x="4646612" y="2971800"/>
            <a:ext cx="7094310" cy="1905000"/>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smtClean="0">
                <a:solidFill>
                  <a:schemeClr val="accent2">
                    <a:lumMod val="50000"/>
                  </a:schemeClr>
                </a:solidFill>
              </a:rPr>
              <a:t>BENEFITS</a:t>
            </a:r>
          </a:p>
          <a:p>
            <a:pPr marL="342900" indent="-342900" algn="just">
              <a:buFont typeface="Arial" pitchFamily="34" charset="0"/>
              <a:buChar char="•"/>
            </a:pPr>
            <a:r>
              <a:rPr lang="en-US" sz="2000" dirty="0" smtClean="0">
                <a:solidFill>
                  <a:schemeClr val="tx1"/>
                </a:solidFill>
              </a:rPr>
              <a:t>Prevents </a:t>
            </a:r>
            <a:r>
              <a:rPr lang="en-US" sz="2000" dirty="0">
                <a:solidFill>
                  <a:schemeClr val="tx1"/>
                </a:solidFill>
              </a:rPr>
              <a:t>insects by natural </a:t>
            </a:r>
            <a:r>
              <a:rPr lang="en-US" sz="2000" dirty="0" smtClean="0">
                <a:solidFill>
                  <a:schemeClr val="tx1"/>
                </a:solidFill>
              </a:rPr>
              <a:t>means</a:t>
            </a:r>
            <a:endParaRPr lang="en-US" sz="2000" dirty="0">
              <a:solidFill>
                <a:schemeClr val="tx1"/>
              </a:solidFill>
            </a:endParaRPr>
          </a:p>
          <a:p>
            <a:pPr marL="342900" indent="-342900" algn="just">
              <a:buFont typeface="Arial" pitchFamily="34" charset="0"/>
              <a:buChar char="•"/>
            </a:pPr>
            <a:r>
              <a:rPr lang="en-US" sz="2000" dirty="0" smtClean="0">
                <a:solidFill>
                  <a:schemeClr val="tx1"/>
                </a:solidFill>
              </a:rPr>
              <a:t>Destroys </a:t>
            </a:r>
            <a:r>
              <a:rPr lang="en-US" sz="2000" dirty="0">
                <a:solidFill>
                  <a:schemeClr val="tx1"/>
                </a:solidFill>
              </a:rPr>
              <a:t>all parasites on the tree or on the </a:t>
            </a:r>
            <a:r>
              <a:rPr lang="en-US" sz="2000" dirty="0" smtClean="0">
                <a:solidFill>
                  <a:schemeClr val="tx1"/>
                </a:solidFill>
              </a:rPr>
              <a:t>ground</a:t>
            </a:r>
            <a:endParaRPr lang="en-US" sz="2000" dirty="0">
              <a:solidFill>
                <a:schemeClr val="tx1"/>
              </a:solidFill>
            </a:endParaRPr>
          </a:p>
          <a:p>
            <a:pPr marL="342900" indent="-342900" algn="just">
              <a:buFont typeface="Arial" pitchFamily="34" charset="0"/>
              <a:buChar char="•"/>
            </a:pPr>
            <a:r>
              <a:rPr lang="en-US" sz="2000" dirty="0" smtClean="0">
                <a:solidFill>
                  <a:schemeClr val="tx1"/>
                </a:solidFill>
              </a:rPr>
              <a:t>Protects </a:t>
            </a:r>
            <a:r>
              <a:rPr lang="en-US" sz="2000" dirty="0">
                <a:solidFill>
                  <a:schemeClr val="tx1"/>
                </a:solidFill>
              </a:rPr>
              <a:t>the tree from all kind of pests and </a:t>
            </a:r>
            <a:r>
              <a:rPr lang="en-US" sz="2000" dirty="0" smtClean="0">
                <a:solidFill>
                  <a:schemeClr val="tx1"/>
                </a:solidFill>
              </a:rPr>
              <a:t>insects</a:t>
            </a:r>
            <a:endParaRPr lang="en-US" sz="2000" dirty="0">
              <a:solidFill>
                <a:schemeClr val="tx1"/>
              </a:solidFill>
            </a:endParaRPr>
          </a:p>
          <a:p>
            <a:pPr marL="342900" indent="-342900" algn="just">
              <a:buFont typeface="Arial" pitchFamily="34" charset="0"/>
              <a:buChar char="•"/>
            </a:pPr>
            <a:r>
              <a:rPr lang="en-US" sz="2000" dirty="0" smtClean="0">
                <a:solidFill>
                  <a:schemeClr val="tx1"/>
                </a:solidFill>
              </a:rPr>
              <a:t>Capable </a:t>
            </a:r>
            <a:r>
              <a:rPr lang="en-US" sz="2000" dirty="0">
                <a:solidFill>
                  <a:schemeClr val="tx1"/>
                </a:solidFill>
              </a:rPr>
              <a:t>of preventing about 200 types of </a:t>
            </a:r>
            <a:r>
              <a:rPr lang="en-US" sz="2000" dirty="0" smtClean="0">
                <a:solidFill>
                  <a:schemeClr val="tx1"/>
                </a:solidFill>
              </a:rPr>
              <a:t>pests</a:t>
            </a:r>
          </a:p>
          <a:p>
            <a:pPr marL="342900" indent="-342900" algn="just">
              <a:buFont typeface="Arial" pitchFamily="34" charset="0"/>
              <a:buChar char="•"/>
            </a:pPr>
            <a:r>
              <a:rPr lang="en-US" sz="2000" dirty="0">
                <a:solidFill>
                  <a:schemeClr val="tx1"/>
                </a:solidFill>
              </a:rPr>
              <a:t>C</a:t>
            </a:r>
            <a:r>
              <a:rPr lang="en-US" sz="2000" dirty="0" smtClean="0">
                <a:solidFill>
                  <a:schemeClr val="tx1"/>
                </a:solidFill>
              </a:rPr>
              <a:t>an </a:t>
            </a:r>
            <a:r>
              <a:rPr lang="en-US" sz="2000" dirty="0">
                <a:solidFill>
                  <a:schemeClr val="tx1"/>
                </a:solidFill>
              </a:rPr>
              <a:t>also kill fungal </a:t>
            </a:r>
            <a:r>
              <a:rPr lang="en-US" sz="2000" dirty="0" smtClean="0">
                <a:solidFill>
                  <a:schemeClr val="tx1"/>
                </a:solidFill>
              </a:rPr>
              <a:t>diseases</a:t>
            </a:r>
            <a:endParaRPr lang="en-US" sz="2000" dirty="0">
              <a:solidFill>
                <a:schemeClr val="tx1"/>
              </a:solidFill>
            </a:endParaRPr>
          </a:p>
        </p:txBody>
      </p:sp>
      <p:sp>
        <p:nvSpPr>
          <p:cNvPr id="9" name="Rounded Rectangle 8"/>
          <p:cNvSpPr/>
          <p:nvPr/>
        </p:nvSpPr>
        <p:spPr>
          <a:xfrm>
            <a:off x="4646612" y="5105400"/>
            <a:ext cx="7085012" cy="882627"/>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accent2">
                    <a:lumMod val="50000"/>
                  </a:schemeClr>
                </a:solidFill>
              </a:rPr>
              <a:t>DIRECTION OF USE</a:t>
            </a:r>
          </a:p>
          <a:p>
            <a:r>
              <a:rPr lang="en-US" dirty="0">
                <a:solidFill>
                  <a:schemeClr val="tx1"/>
                </a:solidFill>
              </a:rPr>
              <a:t>25 to 30m for 15 liter or mixed with fertilizer 1L per acre. Use again after 10 day.</a:t>
            </a:r>
          </a:p>
        </p:txBody>
      </p:sp>
      <p:sp>
        <p:nvSpPr>
          <p:cNvPr id="10" name="Rounded Rectangle 9"/>
          <p:cNvSpPr/>
          <p:nvPr/>
        </p:nvSpPr>
        <p:spPr>
          <a:xfrm>
            <a:off x="4655910" y="6143536"/>
            <a:ext cx="7085012" cy="333464"/>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accent2">
                    <a:lumMod val="50000"/>
                  </a:schemeClr>
                </a:solidFill>
              </a:rPr>
              <a:t>Product Type: </a:t>
            </a:r>
            <a:r>
              <a:rPr lang="en-US" sz="2000" dirty="0" smtClean="0">
                <a:solidFill>
                  <a:schemeClr val="tx1"/>
                </a:solidFill>
              </a:rPr>
              <a:t>Liquid   </a:t>
            </a:r>
            <a:r>
              <a:rPr lang="en-US" sz="2000" b="1" dirty="0" smtClean="0">
                <a:solidFill>
                  <a:schemeClr val="accent2">
                    <a:lumMod val="50000"/>
                  </a:schemeClr>
                </a:solidFill>
              </a:rPr>
              <a:t>|   Pack Size: </a:t>
            </a:r>
            <a:r>
              <a:rPr lang="en-US" sz="2000" dirty="0">
                <a:solidFill>
                  <a:schemeClr val="tx1"/>
                </a:solidFill>
              </a:rPr>
              <a:t>5</a:t>
            </a:r>
            <a:r>
              <a:rPr lang="en-US" sz="2000" dirty="0" smtClean="0">
                <a:solidFill>
                  <a:schemeClr val="tx1"/>
                </a:solidFill>
              </a:rPr>
              <a:t>00 ml   </a:t>
            </a:r>
            <a:r>
              <a:rPr lang="en-US" sz="2000" b="1" dirty="0" smtClean="0">
                <a:solidFill>
                  <a:schemeClr val="accent2">
                    <a:lumMod val="50000"/>
                  </a:schemeClr>
                </a:solidFill>
              </a:rPr>
              <a:t>|   MRP:</a:t>
            </a:r>
            <a:r>
              <a:rPr lang="en-US" sz="2000" dirty="0" smtClean="0">
                <a:solidFill>
                  <a:schemeClr val="accent2">
                    <a:lumMod val="50000"/>
                  </a:schemeClr>
                </a:solidFill>
              </a:rPr>
              <a:t> </a:t>
            </a:r>
            <a:r>
              <a:rPr lang="en-US" sz="2000" dirty="0" err="1" smtClean="0">
                <a:solidFill>
                  <a:schemeClr val="tx1"/>
                </a:solidFill>
              </a:rPr>
              <a:t>Rs</a:t>
            </a:r>
            <a:r>
              <a:rPr lang="en-US" sz="2000" dirty="0" smtClean="0">
                <a:solidFill>
                  <a:schemeClr val="tx1"/>
                </a:solidFill>
              </a:rPr>
              <a:t>. </a:t>
            </a:r>
            <a:r>
              <a:rPr lang="en-US" sz="2000" dirty="0">
                <a:solidFill>
                  <a:schemeClr val="tx1"/>
                </a:solidFill>
              </a:rPr>
              <a:t>5</a:t>
            </a:r>
            <a:r>
              <a:rPr lang="en-US" sz="2000" dirty="0" smtClean="0">
                <a:solidFill>
                  <a:schemeClr val="tx1"/>
                </a:solidFill>
              </a:rPr>
              <a:t>00/-</a:t>
            </a:r>
            <a:endParaRPr lang="en-US" sz="2000" dirty="0">
              <a:solidFill>
                <a:schemeClr val="tx1"/>
              </a:solidFill>
            </a:endParaRPr>
          </a:p>
        </p:txBody>
      </p:sp>
      <p:sp>
        <p:nvSpPr>
          <p:cNvPr id="16" name="Rounded Rectangle 15"/>
          <p:cNvSpPr/>
          <p:nvPr/>
        </p:nvSpPr>
        <p:spPr>
          <a:xfrm>
            <a:off x="150812" y="-152400"/>
            <a:ext cx="914400" cy="1143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logo (1).png"/>
          <p:cNvPicPr>
            <a:picLocks noChangeAspect="1"/>
          </p:cNvPicPr>
          <p:nvPr/>
        </p:nvPicPr>
        <p:blipFill>
          <a:blip r:embed="rId3" cstate="print"/>
          <a:stretch>
            <a:fillRect/>
          </a:stretch>
        </p:blipFill>
        <p:spPr>
          <a:xfrm>
            <a:off x="322262" y="67439"/>
            <a:ext cx="571500" cy="848372"/>
          </a:xfrm>
          <a:prstGeom prst="rect">
            <a:avLst/>
          </a:prstGeom>
        </p:spPr>
      </p:pic>
      <p:sp>
        <p:nvSpPr>
          <p:cNvPr id="19" name="TextBox 18"/>
          <p:cNvSpPr txBox="1"/>
          <p:nvPr/>
        </p:nvSpPr>
        <p:spPr>
          <a:xfrm>
            <a:off x="9828212" y="0"/>
            <a:ext cx="2514600" cy="523220"/>
          </a:xfrm>
          <a:prstGeom prst="rect">
            <a:avLst/>
          </a:prstGeom>
          <a:noFill/>
        </p:spPr>
        <p:txBody>
          <a:bodyPr wrap="square" rtlCol="0">
            <a:spAutoFit/>
          </a:bodyPr>
          <a:lstStyle/>
          <a:p>
            <a:r>
              <a:rPr lang="en-US" sz="2800" b="1" dirty="0" err="1" smtClean="0">
                <a:latin typeface="Georgia" pitchFamily="18" charset="0"/>
              </a:rPr>
              <a:t>Saarva</a:t>
            </a:r>
            <a:endParaRPr lang="en-US" sz="2800" b="1" dirty="0">
              <a:latin typeface="Georgia" pitchFamily="18" charset="0"/>
            </a:endParaRPr>
          </a:p>
        </p:txBody>
      </p:sp>
      <p:sp>
        <p:nvSpPr>
          <p:cNvPr id="2" name="TextBox 1"/>
          <p:cNvSpPr txBox="1"/>
          <p:nvPr/>
        </p:nvSpPr>
        <p:spPr>
          <a:xfrm>
            <a:off x="8228012" y="152400"/>
            <a:ext cx="4339253" cy="1323439"/>
          </a:xfrm>
          <a:prstGeom prst="rect">
            <a:avLst/>
          </a:prstGeom>
          <a:noFill/>
        </p:spPr>
        <p:txBody>
          <a:bodyPr wrap="square" rtlCol="0">
            <a:spAutoFit/>
          </a:bodyPr>
          <a:lstStyle/>
          <a:p>
            <a:r>
              <a:rPr lang="en-US" sz="8000" dirty="0" smtClean="0">
                <a:solidFill>
                  <a:srgbClr val="005828"/>
                </a:solidFill>
                <a:latin typeface="Arial Rounded MT Bold" pitchFamily="34" charset="0"/>
              </a:rPr>
              <a:t>NEEM</a:t>
            </a:r>
            <a:endParaRPr lang="en-US" sz="8000" dirty="0">
              <a:solidFill>
                <a:srgbClr val="005828"/>
              </a:solidFill>
              <a:latin typeface="Arial Rounded MT Bold"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144" y="1143000"/>
            <a:ext cx="2868472" cy="5867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08640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0" y="4898"/>
            <a:ext cx="12188825" cy="6852867"/>
          </a:xfrm>
          <a:prstGeom prst="rect">
            <a:avLst/>
          </a:prstGeom>
        </p:spPr>
      </p:pic>
      <p:sp>
        <p:nvSpPr>
          <p:cNvPr id="8" name="Rounded Rectangle 7"/>
          <p:cNvSpPr/>
          <p:nvPr/>
        </p:nvSpPr>
        <p:spPr>
          <a:xfrm>
            <a:off x="4646612" y="1371600"/>
            <a:ext cx="7094310" cy="3505200"/>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smtClean="0">
                <a:solidFill>
                  <a:schemeClr val="accent2">
                    <a:lumMod val="50000"/>
                  </a:schemeClr>
                </a:solidFill>
              </a:rPr>
              <a:t>BENEFITS</a:t>
            </a:r>
          </a:p>
          <a:p>
            <a:pPr marL="342900" indent="-342900" algn="just">
              <a:buFont typeface="Arial" pitchFamily="34" charset="0"/>
              <a:buChar char="•"/>
            </a:pPr>
            <a:r>
              <a:rPr lang="en-US" sz="2000" dirty="0">
                <a:solidFill>
                  <a:schemeClr val="tx1"/>
                </a:solidFill>
              </a:rPr>
              <a:t>FUN-G inhibits most of the fungal infections of the plants.</a:t>
            </a:r>
          </a:p>
          <a:p>
            <a:pPr marL="342900" indent="-342900" algn="just">
              <a:buFont typeface="Arial" pitchFamily="34" charset="0"/>
              <a:buChar char="•"/>
            </a:pPr>
            <a:r>
              <a:rPr lang="en-US" sz="2000" dirty="0">
                <a:solidFill>
                  <a:schemeClr val="tx1"/>
                </a:solidFill>
              </a:rPr>
              <a:t>It prevents Leaf Spot, Blast disease and Rust disease in all vegetable plants.</a:t>
            </a:r>
          </a:p>
          <a:p>
            <a:pPr marL="342900" indent="-342900" algn="just">
              <a:buFont typeface="Arial" pitchFamily="34" charset="0"/>
              <a:buChar char="•"/>
            </a:pPr>
            <a:r>
              <a:rPr lang="en-US" sz="2000" dirty="0">
                <a:solidFill>
                  <a:schemeClr val="tx1"/>
                </a:solidFill>
              </a:rPr>
              <a:t>It protects the plants for lengthy period of time.</a:t>
            </a:r>
          </a:p>
          <a:p>
            <a:pPr marL="342900" indent="-342900" algn="just">
              <a:buFont typeface="Arial" pitchFamily="34" charset="0"/>
              <a:buChar char="•"/>
            </a:pPr>
            <a:r>
              <a:rPr lang="en-US" sz="2000" dirty="0">
                <a:solidFill>
                  <a:schemeClr val="tx1"/>
                </a:solidFill>
              </a:rPr>
              <a:t>It is a bio-fungicide which destroys or prevent fungal growth and their spores.</a:t>
            </a:r>
          </a:p>
          <a:p>
            <a:pPr marL="342900" indent="-342900" algn="just">
              <a:buFont typeface="Arial" pitchFamily="34" charset="0"/>
              <a:buChar char="•"/>
            </a:pPr>
            <a:r>
              <a:rPr lang="en-US" sz="2000" dirty="0">
                <a:solidFill>
                  <a:schemeClr val="tx1"/>
                </a:solidFill>
              </a:rPr>
              <a:t>It kills fungal cell membranes and interrupt energy production within fungal cells.</a:t>
            </a:r>
            <a:endParaRPr lang="en-US" sz="2000" dirty="0" smtClean="0">
              <a:solidFill>
                <a:schemeClr val="tx1"/>
              </a:solidFill>
            </a:endParaRPr>
          </a:p>
        </p:txBody>
      </p:sp>
      <p:sp>
        <p:nvSpPr>
          <p:cNvPr id="9" name="Rounded Rectangle 8"/>
          <p:cNvSpPr/>
          <p:nvPr/>
        </p:nvSpPr>
        <p:spPr>
          <a:xfrm>
            <a:off x="4646612" y="5105400"/>
            <a:ext cx="7085012" cy="882627"/>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accent2">
                    <a:lumMod val="50000"/>
                  </a:schemeClr>
                </a:solidFill>
              </a:rPr>
              <a:t>DIRECTION OF USE</a:t>
            </a:r>
          </a:p>
          <a:p>
            <a:r>
              <a:rPr lang="en-US" dirty="0">
                <a:solidFill>
                  <a:schemeClr val="tx1"/>
                </a:solidFill>
              </a:rPr>
              <a:t>1 </a:t>
            </a:r>
            <a:r>
              <a:rPr lang="en-US" dirty="0" err="1">
                <a:solidFill>
                  <a:schemeClr val="tx1"/>
                </a:solidFill>
              </a:rPr>
              <a:t>gm</a:t>
            </a:r>
            <a:r>
              <a:rPr lang="en-US" dirty="0">
                <a:solidFill>
                  <a:schemeClr val="tx1"/>
                </a:solidFill>
              </a:rPr>
              <a:t> mixed with 1 litter of </a:t>
            </a:r>
            <a:r>
              <a:rPr lang="en-US" dirty="0" smtClean="0">
                <a:solidFill>
                  <a:schemeClr val="tx1"/>
                </a:solidFill>
              </a:rPr>
              <a:t>water and spray.</a:t>
            </a:r>
            <a:endParaRPr lang="en-US" dirty="0">
              <a:solidFill>
                <a:schemeClr val="tx1"/>
              </a:solidFill>
            </a:endParaRPr>
          </a:p>
        </p:txBody>
      </p:sp>
      <p:sp>
        <p:nvSpPr>
          <p:cNvPr id="10" name="Rounded Rectangle 9"/>
          <p:cNvSpPr/>
          <p:nvPr/>
        </p:nvSpPr>
        <p:spPr>
          <a:xfrm>
            <a:off x="4646612" y="6143536"/>
            <a:ext cx="7094310" cy="333464"/>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accent2">
                    <a:lumMod val="50000"/>
                  </a:schemeClr>
                </a:solidFill>
              </a:rPr>
              <a:t>Product Type: </a:t>
            </a:r>
            <a:r>
              <a:rPr lang="en-US" sz="2000" dirty="0" smtClean="0">
                <a:solidFill>
                  <a:schemeClr val="tx1"/>
                </a:solidFill>
              </a:rPr>
              <a:t>Powder   </a:t>
            </a:r>
            <a:r>
              <a:rPr lang="en-US" sz="2000" b="1" dirty="0" smtClean="0">
                <a:solidFill>
                  <a:schemeClr val="accent2">
                    <a:lumMod val="50000"/>
                  </a:schemeClr>
                </a:solidFill>
              </a:rPr>
              <a:t>|   Pack Size: </a:t>
            </a:r>
            <a:r>
              <a:rPr lang="en-US" sz="2000" dirty="0" smtClean="0">
                <a:solidFill>
                  <a:schemeClr val="tx1"/>
                </a:solidFill>
              </a:rPr>
              <a:t>100 </a:t>
            </a:r>
            <a:r>
              <a:rPr lang="en-US" sz="2000" dirty="0" err="1" smtClean="0">
                <a:solidFill>
                  <a:schemeClr val="tx1"/>
                </a:solidFill>
              </a:rPr>
              <a:t>gm</a:t>
            </a:r>
            <a:r>
              <a:rPr lang="en-US" sz="2000" dirty="0" smtClean="0">
                <a:solidFill>
                  <a:schemeClr val="tx1"/>
                </a:solidFill>
              </a:rPr>
              <a:t>    </a:t>
            </a:r>
            <a:r>
              <a:rPr lang="en-US" sz="2000" b="1" dirty="0" smtClean="0">
                <a:solidFill>
                  <a:schemeClr val="accent2">
                    <a:lumMod val="50000"/>
                  </a:schemeClr>
                </a:solidFill>
              </a:rPr>
              <a:t>|   MRP:</a:t>
            </a:r>
            <a:r>
              <a:rPr lang="en-US" sz="2000" dirty="0" smtClean="0">
                <a:solidFill>
                  <a:schemeClr val="accent2">
                    <a:lumMod val="50000"/>
                  </a:schemeClr>
                </a:solidFill>
              </a:rPr>
              <a:t> </a:t>
            </a:r>
            <a:r>
              <a:rPr lang="en-US" sz="2000" dirty="0" err="1" smtClean="0">
                <a:solidFill>
                  <a:schemeClr val="tx1"/>
                </a:solidFill>
              </a:rPr>
              <a:t>Rs</a:t>
            </a:r>
            <a:r>
              <a:rPr lang="en-US" sz="2000" dirty="0" smtClean="0">
                <a:solidFill>
                  <a:schemeClr val="tx1"/>
                </a:solidFill>
              </a:rPr>
              <a:t>. 250/-</a:t>
            </a:r>
            <a:endParaRPr lang="en-US" sz="2000" dirty="0">
              <a:solidFill>
                <a:schemeClr val="tx1"/>
              </a:solidFill>
            </a:endParaRPr>
          </a:p>
        </p:txBody>
      </p:sp>
      <p:sp>
        <p:nvSpPr>
          <p:cNvPr id="16" name="Rounded Rectangle 15"/>
          <p:cNvSpPr/>
          <p:nvPr/>
        </p:nvSpPr>
        <p:spPr>
          <a:xfrm>
            <a:off x="150812" y="-152400"/>
            <a:ext cx="914400" cy="1143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logo (1).png"/>
          <p:cNvPicPr>
            <a:picLocks noChangeAspect="1"/>
          </p:cNvPicPr>
          <p:nvPr/>
        </p:nvPicPr>
        <p:blipFill>
          <a:blip r:embed="rId4" cstate="print"/>
          <a:stretch>
            <a:fillRect/>
          </a:stretch>
        </p:blipFill>
        <p:spPr>
          <a:xfrm>
            <a:off x="322262" y="67439"/>
            <a:ext cx="571500" cy="848372"/>
          </a:xfrm>
          <a:prstGeom prst="rect">
            <a:avLst/>
          </a:prstGeom>
        </p:spPr>
      </p:pic>
      <p:sp>
        <p:nvSpPr>
          <p:cNvPr id="19" name="TextBox 18"/>
          <p:cNvSpPr txBox="1"/>
          <p:nvPr/>
        </p:nvSpPr>
        <p:spPr>
          <a:xfrm>
            <a:off x="9828212" y="0"/>
            <a:ext cx="2514600" cy="523220"/>
          </a:xfrm>
          <a:prstGeom prst="rect">
            <a:avLst/>
          </a:prstGeom>
          <a:noFill/>
        </p:spPr>
        <p:txBody>
          <a:bodyPr wrap="square" rtlCol="0">
            <a:spAutoFit/>
          </a:bodyPr>
          <a:lstStyle/>
          <a:p>
            <a:r>
              <a:rPr lang="en-US" sz="2800" b="1" dirty="0" err="1" smtClean="0">
                <a:solidFill>
                  <a:schemeClr val="bg1"/>
                </a:solidFill>
                <a:effectLst>
                  <a:outerShdw blurRad="38100" dist="38100" dir="2700000" algn="tl">
                    <a:srgbClr val="000000">
                      <a:alpha val="43137"/>
                    </a:srgbClr>
                  </a:outerShdw>
                </a:effectLst>
                <a:latin typeface="Georgia" pitchFamily="18" charset="0"/>
              </a:rPr>
              <a:t>Saarva</a:t>
            </a:r>
            <a:endParaRPr lang="en-US" sz="2800" b="1" dirty="0">
              <a:solidFill>
                <a:schemeClr val="bg1"/>
              </a:solidFill>
              <a:effectLst>
                <a:outerShdw blurRad="38100" dist="38100" dir="2700000" algn="tl">
                  <a:srgbClr val="000000">
                    <a:alpha val="43137"/>
                  </a:srgbClr>
                </a:outerShdw>
              </a:effectLst>
              <a:latin typeface="Georgia" pitchFamily="18" charset="0"/>
            </a:endParaRPr>
          </a:p>
        </p:txBody>
      </p:sp>
      <p:sp>
        <p:nvSpPr>
          <p:cNvPr id="2" name="TextBox 1"/>
          <p:cNvSpPr txBox="1"/>
          <p:nvPr/>
        </p:nvSpPr>
        <p:spPr>
          <a:xfrm>
            <a:off x="8079759" y="152400"/>
            <a:ext cx="4339253" cy="1323439"/>
          </a:xfrm>
          <a:prstGeom prst="rect">
            <a:avLst/>
          </a:prstGeom>
          <a:noFill/>
        </p:spPr>
        <p:txBody>
          <a:bodyPr wrap="square" rtlCol="0">
            <a:spAutoFit/>
          </a:bodyPr>
          <a:lstStyle/>
          <a:p>
            <a:r>
              <a:rPr lang="en-US" sz="8000" dirty="0" smtClean="0">
                <a:solidFill>
                  <a:schemeClr val="accent3">
                    <a:lumMod val="20000"/>
                    <a:lumOff val="80000"/>
                  </a:schemeClr>
                </a:solidFill>
                <a:effectLst>
                  <a:outerShdw blurRad="38100" dist="38100" dir="2700000" algn="tl">
                    <a:srgbClr val="000000">
                      <a:alpha val="43137"/>
                    </a:srgbClr>
                  </a:outerShdw>
                </a:effectLst>
                <a:latin typeface="Berlin Sans FB Demi" pitchFamily="34" charset="0"/>
              </a:rPr>
              <a:t>FUN-G</a:t>
            </a:r>
            <a:endParaRPr lang="en-US" sz="8000" dirty="0">
              <a:solidFill>
                <a:schemeClr val="accent3">
                  <a:lumMod val="20000"/>
                  <a:lumOff val="80000"/>
                </a:schemeClr>
              </a:solidFill>
              <a:effectLst>
                <a:outerShdw blurRad="38100" dist="38100" dir="2700000" algn="tl">
                  <a:srgbClr val="000000">
                    <a:alpha val="43137"/>
                  </a:srgbClr>
                </a:outerShdw>
              </a:effectLst>
              <a:latin typeface="Berlin Sans FB Demi" pitchFamily="34"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677" y="2286000"/>
            <a:ext cx="3659209" cy="48247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53980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86000"/>
                    </a14:imgEffect>
                  </a14:imgLayer>
                </a14:imgProps>
              </a:ext>
              <a:ext uri="{28A0092B-C50C-407E-A947-70E740481C1C}">
                <a14:useLocalDpi xmlns:a14="http://schemas.microsoft.com/office/drawing/2010/main" val="0"/>
              </a:ext>
            </a:extLst>
          </a:blip>
          <a:stretch>
            <a:fillRect/>
          </a:stretch>
        </p:blipFill>
        <p:spPr>
          <a:xfrm>
            <a:off x="5847" y="0"/>
            <a:ext cx="12177131" cy="6858000"/>
          </a:xfrm>
          <a:prstGeom prst="rect">
            <a:avLst/>
          </a:prstGeom>
        </p:spPr>
      </p:pic>
      <p:sp>
        <p:nvSpPr>
          <p:cNvPr id="6" name="Rounded Rectangle 5"/>
          <p:cNvSpPr/>
          <p:nvPr/>
        </p:nvSpPr>
        <p:spPr>
          <a:xfrm>
            <a:off x="4655910" y="1323439"/>
            <a:ext cx="7075714" cy="1218963"/>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677616" y="1249740"/>
            <a:ext cx="7075714" cy="1292662"/>
          </a:xfrm>
          <a:prstGeom prst="rect">
            <a:avLst/>
          </a:prstGeom>
          <a:noFill/>
        </p:spPr>
        <p:txBody>
          <a:bodyPr wrap="square" rtlCol="0">
            <a:spAutoFit/>
          </a:bodyPr>
          <a:lstStyle/>
          <a:p>
            <a:pPr algn="just"/>
            <a:r>
              <a:rPr lang="en-US" sz="2400" b="1" dirty="0" err="1" smtClean="0">
                <a:solidFill>
                  <a:schemeClr val="accent2">
                    <a:lumMod val="50000"/>
                  </a:schemeClr>
                </a:solidFill>
              </a:rPr>
              <a:t>Saarva</a:t>
            </a:r>
            <a:r>
              <a:rPr lang="en-US" sz="2400" b="1" dirty="0" smtClean="0">
                <a:solidFill>
                  <a:schemeClr val="accent2">
                    <a:lumMod val="50000"/>
                  </a:schemeClr>
                </a:solidFill>
              </a:rPr>
              <a:t> </a:t>
            </a:r>
            <a:r>
              <a:rPr lang="en-US" sz="2400" b="1" dirty="0" err="1" smtClean="0">
                <a:solidFill>
                  <a:schemeClr val="accent2">
                    <a:lumMod val="50000"/>
                  </a:schemeClr>
                </a:solidFill>
              </a:rPr>
              <a:t>Doctarr</a:t>
            </a:r>
            <a:r>
              <a:rPr lang="en-US" sz="2400" b="1" dirty="0" smtClean="0">
                <a:solidFill>
                  <a:schemeClr val="accent2">
                    <a:lumMod val="50000"/>
                  </a:schemeClr>
                </a:solidFill>
              </a:rPr>
              <a:t> Gold</a:t>
            </a:r>
            <a:r>
              <a:rPr lang="en-US" dirty="0" smtClean="0"/>
              <a:t> </a:t>
            </a:r>
            <a:r>
              <a:rPr lang="en-US" dirty="0"/>
              <a:t>is the result of many years of hard </a:t>
            </a:r>
            <a:r>
              <a:rPr lang="en-US" dirty="0" err="1"/>
              <a:t>labour</a:t>
            </a:r>
            <a:r>
              <a:rPr lang="en-US" dirty="0"/>
              <a:t> and research. It is a unique formulation of </a:t>
            </a:r>
            <a:r>
              <a:rPr lang="en-US" dirty="0" err="1"/>
              <a:t>Saarvasri</a:t>
            </a:r>
            <a:r>
              <a:rPr lang="en-US" dirty="0" smtClean="0"/>
              <a:t>. It </a:t>
            </a:r>
            <a:r>
              <a:rPr lang="en-US" dirty="0"/>
              <a:t>is the combination of </a:t>
            </a:r>
            <a:r>
              <a:rPr lang="en-US" dirty="0" smtClean="0"/>
              <a:t>Antivirus, Antifungal, Antibacterial, </a:t>
            </a:r>
            <a:r>
              <a:rPr lang="en-US" dirty="0" err="1" smtClean="0"/>
              <a:t>Microbicide</a:t>
            </a:r>
            <a:r>
              <a:rPr lang="en-US" dirty="0" smtClean="0"/>
              <a:t>  &amp; Germicide.  </a:t>
            </a:r>
            <a:r>
              <a:rPr lang="en-US" dirty="0"/>
              <a:t>It is 100% organic, residue free and harm free to crops.</a:t>
            </a:r>
            <a:endParaRPr lang="en-US" dirty="0" smtClean="0"/>
          </a:p>
        </p:txBody>
      </p:sp>
      <p:sp>
        <p:nvSpPr>
          <p:cNvPr id="8" name="Rounded Rectangle 7"/>
          <p:cNvSpPr/>
          <p:nvPr/>
        </p:nvSpPr>
        <p:spPr>
          <a:xfrm>
            <a:off x="4646612" y="2667000"/>
            <a:ext cx="7094310" cy="2362200"/>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smtClean="0">
                <a:solidFill>
                  <a:schemeClr val="accent2">
                    <a:lumMod val="50000"/>
                  </a:schemeClr>
                </a:solidFill>
              </a:rPr>
              <a:t>BENEFITS</a:t>
            </a:r>
          </a:p>
          <a:p>
            <a:pPr marL="342900" indent="-342900" algn="just">
              <a:buFont typeface="Arial" pitchFamily="34" charset="0"/>
              <a:buChar char="•"/>
            </a:pPr>
            <a:r>
              <a:rPr lang="en-US" dirty="0" smtClean="0">
                <a:solidFill>
                  <a:schemeClr val="tx1"/>
                </a:solidFill>
              </a:rPr>
              <a:t>Inhibits </a:t>
            </a:r>
            <a:r>
              <a:rPr lang="en-US" dirty="0">
                <a:solidFill>
                  <a:schemeClr val="tx1"/>
                </a:solidFill>
              </a:rPr>
              <a:t>most fungal </a:t>
            </a:r>
            <a:r>
              <a:rPr lang="en-US" dirty="0" smtClean="0">
                <a:solidFill>
                  <a:schemeClr val="tx1"/>
                </a:solidFill>
              </a:rPr>
              <a:t>infection</a:t>
            </a:r>
          </a:p>
          <a:p>
            <a:pPr marL="342900" indent="-342900" algn="just">
              <a:buFont typeface="Arial" pitchFamily="34" charset="0"/>
              <a:buChar char="•"/>
            </a:pPr>
            <a:r>
              <a:rPr lang="en-US" dirty="0" smtClean="0">
                <a:solidFill>
                  <a:schemeClr val="tx1"/>
                </a:solidFill>
              </a:rPr>
              <a:t>Effective </a:t>
            </a:r>
            <a:r>
              <a:rPr lang="en-US" dirty="0">
                <a:solidFill>
                  <a:schemeClr val="tx1"/>
                </a:solidFill>
              </a:rPr>
              <a:t>against soil borne fungal and bacterial </a:t>
            </a:r>
            <a:r>
              <a:rPr lang="en-US" dirty="0" smtClean="0">
                <a:solidFill>
                  <a:schemeClr val="tx1"/>
                </a:solidFill>
              </a:rPr>
              <a:t>infection</a:t>
            </a:r>
          </a:p>
          <a:p>
            <a:pPr marL="342900" indent="-342900" algn="just">
              <a:buFont typeface="Arial" pitchFamily="34" charset="0"/>
              <a:buChar char="•"/>
            </a:pPr>
            <a:r>
              <a:rPr lang="en-US" dirty="0">
                <a:solidFill>
                  <a:schemeClr val="tx1"/>
                </a:solidFill>
              </a:rPr>
              <a:t>R</a:t>
            </a:r>
            <a:r>
              <a:rPr lang="en-US" dirty="0" smtClean="0">
                <a:solidFill>
                  <a:schemeClr val="tx1"/>
                </a:solidFill>
              </a:rPr>
              <a:t>esulting </a:t>
            </a:r>
            <a:r>
              <a:rPr lang="en-US" dirty="0">
                <a:solidFill>
                  <a:schemeClr val="tx1"/>
                </a:solidFill>
              </a:rPr>
              <a:t>sudden death of target bacteria and Virus </a:t>
            </a:r>
            <a:r>
              <a:rPr lang="en-US" dirty="0" smtClean="0">
                <a:solidFill>
                  <a:schemeClr val="tx1"/>
                </a:solidFill>
              </a:rPr>
              <a:t>spores</a:t>
            </a:r>
          </a:p>
          <a:p>
            <a:pPr marL="342900" indent="-342900" algn="just">
              <a:buFont typeface="Arial" pitchFamily="34" charset="0"/>
              <a:buChar char="•"/>
            </a:pPr>
            <a:r>
              <a:rPr lang="en-US" dirty="0">
                <a:solidFill>
                  <a:schemeClr val="tx1"/>
                </a:solidFill>
              </a:rPr>
              <a:t>E</a:t>
            </a:r>
            <a:r>
              <a:rPr lang="en-US" dirty="0" smtClean="0">
                <a:solidFill>
                  <a:schemeClr val="tx1"/>
                </a:solidFill>
              </a:rPr>
              <a:t>ffective </a:t>
            </a:r>
            <a:r>
              <a:rPr lang="en-US" dirty="0">
                <a:solidFill>
                  <a:schemeClr val="tx1"/>
                </a:solidFill>
              </a:rPr>
              <a:t>against disastrous </a:t>
            </a:r>
            <a:r>
              <a:rPr lang="en-US" dirty="0" smtClean="0">
                <a:solidFill>
                  <a:schemeClr val="tx1"/>
                </a:solidFill>
              </a:rPr>
              <a:t>strains</a:t>
            </a:r>
          </a:p>
          <a:p>
            <a:pPr marL="342900" indent="-342900" algn="just">
              <a:buFont typeface="Arial" pitchFamily="34" charset="0"/>
              <a:buChar char="•"/>
            </a:pPr>
            <a:r>
              <a:rPr lang="en-US" dirty="0">
                <a:solidFill>
                  <a:schemeClr val="tx1"/>
                </a:solidFill>
              </a:rPr>
              <a:t>S</a:t>
            </a:r>
            <a:r>
              <a:rPr lang="en-US" dirty="0" smtClean="0">
                <a:solidFill>
                  <a:schemeClr val="tx1"/>
                </a:solidFill>
              </a:rPr>
              <a:t>timulates </a:t>
            </a:r>
            <a:r>
              <a:rPr lang="en-US" dirty="0" err="1">
                <a:solidFill>
                  <a:schemeClr val="tx1"/>
                </a:solidFill>
              </a:rPr>
              <a:t>cytokinin</a:t>
            </a:r>
            <a:r>
              <a:rPr lang="en-US" dirty="0">
                <a:solidFill>
                  <a:schemeClr val="tx1"/>
                </a:solidFill>
              </a:rPr>
              <a:t> synthesis resulting in excellent plant growth after viral and bacterial attack.</a:t>
            </a:r>
          </a:p>
        </p:txBody>
      </p:sp>
      <p:sp>
        <p:nvSpPr>
          <p:cNvPr id="9" name="Rounded Rectangle 8"/>
          <p:cNvSpPr/>
          <p:nvPr/>
        </p:nvSpPr>
        <p:spPr>
          <a:xfrm>
            <a:off x="4646612" y="5181600"/>
            <a:ext cx="7085012" cy="806427"/>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accent2">
                    <a:lumMod val="50000"/>
                  </a:schemeClr>
                </a:solidFill>
              </a:rPr>
              <a:t>DIRECTION OF USE</a:t>
            </a:r>
          </a:p>
          <a:p>
            <a:r>
              <a:rPr lang="en-US" dirty="0">
                <a:solidFill>
                  <a:schemeClr val="tx1"/>
                </a:solidFill>
              </a:rPr>
              <a:t>10 </a:t>
            </a:r>
            <a:r>
              <a:rPr lang="en-US" dirty="0" err="1">
                <a:solidFill>
                  <a:schemeClr val="tx1"/>
                </a:solidFill>
              </a:rPr>
              <a:t>gm</a:t>
            </a:r>
            <a:r>
              <a:rPr lang="en-US" dirty="0">
                <a:solidFill>
                  <a:schemeClr val="tx1"/>
                </a:solidFill>
              </a:rPr>
              <a:t> in 15 </a:t>
            </a:r>
            <a:r>
              <a:rPr lang="en-US" dirty="0" err="1">
                <a:solidFill>
                  <a:schemeClr val="tx1"/>
                </a:solidFill>
              </a:rPr>
              <a:t>ltr</a:t>
            </a:r>
            <a:r>
              <a:rPr lang="en-US" dirty="0">
                <a:solidFill>
                  <a:schemeClr val="tx1"/>
                </a:solidFill>
              </a:rPr>
              <a:t> of water. For better result repeat spray within a week.</a:t>
            </a:r>
          </a:p>
        </p:txBody>
      </p:sp>
      <p:sp>
        <p:nvSpPr>
          <p:cNvPr id="10" name="Rounded Rectangle 9"/>
          <p:cNvSpPr/>
          <p:nvPr/>
        </p:nvSpPr>
        <p:spPr>
          <a:xfrm>
            <a:off x="4655910" y="6143536"/>
            <a:ext cx="7085012" cy="333464"/>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accent2">
                    <a:lumMod val="50000"/>
                  </a:schemeClr>
                </a:solidFill>
              </a:rPr>
              <a:t>Product Type: </a:t>
            </a:r>
            <a:r>
              <a:rPr lang="en-US" sz="2000" dirty="0" smtClean="0">
                <a:solidFill>
                  <a:schemeClr val="tx1"/>
                </a:solidFill>
              </a:rPr>
              <a:t>Powder   </a:t>
            </a:r>
            <a:r>
              <a:rPr lang="en-US" sz="2000" b="1" dirty="0" smtClean="0">
                <a:solidFill>
                  <a:schemeClr val="accent2">
                    <a:lumMod val="50000"/>
                  </a:schemeClr>
                </a:solidFill>
              </a:rPr>
              <a:t>|   Pack Size: </a:t>
            </a:r>
            <a:r>
              <a:rPr lang="en-US" sz="2000" dirty="0">
                <a:solidFill>
                  <a:schemeClr val="tx1"/>
                </a:solidFill>
              </a:rPr>
              <a:t>5</a:t>
            </a:r>
            <a:r>
              <a:rPr lang="en-US" sz="2000" dirty="0" smtClean="0">
                <a:solidFill>
                  <a:schemeClr val="tx1"/>
                </a:solidFill>
              </a:rPr>
              <a:t>0 </a:t>
            </a:r>
            <a:r>
              <a:rPr lang="en-US" sz="2000" dirty="0" err="1" smtClean="0">
                <a:solidFill>
                  <a:schemeClr val="tx1"/>
                </a:solidFill>
              </a:rPr>
              <a:t>gm</a:t>
            </a:r>
            <a:r>
              <a:rPr lang="en-US" sz="2000" dirty="0" smtClean="0">
                <a:solidFill>
                  <a:schemeClr val="tx1"/>
                </a:solidFill>
              </a:rPr>
              <a:t>   </a:t>
            </a:r>
            <a:r>
              <a:rPr lang="en-US" sz="2000" b="1" dirty="0" smtClean="0">
                <a:solidFill>
                  <a:schemeClr val="accent2">
                    <a:lumMod val="50000"/>
                  </a:schemeClr>
                </a:solidFill>
              </a:rPr>
              <a:t>|   MRP:</a:t>
            </a:r>
            <a:r>
              <a:rPr lang="en-US" sz="2000" dirty="0" smtClean="0">
                <a:solidFill>
                  <a:schemeClr val="accent2">
                    <a:lumMod val="50000"/>
                  </a:schemeClr>
                </a:solidFill>
              </a:rPr>
              <a:t> </a:t>
            </a:r>
            <a:r>
              <a:rPr lang="en-US" sz="2000" dirty="0" err="1" smtClean="0">
                <a:solidFill>
                  <a:schemeClr val="tx1"/>
                </a:solidFill>
              </a:rPr>
              <a:t>Rs</a:t>
            </a:r>
            <a:r>
              <a:rPr lang="en-US" sz="2000" dirty="0" smtClean="0">
                <a:solidFill>
                  <a:schemeClr val="tx1"/>
                </a:solidFill>
              </a:rPr>
              <a:t>. 750/-</a:t>
            </a:r>
            <a:endParaRPr lang="en-US" sz="2000" dirty="0">
              <a:solidFill>
                <a:schemeClr val="tx1"/>
              </a:solidFill>
            </a:endParaRPr>
          </a:p>
        </p:txBody>
      </p:sp>
      <p:sp>
        <p:nvSpPr>
          <p:cNvPr id="16" name="Rounded Rectangle 15"/>
          <p:cNvSpPr/>
          <p:nvPr/>
        </p:nvSpPr>
        <p:spPr>
          <a:xfrm>
            <a:off x="150812" y="-152400"/>
            <a:ext cx="914400" cy="1143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logo (1).png"/>
          <p:cNvPicPr>
            <a:picLocks noChangeAspect="1"/>
          </p:cNvPicPr>
          <p:nvPr/>
        </p:nvPicPr>
        <p:blipFill>
          <a:blip r:embed="rId4" cstate="print"/>
          <a:stretch>
            <a:fillRect/>
          </a:stretch>
        </p:blipFill>
        <p:spPr>
          <a:xfrm>
            <a:off x="322262" y="67439"/>
            <a:ext cx="571500" cy="848372"/>
          </a:xfrm>
          <a:prstGeom prst="rect">
            <a:avLst/>
          </a:prstGeom>
        </p:spPr>
      </p:pic>
      <p:sp>
        <p:nvSpPr>
          <p:cNvPr id="2" name="TextBox 1"/>
          <p:cNvSpPr txBox="1"/>
          <p:nvPr/>
        </p:nvSpPr>
        <p:spPr>
          <a:xfrm>
            <a:off x="8215473" y="-152400"/>
            <a:ext cx="4339253" cy="1107996"/>
          </a:xfrm>
          <a:prstGeom prst="rect">
            <a:avLst/>
          </a:prstGeom>
          <a:noFill/>
        </p:spPr>
        <p:txBody>
          <a:bodyPr wrap="square" rtlCol="0">
            <a:spAutoFit/>
          </a:bodyPr>
          <a:lstStyle/>
          <a:p>
            <a:r>
              <a:rPr lang="en-US" sz="6600" b="1" dirty="0" err="1" smtClean="0">
                <a:solidFill>
                  <a:schemeClr val="accent6">
                    <a:lumMod val="20000"/>
                    <a:lumOff val="80000"/>
                  </a:schemeClr>
                </a:solidFill>
                <a:effectLst>
                  <a:outerShdw blurRad="38100" dist="38100" dir="2700000" algn="tl">
                    <a:srgbClr val="000000">
                      <a:alpha val="43137"/>
                    </a:srgbClr>
                  </a:outerShdw>
                </a:effectLst>
                <a:latin typeface="Book Antiqua" pitchFamily="18" charset="0"/>
              </a:rPr>
              <a:t>Doctarr</a:t>
            </a:r>
            <a:endParaRPr lang="en-US" sz="6600" b="1" dirty="0">
              <a:solidFill>
                <a:schemeClr val="accent6">
                  <a:lumMod val="20000"/>
                  <a:lumOff val="80000"/>
                </a:schemeClr>
              </a:solidFill>
              <a:effectLst>
                <a:outerShdw blurRad="38100" dist="38100" dir="2700000" algn="tl">
                  <a:srgbClr val="000000">
                    <a:alpha val="43137"/>
                  </a:srgbClr>
                </a:outerShdw>
              </a:effectLst>
              <a:latin typeface="Book Antiqua" pitchFamily="18" charset="0"/>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004" y="1323439"/>
            <a:ext cx="4066818" cy="5538230"/>
          </a:xfrm>
          <a:prstGeom prst="rect">
            <a:avLst/>
          </a:prstGeom>
          <a:ln>
            <a:noFill/>
          </a:ln>
          <a:effectLst>
            <a:outerShdw blurRad="292100" dist="139700" dir="2700000" algn="tl" rotWithShape="0">
              <a:srgbClr val="333333">
                <a:alpha val="65000"/>
              </a:srgbClr>
            </a:outerShdw>
          </a:effectLst>
        </p:spPr>
      </p:pic>
      <p:sp>
        <p:nvSpPr>
          <p:cNvPr id="19" name="TextBox 18"/>
          <p:cNvSpPr txBox="1"/>
          <p:nvPr/>
        </p:nvSpPr>
        <p:spPr>
          <a:xfrm>
            <a:off x="8990012" y="-2977"/>
            <a:ext cx="2514600" cy="307777"/>
          </a:xfrm>
          <a:prstGeom prst="rect">
            <a:avLst/>
          </a:prstGeom>
          <a:noFill/>
        </p:spPr>
        <p:txBody>
          <a:bodyPr wrap="square" rtlCol="0">
            <a:spAutoFit/>
          </a:bodyPr>
          <a:lstStyle/>
          <a:p>
            <a:r>
              <a:rPr lang="en-US" sz="1400" b="1" dirty="0" err="1" smtClean="0">
                <a:latin typeface="Georgia" pitchFamily="18" charset="0"/>
              </a:rPr>
              <a:t>Saarva</a:t>
            </a:r>
            <a:endParaRPr lang="en-US" sz="1400" b="1" dirty="0">
              <a:latin typeface="Georgia" pitchFamily="18" charset="0"/>
            </a:endParaRPr>
          </a:p>
        </p:txBody>
      </p:sp>
      <p:sp>
        <p:nvSpPr>
          <p:cNvPr id="3" name="TextBox 2"/>
          <p:cNvSpPr txBox="1"/>
          <p:nvPr/>
        </p:nvSpPr>
        <p:spPr>
          <a:xfrm>
            <a:off x="10133012" y="609600"/>
            <a:ext cx="1295400" cy="646331"/>
          </a:xfrm>
          <a:prstGeom prst="rect">
            <a:avLst/>
          </a:prstGeom>
          <a:noFill/>
        </p:spPr>
        <p:txBody>
          <a:bodyPr wrap="square" rtlCol="0">
            <a:spAutoFit/>
          </a:bodyPr>
          <a:lstStyle/>
          <a:p>
            <a:r>
              <a:rPr lang="en-US" sz="3600" b="1" dirty="0" smtClean="0">
                <a:solidFill>
                  <a:srgbClr val="FFE38B"/>
                </a:solidFill>
                <a:effectLst>
                  <a:outerShdw blurRad="38100" dist="38100" dir="2700000" algn="tl">
                    <a:srgbClr val="000000">
                      <a:alpha val="43137"/>
                    </a:srgbClr>
                  </a:outerShdw>
                </a:effectLst>
                <a:latin typeface="Harrington" pitchFamily="82" charset="0"/>
              </a:rPr>
              <a:t>gold</a:t>
            </a:r>
            <a:endParaRPr lang="en-US" sz="3600" b="1" dirty="0">
              <a:solidFill>
                <a:srgbClr val="FFE38B"/>
              </a:solidFill>
              <a:effectLst>
                <a:outerShdw blurRad="38100" dist="38100" dir="2700000" algn="tl">
                  <a:srgbClr val="000000">
                    <a:alpha val="43137"/>
                  </a:srgbClr>
                </a:outerShdw>
              </a:effectLst>
              <a:latin typeface="Harrington" pitchFamily="82" charset="0"/>
            </a:endParaRPr>
          </a:p>
        </p:txBody>
      </p:sp>
      <p:cxnSp>
        <p:nvCxnSpPr>
          <p:cNvPr id="21" name="Straight Connector 20"/>
          <p:cNvCxnSpPr/>
          <p:nvPr/>
        </p:nvCxnSpPr>
        <p:spPr>
          <a:xfrm flipV="1">
            <a:off x="8456612" y="990600"/>
            <a:ext cx="1676400" cy="2283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84180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5847" y="4182"/>
            <a:ext cx="12177131" cy="6849636"/>
          </a:xfrm>
          <a:prstGeom prst="rect">
            <a:avLst/>
          </a:prstGeom>
        </p:spPr>
      </p:pic>
      <p:sp>
        <p:nvSpPr>
          <p:cNvPr id="8" name="Rounded Rectangle 7"/>
          <p:cNvSpPr/>
          <p:nvPr/>
        </p:nvSpPr>
        <p:spPr>
          <a:xfrm>
            <a:off x="4655909" y="1524000"/>
            <a:ext cx="7057379" cy="3298846"/>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chemeClr val="accent2">
                    <a:lumMod val="50000"/>
                  </a:schemeClr>
                </a:solidFill>
              </a:rPr>
              <a:t>Sooper</a:t>
            </a:r>
            <a:r>
              <a:rPr lang="en-US" sz="2800" b="1" dirty="0">
                <a:solidFill>
                  <a:schemeClr val="accent2">
                    <a:lumMod val="50000"/>
                  </a:schemeClr>
                </a:solidFill>
              </a:rPr>
              <a:t> Gold </a:t>
            </a:r>
            <a:r>
              <a:rPr lang="en-US" sz="2400" dirty="0">
                <a:solidFill>
                  <a:schemeClr val="tx1"/>
                </a:solidFill>
              </a:rPr>
              <a:t>is 100% natural, organic &amp; ecofriendly product. It is effective on almost all target pest organically. It is more effective when use as preventive as well as curative. It is absolutely harm free for crops and crop friendly insects. As well it protects plants from deformation, defoliation, stunting &amp; dwarfing. Effective against all mites white fly, caterpillar, </a:t>
            </a:r>
            <a:r>
              <a:rPr lang="en-US" sz="2400" dirty="0" err="1">
                <a:solidFill>
                  <a:schemeClr val="tx1"/>
                </a:solidFill>
              </a:rPr>
              <a:t>thrips</a:t>
            </a:r>
            <a:r>
              <a:rPr lang="en-US" sz="2400" dirty="0">
                <a:solidFill>
                  <a:schemeClr val="tx1"/>
                </a:solidFill>
              </a:rPr>
              <a:t>, aphid, </a:t>
            </a:r>
            <a:r>
              <a:rPr lang="en-US" sz="2400" dirty="0" err="1">
                <a:solidFill>
                  <a:schemeClr val="tx1"/>
                </a:solidFill>
              </a:rPr>
              <a:t>jassid</a:t>
            </a:r>
            <a:r>
              <a:rPr lang="en-US" sz="2400" dirty="0">
                <a:solidFill>
                  <a:schemeClr val="tx1"/>
                </a:solidFill>
              </a:rPr>
              <a:t>, leaf miner etc.</a:t>
            </a:r>
          </a:p>
        </p:txBody>
      </p:sp>
      <p:sp>
        <p:nvSpPr>
          <p:cNvPr id="9" name="Rounded Rectangle 8"/>
          <p:cNvSpPr/>
          <p:nvPr/>
        </p:nvSpPr>
        <p:spPr>
          <a:xfrm>
            <a:off x="4646612" y="5060973"/>
            <a:ext cx="7085012" cy="806427"/>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accent2">
                    <a:lumMod val="50000"/>
                  </a:schemeClr>
                </a:solidFill>
              </a:rPr>
              <a:t>DIRECTION OF USE</a:t>
            </a:r>
          </a:p>
          <a:p>
            <a:r>
              <a:rPr lang="nl-NL" sz="2000" dirty="0">
                <a:solidFill>
                  <a:schemeClr val="tx1"/>
                </a:solidFill>
              </a:rPr>
              <a:t>1-2 gm per 1 ltr water.</a:t>
            </a:r>
            <a:endParaRPr lang="en-US" sz="2000" dirty="0">
              <a:solidFill>
                <a:schemeClr val="tx1"/>
              </a:solidFill>
            </a:endParaRPr>
          </a:p>
        </p:txBody>
      </p:sp>
      <p:sp>
        <p:nvSpPr>
          <p:cNvPr id="10" name="Rounded Rectangle 9"/>
          <p:cNvSpPr/>
          <p:nvPr/>
        </p:nvSpPr>
        <p:spPr>
          <a:xfrm>
            <a:off x="4655910" y="6143536"/>
            <a:ext cx="7085012" cy="333464"/>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accent2">
                    <a:lumMod val="50000"/>
                  </a:schemeClr>
                </a:solidFill>
              </a:rPr>
              <a:t>Product Type: </a:t>
            </a:r>
            <a:r>
              <a:rPr lang="en-US" sz="2000" dirty="0" smtClean="0">
                <a:solidFill>
                  <a:schemeClr val="tx1"/>
                </a:solidFill>
              </a:rPr>
              <a:t>Powder   </a:t>
            </a:r>
            <a:r>
              <a:rPr lang="en-US" sz="2000" b="1" dirty="0" smtClean="0">
                <a:solidFill>
                  <a:schemeClr val="accent2">
                    <a:lumMod val="50000"/>
                  </a:schemeClr>
                </a:solidFill>
              </a:rPr>
              <a:t>|   Pack Size: </a:t>
            </a:r>
            <a:r>
              <a:rPr lang="en-US" sz="2000" dirty="0" smtClean="0">
                <a:solidFill>
                  <a:schemeClr val="tx1"/>
                </a:solidFill>
              </a:rPr>
              <a:t>100 </a:t>
            </a:r>
            <a:r>
              <a:rPr lang="en-US" sz="2000" dirty="0" err="1" smtClean="0">
                <a:solidFill>
                  <a:schemeClr val="tx1"/>
                </a:solidFill>
              </a:rPr>
              <a:t>gm</a:t>
            </a:r>
            <a:r>
              <a:rPr lang="en-US" sz="2000" dirty="0" smtClean="0">
                <a:solidFill>
                  <a:schemeClr val="tx1"/>
                </a:solidFill>
              </a:rPr>
              <a:t>   </a:t>
            </a:r>
            <a:r>
              <a:rPr lang="en-US" sz="2000" b="1" dirty="0" smtClean="0">
                <a:solidFill>
                  <a:schemeClr val="accent2">
                    <a:lumMod val="50000"/>
                  </a:schemeClr>
                </a:solidFill>
              </a:rPr>
              <a:t>|   MRP:</a:t>
            </a:r>
            <a:r>
              <a:rPr lang="en-US" sz="2000" dirty="0" smtClean="0">
                <a:solidFill>
                  <a:schemeClr val="accent2">
                    <a:lumMod val="50000"/>
                  </a:schemeClr>
                </a:solidFill>
              </a:rPr>
              <a:t> </a:t>
            </a:r>
            <a:r>
              <a:rPr lang="en-US" sz="2000" dirty="0" err="1" smtClean="0">
                <a:solidFill>
                  <a:schemeClr val="tx1"/>
                </a:solidFill>
              </a:rPr>
              <a:t>Rs</a:t>
            </a:r>
            <a:r>
              <a:rPr lang="en-US" sz="2000" dirty="0" smtClean="0">
                <a:solidFill>
                  <a:schemeClr val="tx1"/>
                </a:solidFill>
              </a:rPr>
              <a:t>. 750/-</a:t>
            </a:r>
            <a:endParaRPr lang="en-US" sz="2000" dirty="0">
              <a:solidFill>
                <a:schemeClr val="tx1"/>
              </a:solidFill>
            </a:endParaRPr>
          </a:p>
        </p:txBody>
      </p:sp>
      <p:sp>
        <p:nvSpPr>
          <p:cNvPr id="16" name="Rounded Rectangle 15"/>
          <p:cNvSpPr/>
          <p:nvPr/>
        </p:nvSpPr>
        <p:spPr>
          <a:xfrm>
            <a:off x="150812" y="-152400"/>
            <a:ext cx="914400" cy="1143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logo (1).png"/>
          <p:cNvPicPr>
            <a:picLocks noChangeAspect="1"/>
          </p:cNvPicPr>
          <p:nvPr/>
        </p:nvPicPr>
        <p:blipFill>
          <a:blip r:embed="rId4" cstate="print"/>
          <a:stretch>
            <a:fillRect/>
          </a:stretch>
        </p:blipFill>
        <p:spPr>
          <a:xfrm>
            <a:off x="322262" y="67439"/>
            <a:ext cx="571500" cy="848372"/>
          </a:xfrm>
          <a:prstGeom prst="rect">
            <a:avLst/>
          </a:prstGeom>
        </p:spPr>
      </p:pic>
      <p:sp>
        <p:nvSpPr>
          <p:cNvPr id="2" name="TextBox 1"/>
          <p:cNvSpPr txBox="1"/>
          <p:nvPr/>
        </p:nvSpPr>
        <p:spPr>
          <a:xfrm>
            <a:off x="8232159" y="-36731"/>
            <a:ext cx="4339253" cy="1107996"/>
          </a:xfrm>
          <a:prstGeom prst="rect">
            <a:avLst/>
          </a:prstGeom>
          <a:noFill/>
        </p:spPr>
        <p:txBody>
          <a:bodyPr wrap="square" rtlCol="0">
            <a:spAutoFit/>
          </a:bodyPr>
          <a:lstStyle/>
          <a:p>
            <a:r>
              <a:rPr lang="en-US" sz="6600" dirty="0" smtClean="0">
                <a:ln w="3175">
                  <a:solidFill>
                    <a:schemeClr val="tx1"/>
                  </a:solidFill>
                </a:ln>
                <a:solidFill>
                  <a:schemeClr val="bg1"/>
                </a:solidFill>
                <a:effectLst>
                  <a:outerShdw blurRad="38100" dist="38100" dir="2700000" algn="tl">
                    <a:srgbClr val="000000">
                      <a:alpha val="43137"/>
                    </a:srgbClr>
                  </a:outerShdw>
                </a:effectLst>
                <a:latin typeface="Impact" pitchFamily="34" charset="0"/>
              </a:rPr>
              <a:t>SOOPER</a:t>
            </a:r>
            <a:endParaRPr lang="en-US" sz="6600" dirty="0">
              <a:ln w="3175">
                <a:solidFill>
                  <a:schemeClr val="tx1"/>
                </a:solidFill>
              </a:ln>
              <a:solidFill>
                <a:schemeClr val="bg1"/>
              </a:solidFill>
              <a:effectLst>
                <a:outerShdw blurRad="38100" dist="38100" dir="2700000" algn="tl">
                  <a:srgbClr val="000000">
                    <a:alpha val="43137"/>
                  </a:srgbClr>
                </a:outerShdw>
              </a:effectLst>
              <a:latin typeface="Impact" pitchFamily="34"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642" y="1323439"/>
            <a:ext cx="3865541" cy="553823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8228012" y="801469"/>
            <a:ext cx="1295400" cy="646331"/>
          </a:xfrm>
          <a:prstGeom prst="rect">
            <a:avLst/>
          </a:prstGeom>
          <a:noFill/>
        </p:spPr>
        <p:txBody>
          <a:bodyPr wrap="square" rtlCol="0">
            <a:spAutoFit/>
          </a:bodyPr>
          <a:lstStyle/>
          <a:p>
            <a:r>
              <a:rPr lang="en-US" sz="3600" b="1" dirty="0" smtClean="0">
                <a:ln w="3175">
                  <a:solidFill>
                    <a:schemeClr val="tx1"/>
                  </a:solidFill>
                </a:ln>
                <a:solidFill>
                  <a:srgbClr val="FFE38B"/>
                </a:solidFill>
                <a:effectLst>
                  <a:outerShdw blurRad="38100" dist="38100" dir="2700000" algn="tl">
                    <a:srgbClr val="000000">
                      <a:alpha val="43137"/>
                    </a:srgbClr>
                  </a:outerShdw>
                </a:effectLst>
                <a:latin typeface="Arial Rounded MT Bold" pitchFamily="34" charset="0"/>
              </a:rPr>
              <a:t>Gold</a:t>
            </a:r>
            <a:endParaRPr lang="en-US" sz="3600" b="1" dirty="0">
              <a:ln w="3175">
                <a:solidFill>
                  <a:schemeClr val="tx1"/>
                </a:solidFill>
              </a:ln>
              <a:solidFill>
                <a:srgbClr val="FFE38B"/>
              </a:solidFill>
              <a:effectLst>
                <a:outerShdw blurRad="38100" dist="38100" dir="2700000" algn="tl">
                  <a:srgbClr val="000000">
                    <a:alpha val="43137"/>
                  </a:srgbClr>
                </a:outerShdw>
              </a:effectLst>
              <a:latin typeface="Arial Rounded MT Bold" pitchFamily="34" charset="0"/>
            </a:endParaRPr>
          </a:p>
        </p:txBody>
      </p:sp>
    </p:spTree>
    <p:extLst>
      <p:ext uri="{BB962C8B-B14F-4D97-AF65-F5344CB8AC3E}">
        <p14:creationId xmlns:p14="http://schemas.microsoft.com/office/powerpoint/2010/main" val="3369301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5031" r="5822"/>
          <a:stretch/>
        </p:blipFill>
        <p:spPr>
          <a:xfrm>
            <a:off x="0" y="836"/>
            <a:ext cx="12188825" cy="6857164"/>
          </a:xfrm>
        </p:spPr>
      </p:pic>
    </p:spTree>
    <p:extLst>
      <p:ext uri="{BB962C8B-B14F-4D97-AF65-F5344CB8AC3E}">
        <p14:creationId xmlns:p14="http://schemas.microsoft.com/office/powerpoint/2010/main" val="4132102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80000"/>
                    </a14:imgEffect>
                  </a14:imgLayer>
                </a14:imgProps>
              </a:ext>
              <a:ext uri="{28A0092B-C50C-407E-A947-70E740481C1C}">
                <a14:useLocalDpi xmlns:a14="http://schemas.microsoft.com/office/drawing/2010/main" val="0"/>
              </a:ext>
            </a:extLst>
          </a:blip>
          <a:stretch>
            <a:fillRect/>
          </a:stretch>
        </p:blipFill>
        <p:spPr>
          <a:xfrm>
            <a:off x="0" y="0"/>
            <a:ext cx="12188825"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860" y="1538064"/>
            <a:ext cx="4693276" cy="5495805"/>
          </a:xfrm>
          <a:prstGeom prst="rect">
            <a:avLst/>
          </a:prstGeom>
          <a:ln>
            <a:noFill/>
          </a:ln>
          <a:effectLst>
            <a:outerShdw blurRad="292100" dist="139700" dir="2700000" algn="tl" rotWithShape="0">
              <a:srgbClr val="333333">
                <a:alpha val="65000"/>
              </a:srgbClr>
            </a:outerShdw>
          </a:effectLst>
        </p:spPr>
      </p:pic>
      <p:sp>
        <p:nvSpPr>
          <p:cNvPr id="6" name="Rounded Rectangle 5"/>
          <p:cNvSpPr/>
          <p:nvPr/>
        </p:nvSpPr>
        <p:spPr>
          <a:xfrm>
            <a:off x="4435052" y="537216"/>
            <a:ext cx="4173960" cy="1882313"/>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444416" y="601209"/>
            <a:ext cx="4088396" cy="1754326"/>
          </a:xfrm>
          <a:prstGeom prst="rect">
            <a:avLst/>
          </a:prstGeom>
          <a:noFill/>
        </p:spPr>
        <p:txBody>
          <a:bodyPr wrap="square" rtlCol="0">
            <a:spAutoFit/>
          </a:bodyPr>
          <a:lstStyle/>
          <a:p>
            <a:pPr algn="just"/>
            <a:r>
              <a:rPr lang="en-US" b="1" dirty="0" err="1" smtClean="0"/>
              <a:t>Saarva</a:t>
            </a:r>
            <a:r>
              <a:rPr lang="en-US" b="1" dirty="0" smtClean="0"/>
              <a:t> </a:t>
            </a:r>
            <a:r>
              <a:rPr lang="en-US" b="1" dirty="0" err="1" smtClean="0"/>
              <a:t>Humic</a:t>
            </a:r>
            <a:r>
              <a:rPr lang="en-US" b="1" dirty="0" smtClean="0"/>
              <a:t> Granules </a:t>
            </a:r>
            <a:r>
              <a:rPr lang="en-US" dirty="0"/>
              <a:t>are concentrated fractions of organic matter that is ideal for crop field and vegetable garden. It acts as natural soil conditioner which includes a high concentration of trace minerals and organic acids. </a:t>
            </a:r>
          </a:p>
        </p:txBody>
      </p:sp>
      <p:sp>
        <p:nvSpPr>
          <p:cNvPr id="8" name="Rounded Rectangle 7"/>
          <p:cNvSpPr/>
          <p:nvPr/>
        </p:nvSpPr>
        <p:spPr>
          <a:xfrm>
            <a:off x="4435053" y="2590800"/>
            <a:ext cx="7374360" cy="2133599"/>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accent2">
                    <a:lumMod val="50000"/>
                  </a:schemeClr>
                </a:solidFill>
              </a:rPr>
              <a:t>BENEFITS</a:t>
            </a:r>
          </a:p>
          <a:p>
            <a:pPr marL="285750" indent="-285750">
              <a:buFont typeface="Arial" pitchFamily="34" charset="0"/>
              <a:buChar char="•"/>
            </a:pPr>
            <a:r>
              <a:rPr lang="en-US" dirty="0" smtClean="0">
                <a:solidFill>
                  <a:schemeClr val="tx1"/>
                </a:solidFill>
              </a:rPr>
              <a:t>Increases </a:t>
            </a:r>
            <a:r>
              <a:rPr lang="en-US" dirty="0">
                <a:solidFill>
                  <a:schemeClr val="tx1"/>
                </a:solidFill>
              </a:rPr>
              <a:t>soil </a:t>
            </a:r>
            <a:r>
              <a:rPr lang="en-US" dirty="0" smtClean="0">
                <a:solidFill>
                  <a:schemeClr val="tx1"/>
                </a:solidFill>
              </a:rPr>
              <a:t>fertility</a:t>
            </a:r>
          </a:p>
          <a:p>
            <a:pPr marL="285750" indent="-285750">
              <a:buFont typeface="Arial" pitchFamily="34" charset="0"/>
              <a:buChar char="•"/>
            </a:pPr>
            <a:r>
              <a:rPr lang="en-US" dirty="0" smtClean="0">
                <a:solidFill>
                  <a:schemeClr val="tx1"/>
                </a:solidFill>
              </a:rPr>
              <a:t>Increases </a:t>
            </a:r>
            <a:r>
              <a:rPr lang="en-US" dirty="0">
                <a:solidFill>
                  <a:schemeClr val="tx1"/>
                </a:solidFill>
              </a:rPr>
              <a:t>crop production</a:t>
            </a:r>
            <a:endParaRPr lang="en-US" dirty="0" smtClean="0">
              <a:solidFill>
                <a:schemeClr val="tx1"/>
              </a:solidFill>
            </a:endParaRPr>
          </a:p>
          <a:p>
            <a:pPr marL="285750" indent="-285750">
              <a:buFont typeface="Arial" pitchFamily="34" charset="0"/>
              <a:buChar char="•"/>
            </a:pPr>
            <a:r>
              <a:rPr lang="en-US" dirty="0" smtClean="0">
                <a:solidFill>
                  <a:schemeClr val="tx1"/>
                </a:solidFill>
              </a:rPr>
              <a:t>Encourages </a:t>
            </a:r>
            <a:r>
              <a:rPr lang="en-US" dirty="0">
                <a:solidFill>
                  <a:schemeClr val="tx1"/>
                </a:solidFill>
              </a:rPr>
              <a:t>root </a:t>
            </a:r>
            <a:r>
              <a:rPr lang="en-US" dirty="0" smtClean="0">
                <a:solidFill>
                  <a:schemeClr val="tx1"/>
                </a:solidFill>
              </a:rPr>
              <a:t>development</a:t>
            </a:r>
          </a:p>
          <a:p>
            <a:pPr marL="285750" indent="-285750">
              <a:buFont typeface="Arial" pitchFamily="34" charset="0"/>
              <a:buChar char="•"/>
            </a:pPr>
            <a:r>
              <a:rPr lang="en-US" dirty="0">
                <a:solidFill>
                  <a:schemeClr val="tx1"/>
                </a:solidFill>
              </a:rPr>
              <a:t>S</a:t>
            </a:r>
            <a:r>
              <a:rPr lang="en-US" dirty="0" smtClean="0">
                <a:solidFill>
                  <a:schemeClr val="tx1"/>
                </a:solidFill>
              </a:rPr>
              <a:t>timulates </a:t>
            </a:r>
            <a:r>
              <a:rPr lang="en-US" dirty="0">
                <a:solidFill>
                  <a:schemeClr val="tx1"/>
                </a:solidFill>
              </a:rPr>
              <a:t>the growth of </a:t>
            </a:r>
            <a:r>
              <a:rPr lang="en-US" dirty="0" smtClean="0">
                <a:solidFill>
                  <a:schemeClr val="tx1"/>
                </a:solidFill>
              </a:rPr>
              <a:t>microorganisms</a:t>
            </a:r>
            <a:endParaRPr lang="en-US" dirty="0">
              <a:solidFill>
                <a:schemeClr val="tx1"/>
              </a:solidFill>
            </a:endParaRPr>
          </a:p>
          <a:p>
            <a:pPr marL="285750" indent="-285750">
              <a:buFont typeface="Arial" pitchFamily="34" charset="0"/>
              <a:buChar char="•"/>
            </a:pPr>
            <a:r>
              <a:rPr lang="en-US" dirty="0">
                <a:solidFill>
                  <a:schemeClr val="tx1"/>
                </a:solidFill>
              </a:rPr>
              <a:t>A</a:t>
            </a:r>
            <a:r>
              <a:rPr lang="en-US" dirty="0" smtClean="0">
                <a:solidFill>
                  <a:schemeClr val="tx1"/>
                </a:solidFill>
              </a:rPr>
              <a:t>cts </a:t>
            </a:r>
            <a:r>
              <a:rPr lang="en-US" dirty="0">
                <a:solidFill>
                  <a:schemeClr val="tx1"/>
                </a:solidFill>
              </a:rPr>
              <a:t>as soil </a:t>
            </a:r>
            <a:r>
              <a:rPr lang="en-US" dirty="0" smtClean="0">
                <a:solidFill>
                  <a:schemeClr val="tx1"/>
                </a:solidFill>
              </a:rPr>
              <a:t>conditioner</a:t>
            </a:r>
            <a:endParaRPr lang="en-US" dirty="0">
              <a:solidFill>
                <a:schemeClr val="tx1"/>
              </a:solidFill>
            </a:endParaRPr>
          </a:p>
          <a:p>
            <a:pPr marL="285750" indent="-285750">
              <a:buFont typeface="Arial" pitchFamily="34" charset="0"/>
              <a:buChar char="•"/>
            </a:pPr>
            <a:r>
              <a:rPr lang="en-US" dirty="0">
                <a:solidFill>
                  <a:schemeClr val="tx1"/>
                </a:solidFill>
              </a:rPr>
              <a:t>P</a:t>
            </a:r>
            <a:r>
              <a:rPr lang="en-US" dirty="0" smtClean="0">
                <a:solidFill>
                  <a:schemeClr val="tx1"/>
                </a:solidFill>
              </a:rPr>
              <a:t>revent </a:t>
            </a:r>
            <a:r>
              <a:rPr lang="en-US" dirty="0">
                <a:solidFill>
                  <a:schemeClr val="tx1"/>
                </a:solidFill>
              </a:rPr>
              <a:t>fungus and other bacteria prone </a:t>
            </a:r>
            <a:r>
              <a:rPr lang="en-US" dirty="0" smtClean="0">
                <a:solidFill>
                  <a:schemeClr val="tx1"/>
                </a:solidFill>
              </a:rPr>
              <a:t>disease</a:t>
            </a:r>
            <a:endParaRPr lang="en-US" dirty="0">
              <a:solidFill>
                <a:schemeClr val="tx1"/>
              </a:solidFill>
            </a:endParaRPr>
          </a:p>
        </p:txBody>
      </p:sp>
      <p:sp>
        <p:nvSpPr>
          <p:cNvPr id="9" name="Rounded Rectangle 8"/>
          <p:cNvSpPr/>
          <p:nvPr/>
        </p:nvSpPr>
        <p:spPr>
          <a:xfrm>
            <a:off x="4435052" y="4876801"/>
            <a:ext cx="7391400" cy="1371599"/>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accent2">
                    <a:lumMod val="50000"/>
                  </a:schemeClr>
                </a:solidFill>
              </a:rPr>
              <a:t>DIRECTION OF USE</a:t>
            </a:r>
          </a:p>
          <a:p>
            <a:r>
              <a:rPr lang="en-US" dirty="0" smtClean="0">
                <a:solidFill>
                  <a:schemeClr val="tx1"/>
                </a:solidFill>
              </a:rPr>
              <a:t>It </a:t>
            </a:r>
            <a:r>
              <a:rPr lang="en-US" dirty="0">
                <a:solidFill>
                  <a:schemeClr val="tx1"/>
                </a:solidFill>
              </a:rPr>
              <a:t>should be used 5-8 </a:t>
            </a:r>
            <a:r>
              <a:rPr lang="en-US" dirty="0" smtClean="0">
                <a:solidFill>
                  <a:schemeClr val="tx1"/>
                </a:solidFill>
              </a:rPr>
              <a:t>kg </a:t>
            </a:r>
            <a:r>
              <a:rPr lang="en-US" dirty="0">
                <a:solidFill>
                  <a:schemeClr val="tx1"/>
                </a:solidFill>
              </a:rPr>
              <a:t>per acre in case of field crops and 100-150 </a:t>
            </a:r>
            <a:r>
              <a:rPr lang="en-US" dirty="0" err="1">
                <a:solidFill>
                  <a:schemeClr val="tx1"/>
                </a:solidFill>
              </a:rPr>
              <a:t>gm</a:t>
            </a:r>
            <a:r>
              <a:rPr lang="en-US" dirty="0">
                <a:solidFill>
                  <a:schemeClr val="tx1"/>
                </a:solidFill>
              </a:rPr>
              <a:t> per tree in case of perennial or vines 25 days after planting/sowing or 30 days before flowering.</a:t>
            </a:r>
          </a:p>
        </p:txBody>
      </p:sp>
      <p:sp>
        <p:nvSpPr>
          <p:cNvPr id="10" name="Rounded Rectangle 9"/>
          <p:cNvSpPr/>
          <p:nvPr/>
        </p:nvSpPr>
        <p:spPr>
          <a:xfrm>
            <a:off x="4319823" y="6400800"/>
            <a:ext cx="7696200" cy="333464"/>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accent2">
                    <a:lumMod val="50000"/>
                  </a:schemeClr>
                </a:solidFill>
              </a:rPr>
              <a:t>Product Type: </a:t>
            </a:r>
            <a:r>
              <a:rPr lang="en-US" sz="2400" dirty="0" smtClean="0">
                <a:solidFill>
                  <a:schemeClr val="tx1"/>
                </a:solidFill>
              </a:rPr>
              <a:t>Granules</a:t>
            </a:r>
            <a:r>
              <a:rPr lang="en-US" sz="2400" dirty="0" smtClean="0">
                <a:solidFill>
                  <a:schemeClr val="accent2">
                    <a:lumMod val="50000"/>
                  </a:schemeClr>
                </a:solidFill>
              </a:rPr>
              <a:t> </a:t>
            </a:r>
            <a:r>
              <a:rPr lang="en-US" sz="2400" b="1" dirty="0" smtClean="0">
                <a:solidFill>
                  <a:schemeClr val="accent2">
                    <a:lumMod val="50000"/>
                  </a:schemeClr>
                </a:solidFill>
              </a:rPr>
              <a:t>|</a:t>
            </a:r>
            <a:r>
              <a:rPr lang="en-US" sz="2400" dirty="0" smtClean="0">
                <a:solidFill>
                  <a:schemeClr val="accent2">
                    <a:lumMod val="50000"/>
                  </a:schemeClr>
                </a:solidFill>
              </a:rPr>
              <a:t> </a:t>
            </a:r>
            <a:r>
              <a:rPr lang="en-US" sz="2400" b="1" dirty="0" smtClean="0">
                <a:solidFill>
                  <a:schemeClr val="accent2">
                    <a:lumMod val="50000"/>
                  </a:schemeClr>
                </a:solidFill>
              </a:rPr>
              <a:t>Pack Size: </a:t>
            </a:r>
            <a:r>
              <a:rPr lang="en-US" sz="2400" dirty="0" smtClean="0">
                <a:solidFill>
                  <a:schemeClr val="tx1"/>
                </a:solidFill>
              </a:rPr>
              <a:t>5 kg </a:t>
            </a:r>
            <a:r>
              <a:rPr lang="en-US" sz="2400" b="1" dirty="0" smtClean="0">
                <a:solidFill>
                  <a:schemeClr val="accent2">
                    <a:lumMod val="50000"/>
                  </a:schemeClr>
                </a:solidFill>
              </a:rPr>
              <a:t>|</a:t>
            </a:r>
            <a:r>
              <a:rPr lang="en-US" sz="2400" dirty="0" smtClean="0">
                <a:solidFill>
                  <a:schemeClr val="accent2">
                    <a:lumMod val="50000"/>
                  </a:schemeClr>
                </a:solidFill>
              </a:rPr>
              <a:t> </a:t>
            </a:r>
            <a:r>
              <a:rPr lang="en-US" sz="2400" b="1" dirty="0" smtClean="0">
                <a:solidFill>
                  <a:schemeClr val="accent2">
                    <a:lumMod val="50000"/>
                  </a:schemeClr>
                </a:solidFill>
              </a:rPr>
              <a:t>MRP:</a:t>
            </a:r>
            <a:r>
              <a:rPr lang="en-US" sz="2400" dirty="0" smtClean="0">
                <a:solidFill>
                  <a:schemeClr val="accent2">
                    <a:lumMod val="50000"/>
                  </a:schemeClr>
                </a:solidFill>
              </a:rPr>
              <a:t> </a:t>
            </a:r>
            <a:r>
              <a:rPr lang="en-US" sz="2400" dirty="0" err="1" smtClean="0">
                <a:solidFill>
                  <a:schemeClr val="tx1"/>
                </a:solidFill>
              </a:rPr>
              <a:t>Rs</a:t>
            </a:r>
            <a:r>
              <a:rPr lang="en-US" sz="2400" dirty="0" smtClean="0">
                <a:solidFill>
                  <a:schemeClr val="tx1"/>
                </a:solidFill>
              </a:rPr>
              <a:t>. 1000/-</a:t>
            </a:r>
            <a:endParaRPr lang="en-US" dirty="0">
              <a:solidFill>
                <a:schemeClr val="tx1"/>
              </a:solidFill>
            </a:endParaRPr>
          </a:p>
        </p:txBody>
      </p:sp>
      <p:sp>
        <p:nvSpPr>
          <p:cNvPr id="11" name="TextBox 10"/>
          <p:cNvSpPr txBox="1"/>
          <p:nvPr/>
        </p:nvSpPr>
        <p:spPr>
          <a:xfrm>
            <a:off x="9066212" y="381000"/>
            <a:ext cx="2514600" cy="523220"/>
          </a:xfrm>
          <a:prstGeom prst="rect">
            <a:avLst/>
          </a:prstGeom>
          <a:noFill/>
        </p:spPr>
        <p:txBody>
          <a:bodyPr wrap="square" rtlCol="0">
            <a:spAutoFit/>
          </a:bodyPr>
          <a:lstStyle/>
          <a:p>
            <a:r>
              <a:rPr lang="en-US" sz="2800" b="1" dirty="0" err="1" smtClean="0">
                <a:solidFill>
                  <a:schemeClr val="bg2"/>
                </a:solidFill>
                <a:latin typeface="Georgia" pitchFamily="18" charset="0"/>
              </a:rPr>
              <a:t>Saarva</a:t>
            </a:r>
            <a:endParaRPr lang="en-US" sz="2800" b="1" dirty="0">
              <a:solidFill>
                <a:schemeClr val="bg2"/>
              </a:solidFill>
              <a:latin typeface="Georgia" pitchFamily="18" charset="0"/>
            </a:endParaRPr>
          </a:p>
        </p:txBody>
      </p:sp>
      <p:sp>
        <p:nvSpPr>
          <p:cNvPr id="12" name="TextBox 11"/>
          <p:cNvSpPr txBox="1"/>
          <p:nvPr/>
        </p:nvSpPr>
        <p:spPr>
          <a:xfrm>
            <a:off x="8997009" y="537216"/>
            <a:ext cx="3191815" cy="1323439"/>
          </a:xfrm>
          <a:prstGeom prst="rect">
            <a:avLst/>
          </a:prstGeom>
          <a:noFill/>
        </p:spPr>
        <p:txBody>
          <a:bodyPr wrap="square" rtlCol="0">
            <a:spAutoFit/>
          </a:bodyPr>
          <a:lstStyle/>
          <a:p>
            <a:r>
              <a:rPr lang="en-US" sz="8000" b="1" dirty="0" smtClean="0">
                <a:solidFill>
                  <a:schemeClr val="bg1"/>
                </a:solidFill>
                <a:latin typeface="Bahnschrift SemiBold SemiConden" pitchFamily="34" charset="0"/>
              </a:rPr>
              <a:t>HUMIC</a:t>
            </a:r>
            <a:endParaRPr lang="en-US" sz="8000" b="1" dirty="0">
              <a:solidFill>
                <a:schemeClr val="bg1"/>
              </a:solidFill>
              <a:latin typeface="Bahnschrift SemiBold SemiConden" pitchFamily="34" charset="0"/>
            </a:endParaRPr>
          </a:p>
        </p:txBody>
      </p:sp>
      <p:sp>
        <p:nvSpPr>
          <p:cNvPr id="15" name="TextBox 14"/>
          <p:cNvSpPr txBox="1"/>
          <p:nvPr/>
        </p:nvSpPr>
        <p:spPr>
          <a:xfrm>
            <a:off x="8990012" y="1522512"/>
            <a:ext cx="2819400" cy="692497"/>
          </a:xfrm>
          <a:prstGeom prst="rect">
            <a:avLst/>
          </a:prstGeom>
          <a:noFill/>
        </p:spPr>
        <p:txBody>
          <a:bodyPr wrap="square" rtlCol="0">
            <a:spAutoFit/>
          </a:bodyPr>
          <a:lstStyle/>
          <a:p>
            <a:r>
              <a:rPr lang="en-US" sz="3900" dirty="0" smtClean="0">
                <a:solidFill>
                  <a:schemeClr val="bg2"/>
                </a:solidFill>
                <a:latin typeface="Bahnschrift SemiBold" pitchFamily="34" charset="0"/>
              </a:rPr>
              <a:t>GRANULES</a:t>
            </a:r>
            <a:endParaRPr lang="en-US" sz="3900" dirty="0">
              <a:solidFill>
                <a:schemeClr val="bg2"/>
              </a:solidFill>
              <a:latin typeface="Bahnschrift SemiBold" pitchFamily="34" charset="0"/>
            </a:endParaRPr>
          </a:p>
        </p:txBody>
      </p:sp>
      <p:sp>
        <p:nvSpPr>
          <p:cNvPr id="16" name="Rounded Rectangle 15"/>
          <p:cNvSpPr/>
          <p:nvPr/>
        </p:nvSpPr>
        <p:spPr>
          <a:xfrm>
            <a:off x="150812" y="-152400"/>
            <a:ext cx="914400" cy="1143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logo (1).png"/>
          <p:cNvPicPr>
            <a:picLocks noChangeAspect="1"/>
          </p:cNvPicPr>
          <p:nvPr/>
        </p:nvPicPr>
        <p:blipFill>
          <a:blip r:embed="rId5" cstate="print"/>
          <a:stretch>
            <a:fillRect/>
          </a:stretch>
        </p:blipFill>
        <p:spPr>
          <a:xfrm>
            <a:off x="322262" y="67439"/>
            <a:ext cx="571500" cy="848372"/>
          </a:xfrm>
          <a:prstGeom prst="rect">
            <a:avLst/>
          </a:prstGeom>
        </p:spPr>
      </p:pic>
    </p:spTree>
    <p:extLst>
      <p:ext uri="{BB962C8B-B14F-4D97-AF65-F5344CB8AC3E}">
        <p14:creationId xmlns:p14="http://schemas.microsoft.com/office/powerpoint/2010/main" val="38820604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73000"/>
                    </a14:imgEffect>
                  </a14:imgLayer>
                </a14:imgProps>
              </a:ext>
              <a:ext uri="{28A0092B-C50C-407E-A947-70E740481C1C}">
                <a14:useLocalDpi xmlns:a14="http://schemas.microsoft.com/office/drawing/2010/main" val="0"/>
              </a:ext>
            </a:extLst>
          </a:blip>
          <a:stretch>
            <a:fillRect/>
          </a:stretch>
        </p:blipFill>
        <p:spPr>
          <a:xfrm>
            <a:off x="0" y="4664"/>
            <a:ext cx="12188823" cy="6853336"/>
          </a:xfrm>
          <a:prstGeom prst="rect">
            <a:avLst/>
          </a:prstGeom>
        </p:spPr>
      </p:pic>
      <p:sp>
        <p:nvSpPr>
          <p:cNvPr id="6" name="Rounded Rectangle 5"/>
          <p:cNvSpPr/>
          <p:nvPr/>
        </p:nvSpPr>
        <p:spPr>
          <a:xfrm>
            <a:off x="2741612" y="304801"/>
            <a:ext cx="5867400" cy="1601926"/>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741612" y="391432"/>
            <a:ext cx="5867400" cy="1477328"/>
          </a:xfrm>
          <a:prstGeom prst="rect">
            <a:avLst/>
          </a:prstGeom>
          <a:noFill/>
        </p:spPr>
        <p:txBody>
          <a:bodyPr wrap="square" rtlCol="0">
            <a:spAutoFit/>
          </a:bodyPr>
          <a:lstStyle/>
          <a:p>
            <a:pPr algn="just"/>
            <a:r>
              <a:rPr lang="en-US" b="1" dirty="0" err="1"/>
              <a:t>Saarva</a:t>
            </a:r>
            <a:r>
              <a:rPr lang="en-US" b="1" dirty="0"/>
              <a:t> </a:t>
            </a:r>
            <a:r>
              <a:rPr lang="en-US" b="1" dirty="0" err="1"/>
              <a:t>Humic</a:t>
            </a:r>
            <a:r>
              <a:rPr lang="en-US" b="1" dirty="0"/>
              <a:t> Liquid </a:t>
            </a:r>
            <a:r>
              <a:rPr lang="en-US" dirty="0"/>
              <a:t>is 100% Organic Liquid Fertilizer. </a:t>
            </a:r>
            <a:r>
              <a:rPr lang="en-US" dirty="0" smtClean="0"/>
              <a:t>It </a:t>
            </a:r>
            <a:r>
              <a:rPr lang="en-US" dirty="0"/>
              <a:t>is an ideal additive to boost bio-activity and improve the performance of compost, soil structure and plant nutrients intake. </a:t>
            </a:r>
            <a:r>
              <a:rPr lang="en-US" dirty="0" err="1"/>
              <a:t>Saarva</a:t>
            </a:r>
            <a:r>
              <a:rPr lang="en-US" dirty="0"/>
              <a:t> </a:t>
            </a:r>
            <a:r>
              <a:rPr lang="en-US" dirty="0" err="1"/>
              <a:t>Humic</a:t>
            </a:r>
            <a:r>
              <a:rPr lang="en-US" dirty="0"/>
              <a:t> Liquid is designed with the best proportion of </a:t>
            </a:r>
            <a:r>
              <a:rPr lang="en-US" dirty="0" err="1"/>
              <a:t>Humic</a:t>
            </a:r>
            <a:r>
              <a:rPr lang="en-US" dirty="0"/>
              <a:t> Acids, Amino Acids and </a:t>
            </a:r>
            <a:r>
              <a:rPr lang="en-US" dirty="0" err="1"/>
              <a:t>Fulvic</a:t>
            </a:r>
            <a:r>
              <a:rPr lang="en-US" dirty="0"/>
              <a:t> Acids. </a:t>
            </a:r>
            <a:endParaRPr lang="en-US" dirty="0" smtClean="0"/>
          </a:p>
        </p:txBody>
      </p:sp>
      <p:sp>
        <p:nvSpPr>
          <p:cNvPr id="8" name="Rounded Rectangle 7"/>
          <p:cNvSpPr/>
          <p:nvPr/>
        </p:nvSpPr>
        <p:spPr>
          <a:xfrm>
            <a:off x="2741612" y="2057401"/>
            <a:ext cx="9447213" cy="2666999"/>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accent2">
                    <a:lumMod val="50000"/>
                  </a:schemeClr>
                </a:solidFill>
              </a:rPr>
              <a:t>BENEFITS</a:t>
            </a:r>
          </a:p>
          <a:p>
            <a:pPr marL="285750" indent="-285750">
              <a:buFont typeface="Arial" pitchFamily="34" charset="0"/>
              <a:buChar char="•"/>
            </a:pPr>
            <a:r>
              <a:rPr lang="en-US" dirty="0" smtClean="0">
                <a:solidFill>
                  <a:schemeClr val="tx1"/>
                </a:solidFill>
              </a:rPr>
              <a:t>Increases </a:t>
            </a:r>
            <a:r>
              <a:rPr lang="en-US" dirty="0">
                <a:solidFill>
                  <a:schemeClr val="tx1"/>
                </a:solidFill>
              </a:rPr>
              <a:t>health, quality and yield of crops, trees, turf (grass/lawn) and garden </a:t>
            </a:r>
            <a:r>
              <a:rPr lang="en-US" dirty="0" smtClean="0">
                <a:solidFill>
                  <a:schemeClr val="tx1"/>
                </a:solidFill>
              </a:rPr>
              <a:t>plants</a:t>
            </a:r>
          </a:p>
          <a:p>
            <a:pPr marL="285750" indent="-285750">
              <a:buFont typeface="Arial" pitchFamily="34" charset="0"/>
              <a:buChar char="•"/>
            </a:pPr>
            <a:r>
              <a:rPr lang="en-US" dirty="0" smtClean="0">
                <a:solidFill>
                  <a:schemeClr val="tx1"/>
                </a:solidFill>
              </a:rPr>
              <a:t>Enhances </a:t>
            </a:r>
            <a:r>
              <a:rPr lang="en-US" dirty="0">
                <a:solidFill>
                  <a:schemeClr val="tx1"/>
                </a:solidFill>
              </a:rPr>
              <a:t>growth of soil microorganisms, this helps to improve the soil structure, balance PH levels, and protect crops against harmful toxins and </a:t>
            </a:r>
            <a:r>
              <a:rPr lang="en-US" dirty="0" smtClean="0">
                <a:solidFill>
                  <a:schemeClr val="tx1"/>
                </a:solidFill>
              </a:rPr>
              <a:t>metals</a:t>
            </a:r>
          </a:p>
          <a:p>
            <a:pPr marL="285750" indent="-285750">
              <a:buFont typeface="Arial" pitchFamily="34" charset="0"/>
              <a:buChar char="•"/>
            </a:pPr>
            <a:r>
              <a:rPr lang="en-US" dirty="0" smtClean="0">
                <a:solidFill>
                  <a:schemeClr val="tx1"/>
                </a:solidFill>
              </a:rPr>
              <a:t>Increases </a:t>
            </a:r>
            <a:r>
              <a:rPr lang="en-US" dirty="0">
                <a:solidFill>
                  <a:schemeClr val="tx1"/>
                </a:solidFill>
              </a:rPr>
              <a:t>the amount of organic matter in the </a:t>
            </a:r>
            <a:r>
              <a:rPr lang="en-US" dirty="0" smtClean="0">
                <a:solidFill>
                  <a:schemeClr val="tx1"/>
                </a:solidFill>
              </a:rPr>
              <a:t>soil</a:t>
            </a:r>
          </a:p>
          <a:p>
            <a:pPr marL="285750" indent="-285750">
              <a:buFont typeface="Arial" pitchFamily="34" charset="0"/>
              <a:buChar char="•"/>
            </a:pPr>
            <a:r>
              <a:rPr lang="en-US" dirty="0" smtClean="0">
                <a:solidFill>
                  <a:schemeClr val="tx1"/>
                </a:solidFill>
              </a:rPr>
              <a:t>Stimulates </a:t>
            </a:r>
            <a:r>
              <a:rPr lang="en-US" dirty="0">
                <a:solidFill>
                  <a:schemeClr val="tx1"/>
                </a:solidFill>
              </a:rPr>
              <a:t>root development, enhances phosphate utilization of </a:t>
            </a:r>
            <a:r>
              <a:rPr lang="en-US" dirty="0" smtClean="0">
                <a:solidFill>
                  <a:schemeClr val="tx1"/>
                </a:solidFill>
              </a:rPr>
              <a:t>plants</a:t>
            </a:r>
          </a:p>
          <a:p>
            <a:pPr marL="285750" indent="-285750">
              <a:buFont typeface="Arial" pitchFamily="34" charset="0"/>
              <a:buChar char="•"/>
            </a:pPr>
            <a:r>
              <a:rPr lang="en-US" dirty="0" smtClean="0">
                <a:solidFill>
                  <a:schemeClr val="tx1"/>
                </a:solidFill>
              </a:rPr>
              <a:t>Helps </a:t>
            </a:r>
            <a:r>
              <a:rPr lang="en-US" dirty="0">
                <a:solidFill>
                  <a:schemeClr val="tx1"/>
                </a:solidFill>
              </a:rPr>
              <a:t>soil to retain </a:t>
            </a:r>
            <a:r>
              <a:rPr lang="en-US" dirty="0" smtClean="0">
                <a:solidFill>
                  <a:schemeClr val="tx1"/>
                </a:solidFill>
              </a:rPr>
              <a:t>water</a:t>
            </a:r>
          </a:p>
          <a:p>
            <a:pPr marL="285750" indent="-285750">
              <a:buFont typeface="Arial" pitchFamily="34" charset="0"/>
              <a:buChar char="•"/>
            </a:pPr>
            <a:r>
              <a:rPr lang="en-US" dirty="0" smtClean="0">
                <a:solidFill>
                  <a:schemeClr val="tx1"/>
                </a:solidFill>
              </a:rPr>
              <a:t>Can </a:t>
            </a:r>
            <a:r>
              <a:rPr lang="en-US" dirty="0">
                <a:solidFill>
                  <a:schemeClr val="tx1"/>
                </a:solidFill>
              </a:rPr>
              <a:t>be used to accelerate decomposition of </a:t>
            </a:r>
            <a:r>
              <a:rPr lang="en-US" dirty="0" smtClean="0">
                <a:solidFill>
                  <a:schemeClr val="tx1"/>
                </a:solidFill>
              </a:rPr>
              <a:t>compost</a:t>
            </a:r>
          </a:p>
          <a:p>
            <a:pPr marL="285750" indent="-285750">
              <a:buFont typeface="Arial" pitchFamily="34" charset="0"/>
              <a:buChar char="•"/>
            </a:pPr>
            <a:r>
              <a:rPr lang="en-US" dirty="0" smtClean="0">
                <a:solidFill>
                  <a:schemeClr val="tx1"/>
                </a:solidFill>
              </a:rPr>
              <a:t>Improves </a:t>
            </a:r>
            <a:r>
              <a:rPr lang="en-US" dirty="0">
                <a:solidFill>
                  <a:schemeClr val="tx1"/>
                </a:solidFill>
              </a:rPr>
              <a:t>the taste of fruits and vegetables, increases yields and improves </a:t>
            </a:r>
            <a:r>
              <a:rPr lang="en-US" dirty="0" smtClean="0">
                <a:solidFill>
                  <a:schemeClr val="tx1"/>
                </a:solidFill>
              </a:rPr>
              <a:t>quality</a:t>
            </a:r>
            <a:endParaRPr lang="en-US" dirty="0">
              <a:solidFill>
                <a:schemeClr val="tx1"/>
              </a:solidFill>
            </a:endParaRPr>
          </a:p>
        </p:txBody>
      </p:sp>
      <p:sp>
        <p:nvSpPr>
          <p:cNvPr id="9" name="Rounded Rectangle 8"/>
          <p:cNvSpPr/>
          <p:nvPr/>
        </p:nvSpPr>
        <p:spPr>
          <a:xfrm>
            <a:off x="2741612" y="4876801"/>
            <a:ext cx="9447212" cy="1371599"/>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accent2">
                    <a:lumMod val="50000"/>
                  </a:schemeClr>
                </a:solidFill>
              </a:rPr>
              <a:t>DIRECTION OF USE</a:t>
            </a:r>
          </a:p>
          <a:p>
            <a:pPr marL="285750" indent="-285750">
              <a:buFont typeface="Arial" pitchFamily="34" charset="0"/>
              <a:buChar char="•"/>
            </a:pPr>
            <a:r>
              <a:rPr lang="en-US" dirty="0">
                <a:solidFill>
                  <a:schemeClr val="tx1"/>
                </a:solidFill>
              </a:rPr>
              <a:t>300-600 ml per acre for </a:t>
            </a:r>
            <a:r>
              <a:rPr lang="en-US" b="1" dirty="0">
                <a:solidFill>
                  <a:schemeClr val="tx1"/>
                </a:solidFill>
              </a:rPr>
              <a:t>foliar spray </a:t>
            </a:r>
            <a:r>
              <a:rPr lang="en-US" dirty="0">
                <a:solidFill>
                  <a:schemeClr val="tx1"/>
                </a:solidFill>
              </a:rPr>
              <a:t>and 1000 ml per acre for </a:t>
            </a:r>
            <a:r>
              <a:rPr lang="en-US" b="1" dirty="0">
                <a:solidFill>
                  <a:schemeClr val="tx1"/>
                </a:solidFill>
              </a:rPr>
              <a:t>drenching or drip irrigation</a:t>
            </a:r>
            <a:r>
              <a:rPr lang="en-US" dirty="0">
                <a:solidFill>
                  <a:schemeClr val="tx1"/>
                </a:solidFill>
              </a:rPr>
              <a:t>.</a:t>
            </a:r>
          </a:p>
          <a:p>
            <a:pPr marL="285750" indent="-285750">
              <a:buFont typeface="Arial" pitchFamily="34" charset="0"/>
              <a:buChar char="•"/>
            </a:pPr>
            <a:r>
              <a:rPr lang="en-US" dirty="0" smtClean="0">
                <a:solidFill>
                  <a:schemeClr val="tx1"/>
                </a:solidFill>
              </a:rPr>
              <a:t>For </a:t>
            </a:r>
            <a:r>
              <a:rPr lang="en-US" b="1" dirty="0">
                <a:solidFill>
                  <a:schemeClr val="tx1"/>
                </a:solidFill>
              </a:rPr>
              <a:t>seed dressing</a:t>
            </a:r>
            <a:r>
              <a:rPr lang="en-US" dirty="0">
                <a:solidFill>
                  <a:schemeClr val="tx1"/>
                </a:solidFill>
              </a:rPr>
              <a:t>, mix 5 ml with 1 kg of seed thoroughly and sow.</a:t>
            </a:r>
          </a:p>
          <a:p>
            <a:pPr marL="285750" indent="-285750">
              <a:buFont typeface="Arial" pitchFamily="34" charset="0"/>
              <a:buChar char="•"/>
            </a:pPr>
            <a:r>
              <a:rPr lang="en-US" b="1" dirty="0" smtClean="0">
                <a:solidFill>
                  <a:schemeClr val="tx1"/>
                </a:solidFill>
              </a:rPr>
              <a:t>During </a:t>
            </a:r>
            <a:r>
              <a:rPr lang="en-US" b="1" dirty="0">
                <a:solidFill>
                  <a:schemeClr val="tx1"/>
                </a:solidFill>
              </a:rPr>
              <a:t>growth flowering and fruit formation </a:t>
            </a:r>
            <a:r>
              <a:rPr lang="en-US" dirty="0">
                <a:solidFill>
                  <a:schemeClr val="tx1"/>
                </a:solidFill>
              </a:rPr>
              <a:t>stages use 2 ml per 1 </a:t>
            </a:r>
            <a:r>
              <a:rPr lang="en-US" dirty="0" err="1">
                <a:solidFill>
                  <a:schemeClr val="tx1"/>
                </a:solidFill>
              </a:rPr>
              <a:t>ltr</a:t>
            </a:r>
            <a:r>
              <a:rPr lang="en-US" dirty="0">
                <a:solidFill>
                  <a:schemeClr val="tx1"/>
                </a:solidFill>
              </a:rPr>
              <a:t> of water as a spray.</a:t>
            </a:r>
          </a:p>
        </p:txBody>
      </p:sp>
      <p:sp>
        <p:nvSpPr>
          <p:cNvPr id="10" name="Rounded Rectangle 9"/>
          <p:cNvSpPr/>
          <p:nvPr/>
        </p:nvSpPr>
        <p:spPr>
          <a:xfrm>
            <a:off x="2741612" y="6400800"/>
            <a:ext cx="9447212" cy="333464"/>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Product Type: </a:t>
            </a:r>
            <a:r>
              <a:rPr lang="en-US" dirty="0" smtClean="0">
                <a:solidFill>
                  <a:schemeClr val="tx1"/>
                </a:solidFill>
              </a:rPr>
              <a:t>Liquid        </a:t>
            </a:r>
            <a:r>
              <a:rPr lang="en-US" dirty="0" smtClean="0">
                <a:solidFill>
                  <a:schemeClr val="accent2">
                    <a:lumMod val="50000"/>
                  </a:schemeClr>
                </a:solidFill>
              </a:rPr>
              <a:t> </a:t>
            </a:r>
            <a:r>
              <a:rPr lang="en-US" b="1" dirty="0" smtClean="0">
                <a:solidFill>
                  <a:schemeClr val="accent2">
                    <a:lumMod val="50000"/>
                  </a:schemeClr>
                </a:solidFill>
              </a:rPr>
              <a:t>|        </a:t>
            </a:r>
            <a:r>
              <a:rPr lang="en-US" dirty="0" smtClean="0">
                <a:solidFill>
                  <a:schemeClr val="accent2">
                    <a:lumMod val="50000"/>
                  </a:schemeClr>
                </a:solidFill>
              </a:rPr>
              <a:t> </a:t>
            </a:r>
            <a:r>
              <a:rPr lang="en-US" b="1" dirty="0" smtClean="0">
                <a:solidFill>
                  <a:schemeClr val="accent2">
                    <a:lumMod val="50000"/>
                  </a:schemeClr>
                </a:solidFill>
              </a:rPr>
              <a:t>Pack Size: </a:t>
            </a:r>
            <a:r>
              <a:rPr lang="en-US" dirty="0" smtClean="0">
                <a:solidFill>
                  <a:schemeClr val="tx1"/>
                </a:solidFill>
              </a:rPr>
              <a:t>500ml / 1 </a:t>
            </a:r>
            <a:r>
              <a:rPr lang="en-US" dirty="0" err="1" smtClean="0">
                <a:solidFill>
                  <a:schemeClr val="tx1"/>
                </a:solidFill>
              </a:rPr>
              <a:t>ltr</a:t>
            </a:r>
            <a:r>
              <a:rPr lang="en-US" dirty="0" smtClean="0">
                <a:solidFill>
                  <a:schemeClr val="tx1"/>
                </a:solidFill>
              </a:rPr>
              <a:t>.      </a:t>
            </a:r>
            <a:r>
              <a:rPr lang="en-US" b="1" dirty="0" smtClean="0">
                <a:solidFill>
                  <a:schemeClr val="accent2">
                    <a:lumMod val="50000"/>
                  </a:schemeClr>
                </a:solidFill>
              </a:rPr>
              <a:t>|        </a:t>
            </a:r>
            <a:r>
              <a:rPr lang="en-US" dirty="0" smtClean="0">
                <a:solidFill>
                  <a:schemeClr val="accent2">
                    <a:lumMod val="50000"/>
                  </a:schemeClr>
                </a:solidFill>
              </a:rPr>
              <a:t> </a:t>
            </a:r>
            <a:r>
              <a:rPr lang="en-US" b="1" dirty="0" smtClean="0">
                <a:solidFill>
                  <a:schemeClr val="accent2">
                    <a:lumMod val="50000"/>
                  </a:schemeClr>
                </a:solidFill>
              </a:rPr>
              <a:t>MRP:</a:t>
            </a:r>
            <a:r>
              <a:rPr lang="en-US" dirty="0" smtClean="0">
                <a:solidFill>
                  <a:schemeClr val="accent2">
                    <a:lumMod val="50000"/>
                  </a:schemeClr>
                </a:solidFill>
              </a:rPr>
              <a:t> </a:t>
            </a:r>
            <a:r>
              <a:rPr lang="en-US" dirty="0" smtClean="0">
                <a:solidFill>
                  <a:schemeClr val="tx1"/>
                </a:solidFill>
              </a:rPr>
              <a:t>Rs.600/-  , Rs.1100</a:t>
            </a:r>
            <a:r>
              <a:rPr lang="en-US" dirty="0" smtClean="0">
                <a:solidFill>
                  <a:schemeClr val="tx1"/>
                </a:solidFill>
              </a:rPr>
              <a:t>/-</a:t>
            </a:r>
            <a:endParaRPr lang="en-US" sz="1400" dirty="0">
              <a:solidFill>
                <a:schemeClr val="tx1"/>
              </a:solidFill>
            </a:endParaRPr>
          </a:p>
        </p:txBody>
      </p:sp>
      <p:sp>
        <p:nvSpPr>
          <p:cNvPr id="11" name="TextBox 10"/>
          <p:cNvSpPr txBox="1"/>
          <p:nvPr/>
        </p:nvSpPr>
        <p:spPr>
          <a:xfrm>
            <a:off x="9182100" y="76200"/>
            <a:ext cx="2514600" cy="523220"/>
          </a:xfrm>
          <a:prstGeom prst="rect">
            <a:avLst/>
          </a:prstGeom>
          <a:noFill/>
        </p:spPr>
        <p:txBody>
          <a:bodyPr wrap="square" rtlCol="0">
            <a:spAutoFit/>
          </a:bodyPr>
          <a:lstStyle/>
          <a:p>
            <a:r>
              <a:rPr lang="en-US" sz="2800" b="1" dirty="0" err="1" smtClean="0">
                <a:solidFill>
                  <a:schemeClr val="bg1"/>
                </a:solidFill>
                <a:latin typeface="Georgia" pitchFamily="18" charset="0"/>
              </a:rPr>
              <a:t>Saarva</a:t>
            </a:r>
            <a:endParaRPr lang="en-US" sz="2800" b="1" dirty="0">
              <a:solidFill>
                <a:schemeClr val="bg1"/>
              </a:solidFill>
              <a:latin typeface="Georgia" pitchFamily="18" charset="0"/>
            </a:endParaRPr>
          </a:p>
        </p:txBody>
      </p:sp>
      <p:sp>
        <p:nvSpPr>
          <p:cNvPr id="12" name="TextBox 11"/>
          <p:cNvSpPr txBox="1"/>
          <p:nvPr/>
        </p:nvSpPr>
        <p:spPr>
          <a:xfrm>
            <a:off x="9149410" y="304800"/>
            <a:ext cx="2964802" cy="1323439"/>
          </a:xfrm>
          <a:prstGeom prst="rect">
            <a:avLst/>
          </a:prstGeom>
          <a:noFill/>
        </p:spPr>
        <p:txBody>
          <a:bodyPr wrap="square" rtlCol="0">
            <a:spAutoFit/>
          </a:bodyPr>
          <a:lstStyle/>
          <a:p>
            <a:r>
              <a:rPr lang="en-US" sz="8000" b="1" dirty="0" smtClean="0">
                <a:solidFill>
                  <a:srgbClr val="002060"/>
                </a:solidFill>
                <a:effectLst>
                  <a:glow rad="101600">
                    <a:schemeClr val="bg1">
                      <a:alpha val="60000"/>
                    </a:schemeClr>
                  </a:glow>
                </a:effectLst>
                <a:latin typeface="Bahnschrift SemiBold SemiConden" pitchFamily="34" charset="0"/>
              </a:rPr>
              <a:t>HUMIC</a:t>
            </a:r>
            <a:endParaRPr lang="en-US" sz="8000" b="1" dirty="0">
              <a:solidFill>
                <a:srgbClr val="002060"/>
              </a:solidFill>
              <a:effectLst>
                <a:glow rad="101600">
                  <a:schemeClr val="bg1">
                    <a:alpha val="60000"/>
                  </a:schemeClr>
                </a:glow>
              </a:effectLst>
              <a:latin typeface="Bahnschrift SemiBold SemiConden" pitchFamily="34" charset="0"/>
            </a:endParaRPr>
          </a:p>
        </p:txBody>
      </p:sp>
      <p:sp>
        <p:nvSpPr>
          <p:cNvPr id="15" name="TextBox 14"/>
          <p:cNvSpPr txBox="1"/>
          <p:nvPr/>
        </p:nvSpPr>
        <p:spPr>
          <a:xfrm>
            <a:off x="9791700" y="1383507"/>
            <a:ext cx="1295400" cy="523220"/>
          </a:xfrm>
          <a:prstGeom prst="rect">
            <a:avLst/>
          </a:prstGeom>
          <a:noFill/>
        </p:spPr>
        <p:txBody>
          <a:bodyPr wrap="square" rtlCol="0">
            <a:spAutoFit/>
          </a:bodyPr>
          <a:lstStyle/>
          <a:p>
            <a:r>
              <a:rPr lang="en-US" sz="2800" dirty="0" smtClean="0">
                <a:solidFill>
                  <a:schemeClr val="bg1"/>
                </a:solidFill>
                <a:latin typeface="Bahnschrift SemiBold" pitchFamily="34" charset="0"/>
              </a:rPr>
              <a:t>LIQUID</a:t>
            </a:r>
            <a:endParaRPr lang="en-US" sz="2800" dirty="0">
              <a:solidFill>
                <a:schemeClr val="bg1"/>
              </a:solidFill>
              <a:latin typeface="Bahnschrift SemiBold" pitchFamily="34" charset="0"/>
            </a:endParaRPr>
          </a:p>
        </p:txBody>
      </p:sp>
      <p:sp>
        <p:nvSpPr>
          <p:cNvPr id="16" name="Rounded Rectangle 15"/>
          <p:cNvSpPr/>
          <p:nvPr/>
        </p:nvSpPr>
        <p:spPr>
          <a:xfrm>
            <a:off x="150812" y="-152400"/>
            <a:ext cx="914400" cy="1143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logo (1).png"/>
          <p:cNvPicPr>
            <a:picLocks noChangeAspect="1"/>
          </p:cNvPicPr>
          <p:nvPr/>
        </p:nvPicPr>
        <p:blipFill>
          <a:blip r:embed="rId4" cstate="print"/>
          <a:stretch>
            <a:fillRect/>
          </a:stretch>
        </p:blipFill>
        <p:spPr>
          <a:xfrm>
            <a:off x="322262" y="67439"/>
            <a:ext cx="571500" cy="848372"/>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26741" r="24584"/>
          <a:stretch/>
        </p:blipFill>
        <p:spPr>
          <a:xfrm>
            <a:off x="0" y="1295400"/>
            <a:ext cx="2407331" cy="57914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401037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73000"/>
                    </a14:imgEffect>
                  </a14:imgLayer>
                </a14:imgProps>
              </a:ext>
              <a:ext uri="{28A0092B-C50C-407E-A947-70E740481C1C}">
                <a14:useLocalDpi xmlns:a14="http://schemas.microsoft.com/office/drawing/2010/main" val="0"/>
              </a:ext>
            </a:extLst>
          </a:blip>
          <a:stretch>
            <a:fillRect/>
          </a:stretch>
        </p:blipFill>
        <p:spPr>
          <a:xfrm>
            <a:off x="0" y="4664"/>
            <a:ext cx="12188823" cy="6853336"/>
          </a:xfrm>
          <a:prstGeom prst="rect">
            <a:avLst/>
          </a:prstGeom>
        </p:spPr>
      </p:pic>
      <p:sp>
        <p:nvSpPr>
          <p:cNvPr id="6" name="Rounded Rectangle 5"/>
          <p:cNvSpPr/>
          <p:nvPr/>
        </p:nvSpPr>
        <p:spPr>
          <a:xfrm>
            <a:off x="2284411" y="990600"/>
            <a:ext cx="9904411" cy="1244849"/>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284412" y="1009471"/>
            <a:ext cx="9904410" cy="1200329"/>
          </a:xfrm>
          <a:prstGeom prst="rect">
            <a:avLst/>
          </a:prstGeom>
          <a:noFill/>
        </p:spPr>
        <p:txBody>
          <a:bodyPr wrap="square" rtlCol="0">
            <a:spAutoFit/>
          </a:bodyPr>
          <a:lstStyle/>
          <a:p>
            <a:pPr algn="just"/>
            <a:r>
              <a:rPr lang="en-US" b="1" dirty="0"/>
              <a:t>Liquid Organic Carbon </a:t>
            </a:r>
            <a:r>
              <a:rPr lang="en-US" dirty="0"/>
              <a:t>can assist in managing stress in crops caused by drought, heat, frost, salinity, pests, and diseases. Additionally, it can aid in plant establishment by promoting bigger, stronger root systems that increase nutrient absorption and carbohydrate storage. </a:t>
            </a:r>
            <a:r>
              <a:rPr lang="en-US" dirty="0" smtClean="0"/>
              <a:t>It can </a:t>
            </a:r>
            <a:r>
              <a:rPr lang="en-US" dirty="0"/>
              <a:t>enhance the uptake and absorption of essential nutrients such as calcium, manganese, magnesium, zinc, iron, boron, and copper.</a:t>
            </a:r>
            <a:endParaRPr lang="en-US" dirty="0" smtClean="0"/>
          </a:p>
        </p:txBody>
      </p:sp>
      <p:sp>
        <p:nvSpPr>
          <p:cNvPr id="8" name="Rounded Rectangle 7"/>
          <p:cNvSpPr/>
          <p:nvPr/>
        </p:nvSpPr>
        <p:spPr>
          <a:xfrm>
            <a:off x="2284412" y="2362200"/>
            <a:ext cx="9904413" cy="3124200"/>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accent2">
                    <a:lumMod val="50000"/>
                  </a:schemeClr>
                </a:solidFill>
              </a:rPr>
              <a:t>BENEFITS</a:t>
            </a:r>
          </a:p>
          <a:p>
            <a:pPr marL="285750" indent="-285750">
              <a:buFont typeface="Arial" pitchFamily="34" charset="0"/>
              <a:buChar char="•"/>
            </a:pPr>
            <a:r>
              <a:rPr lang="en-US" dirty="0">
                <a:solidFill>
                  <a:schemeClr val="tx1"/>
                </a:solidFill>
              </a:rPr>
              <a:t>Increases nutrient availability by storing </a:t>
            </a:r>
            <a:r>
              <a:rPr lang="en-US" dirty="0" err="1">
                <a:solidFill>
                  <a:schemeClr val="tx1"/>
                </a:solidFill>
              </a:rPr>
              <a:t>cations</a:t>
            </a:r>
            <a:r>
              <a:rPr lang="en-US" dirty="0">
                <a:solidFill>
                  <a:schemeClr val="tx1"/>
                </a:solidFill>
              </a:rPr>
              <a:t> of calcium, magnesium, potassium, and trace elements as well as nitrogen, phosphate, and </a:t>
            </a:r>
            <a:r>
              <a:rPr lang="en-US" dirty="0" err="1">
                <a:solidFill>
                  <a:schemeClr val="tx1"/>
                </a:solidFill>
              </a:rPr>
              <a:t>sulphur</a:t>
            </a:r>
            <a:r>
              <a:rPr lang="en-US" dirty="0">
                <a:solidFill>
                  <a:schemeClr val="tx1"/>
                </a:solidFill>
              </a:rPr>
              <a:t>.</a:t>
            </a:r>
          </a:p>
          <a:p>
            <a:pPr marL="285750" indent="-285750">
              <a:buFont typeface="Arial" pitchFamily="34" charset="0"/>
              <a:buChar char="•"/>
            </a:pPr>
            <a:r>
              <a:rPr lang="en-US" dirty="0">
                <a:solidFill>
                  <a:schemeClr val="tx1"/>
                </a:solidFill>
              </a:rPr>
              <a:t>Stops nutrients from escaping and makes them accessible to plants.</a:t>
            </a:r>
          </a:p>
          <a:p>
            <a:pPr marL="285750" indent="-285750">
              <a:buFont typeface="Arial" pitchFamily="34" charset="0"/>
              <a:buChar char="•"/>
            </a:pPr>
            <a:r>
              <a:rPr lang="en-US" dirty="0">
                <a:solidFill>
                  <a:schemeClr val="tx1"/>
                </a:solidFill>
              </a:rPr>
              <a:t>Protects against sudden pH shifts in the soil.</a:t>
            </a:r>
          </a:p>
          <a:p>
            <a:pPr marL="285750" indent="-285750">
              <a:buFont typeface="Arial" pitchFamily="34" charset="0"/>
              <a:buChar char="•"/>
            </a:pPr>
            <a:r>
              <a:rPr lang="en-US" dirty="0">
                <a:solidFill>
                  <a:schemeClr val="tx1"/>
                </a:solidFill>
              </a:rPr>
              <a:t>Encourages growth of soil microorganisms, which improves soil structure.</a:t>
            </a:r>
          </a:p>
          <a:p>
            <a:pPr marL="285750" indent="-285750">
              <a:buFont typeface="Arial" pitchFamily="34" charset="0"/>
              <a:buChar char="•"/>
            </a:pPr>
            <a:r>
              <a:rPr lang="en-US" dirty="0">
                <a:solidFill>
                  <a:schemeClr val="tx1"/>
                </a:solidFill>
              </a:rPr>
              <a:t>Promotes the growth of large-scale organisms that cause dirt pores.</a:t>
            </a:r>
          </a:p>
          <a:p>
            <a:pPr marL="285750" indent="-285750">
              <a:buFont typeface="Arial" pitchFamily="34" charset="0"/>
              <a:buChar char="•"/>
            </a:pPr>
            <a:r>
              <a:rPr lang="en-US" dirty="0">
                <a:solidFill>
                  <a:schemeClr val="tx1"/>
                </a:solidFill>
              </a:rPr>
              <a:t>Helps plant and microbial growth through growth stimulating compounds.</a:t>
            </a:r>
          </a:p>
          <a:p>
            <a:pPr marL="285750" indent="-285750">
              <a:buFont typeface="Arial" pitchFamily="34" charset="0"/>
              <a:buChar char="•"/>
            </a:pPr>
            <a:r>
              <a:rPr lang="en-US" dirty="0">
                <a:solidFill>
                  <a:schemeClr val="tx1"/>
                </a:solidFill>
              </a:rPr>
              <a:t>Boosts crop production by 10% to 40%.</a:t>
            </a:r>
          </a:p>
          <a:p>
            <a:pPr marL="285750" indent="-285750">
              <a:buFont typeface="Arial" pitchFamily="34" charset="0"/>
              <a:buChar char="•"/>
            </a:pPr>
            <a:r>
              <a:rPr lang="en-US" dirty="0">
                <a:solidFill>
                  <a:schemeClr val="tx1"/>
                </a:solidFill>
              </a:rPr>
              <a:t>Enhances the vegetation's color, texture, and leaves.</a:t>
            </a:r>
          </a:p>
          <a:p>
            <a:pPr marL="285750" indent="-285750">
              <a:buFont typeface="Arial" pitchFamily="34" charset="0"/>
              <a:buChar char="•"/>
            </a:pPr>
            <a:r>
              <a:rPr lang="en-US" dirty="0">
                <a:solidFill>
                  <a:schemeClr val="tx1"/>
                </a:solidFill>
              </a:rPr>
              <a:t>Guards against environmental stress on vegetation.</a:t>
            </a:r>
          </a:p>
        </p:txBody>
      </p:sp>
      <p:sp>
        <p:nvSpPr>
          <p:cNvPr id="9" name="Rounded Rectangle 8"/>
          <p:cNvSpPr/>
          <p:nvPr/>
        </p:nvSpPr>
        <p:spPr>
          <a:xfrm>
            <a:off x="2284412" y="5562600"/>
            <a:ext cx="9904412" cy="685800"/>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accent2">
                    <a:lumMod val="50000"/>
                  </a:schemeClr>
                </a:solidFill>
              </a:rPr>
              <a:t>DIRECTION OF USE</a:t>
            </a:r>
          </a:p>
          <a:p>
            <a:pPr marL="285750" indent="-285750">
              <a:buFont typeface="Arial" pitchFamily="34" charset="0"/>
              <a:buChar char="•"/>
            </a:pPr>
            <a:r>
              <a:rPr lang="en-US" dirty="0" smtClean="0">
                <a:solidFill>
                  <a:schemeClr val="tx1"/>
                </a:solidFill>
              </a:rPr>
              <a:t>Apply 1000 ml per acre through drip &amp; drench method</a:t>
            </a:r>
            <a:endParaRPr lang="en-US" dirty="0">
              <a:solidFill>
                <a:schemeClr val="tx1"/>
              </a:solidFill>
            </a:endParaRPr>
          </a:p>
        </p:txBody>
      </p:sp>
      <p:sp>
        <p:nvSpPr>
          <p:cNvPr id="10" name="Rounded Rectangle 9"/>
          <p:cNvSpPr/>
          <p:nvPr/>
        </p:nvSpPr>
        <p:spPr>
          <a:xfrm>
            <a:off x="2284412" y="6400800"/>
            <a:ext cx="9904412" cy="333464"/>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accent2">
                    <a:lumMod val="50000"/>
                  </a:schemeClr>
                </a:solidFill>
              </a:rPr>
              <a:t>Product Type: </a:t>
            </a:r>
            <a:r>
              <a:rPr lang="en-US" sz="2000" dirty="0" smtClean="0">
                <a:solidFill>
                  <a:schemeClr val="tx1"/>
                </a:solidFill>
              </a:rPr>
              <a:t>Liquid        </a:t>
            </a:r>
            <a:r>
              <a:rPr lang="en-US" sz="2000" dirty="0" smtClean="0">
                <a:solidFill>
                  <a:schemeClr val="accent2">
                    <a:lumMod val="50000"/>
                  </a:schemeClr>
                </a:solidFill>
              </a:rPr>
              <a:t> </a:t>
            </a:r>
            <a:r>
              <a:rPr lang="en-US" sz="2000" b="1" dirty="0" smtClean="0">
                <a:solidFill>
                  <a:schemeClr val="accent2">
                    <a:lumMod val="50000"/>
                  </a:schemeClr>
                </a:solidFill>
              </a:rPr>
              <a:t>|        </a:t>
            </a:r>
            <a:r>
              <a:rPr lang="en-US" sz="2000" dirty="0" smtClean="0">
                <a:solidFill>
                  <a:schemeClr val="accent2">
                    <a:lumMod val="50000"/>
                  </a:schemeClr>
                </a:solidFill>
              </a:rPr>
              <a:t> </a:t>
            </a:r>
            <a:r>
              <a:rPr lang="en-US" sz="2000" b="1" dirty="0" smtClean="0">
                <a:solidFill>
                  <a:schemeClr val="accent2">
                    <a:lumMod val="50000"/>
                  </a:schemeClr>
                </a:solidFill>
              </a:rPr>
              <a:t>Pack Size: </a:t>
            </a:r>
            <a:r>
              <a:rPr lang="en-US" sz="2000" dirty="0" smtClean="0">
                <a:solidFill>
                  <a:schemeClr val="tx1"/>
                </a:solidFill>
              </a:rPr>
              <a:t>1 </a:t>
            </a:r>
            <a:r>
              <a:rPr lang="en-US" sz="2000" dirty="0" err="1" smtClean="0">
                <a:solidFill>
                  <a:schemeClr val="tx1"/>
                </a:solidFill>
              </a:rPr>
              <a:t>ltr</a:t>
            </a:r>
            <a:r>
              <a:rPr lang="en-US" sz="2000" dirty="0" smtClean="0">
                <a:solidFill>
                  <a:schemeClr val="tx1"/>
                </a:solidFill>
              </a:rPr>
              <a:t>.      </a:t>
            </a:r>
            <a:r>
              <a:rPr lang="en-US" sz="2000" b="1" dirty="0" smtClean="0">
                <a:solidFill>
                  <a:schemeClr val="accent2">
                    <a:lumMod val="50000"/>
                  </a:schemeClr>
                </a:solidFill>
              </a:rPr>
              <a:t>|        </a:t>
            </a:r>
            <a:r>
              <a:rPr lang="en-US" sz="2000" dirty="0" smtClean="0">
                <a:solidFill>
                  <a:schemeClr val="accent2">
                    <a:lumMod val="50000"/>
                  </a:schemeClr>
                </a:solidFill>
              </a:rPr>
              <a:t> </a:t>
            </a:r>
            <a:r>
              <a:rPr lang="en-US" sz="2000" b="1" dirty="0" smtClean="0">
                <a:solidFill>
                  <a:schemeClr val="accent2">
                    <a:lumMod val="50000"/>
                  </a:schemeClr>
                </a:solidFill>
              </a:rPr>
              <a:t>MRP:</a:t>
            </a:r>
            <a:r>
              <a:rPr lang="en-US" sz="2000" dirty="0" smtClean="0">
                <a:solidFill>
                  <a:schemeClr val="accent2">
                    <a:lumMod val="50000"/>
                  </a:schemeClr>
                </a:solidFill>
              </a:rPr>
              <a:t> </a:t>
            </a:r>
            <a:r>
              <a:rPr lang="en-US" sz="2000" dirty="0" smtClean="0">
                <a:solidFill>
                  <a:schemeClr val="tx1"/>
                </a:solidFill>
              </a:rPr>
              <a:t>Rs.1250</a:t>
            </a:r>
            <a:r>
              <a:rPr lang="en-US" sz="2000" dirty="0" smtClean="0">
                <a:solidFill>
                  <a:schemeClr val="tx1"/>
                </a:solidFill>
              </a:rPr>
              <a:t>/-</a:t>
            </a:r>
            <a:endParaRPr lang="en-US" sz="1600" dirty="0">
              <a:solidFill>
                <a:schemeClr val="tx1"/>
              </a:solidFill>
            </a:endParaRPr>
          </a:p>
        </p:txBody>
      </p:sp>
      <p:sp>
        <p:nvSpPr>
          <p:cNvPr id="12" name="TextBox 11"/>
          <p:cNvSpPr txBox="1"/>
          <p:nvPr/>
        </p:nvSpPr>
        <p:spPr>
          <a:xfrm>
            <a:off x="3503612" y="-76200"/>
            <a:ext cx="10591800" cy="1015663"/>
          </a:xfrm>
          <a:prstGeom prst="rect">
            <a:avLst/>
          </a:prstGeom>
          <a:noFill/>
        </p:spPr>
        <p:txBody>
          <a:bodyPr wrap="square" rtlCol="0">
            <a:spAutoFit/>
          </a:bodyPr>
          <a:lstStyle/>
          <a:p>
            <a:r>
              <a:rPr lang="en-US" sz="6000" b="1" dirty="0" smtClean="0">
                <a:effectLst>
                  <a:glow rad="101600">
                    <a:schemeClr val="bg1">
                      <a:alpha val="60000"/>
                    </a:schemeClr>
                  </a:glow>
                </a:effectLst>
                <a:latin typeface="Bahnschrift SemiBold SemiConden" pitchFamily="34" charset="0"/>
              </a:rPr>
              <a:t>LIQUID ORGANIC CARBON</a:t>
            </a:r>
            <a:endParaRPr lang="en-US" sz="6000" b="1" dirty="0">
              <a:effectLst>
                <a:glow rad="101600">
                  <a:schemeClr val="bg1">
                    <a:alpha val="60000"/>
                  </a:schemeClr>
                </a:glow>
              </a:effectLst>
              <a:latin typeface="Bahnschrift SemiBold SemiConden" pitchFamily="34" charset="0"/>
            </a:endParaRPr>
          </a:p>
        </p:txBody>
      </p:sp>
      <p:sp>
        <p:nvSpPr>
          <p:cNvPr id="16" name="Rounded Rectangle 15"/>
          <p:cNvSpPr/>
          <p:nvPr/>
        </p:nvSpPr>
        <p:spPr>
          <a:xfrm>
            <a:off x="150812" y="-152400"/>
            <a:ext cx="914400" cy="1143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logo (1).png"/>
          <p:cNvPicPr>
            <a:picLocks noChangeAspect="1"/>
          </p:cNvPicPr>
          <p:nvPr/>
        </p:nvPicPr>
        <p:blipFill>
          <a:blip r:embed="rId4" cstate="print"/>
          <a:stretch>
            <a:fillRect/>
          </a:stretch>
        </p:blipFill>
        <p:spPr>
          <a:xfrm>
            <a:off x="322262" y="67439"/>
            <a:ext cx="571500" cy="848372"/>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30053" r="30293"/>
          <a:stretch/>
        </p:blipFill>
        <p:spPr>
          <a:xfrm>
            <a:off x="-41578" y="1114138"/>
            <a:ext cx="2213579" cy="61206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914537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81000"/>
                    </a14:imgEffect>
                  </a14:imgLayer>
                </a14:imgProps>
              </a:ext>
              <a:ext uri="{28A0092B-C50C-407E-A947-70E740481C1C}">
                <a14:useLocalDpi xmlns:a14="http://schemas.microsoft.com/office/drawing/2010/main" val="0"/>
              </a:ext>
            </a:extLst>
          </a:blip>
          <a:stretch>
            <a:fillRect/>
          </a:stretch>
        </p:blipFill>
        <p:spPr>
          <a:xfrm>
            <a:off x="2557" y="4664"/>
            <a:ext cx="12183708" cy="6853336"/>
          </a:xfrm>
          <a:prstGeom prst="rect">
            <a:avLst/>
          </a:prstGeom>
        </p:spPr>
      </p:pic>
      <p:sp>
        <p:nvSpPr>
          <p:cNvPr id="6" name="Rounded Rectangle 5"/>
          <p:cNvSpPr/>
          <p:nvPr/>
        </p:nvSpPr>
        <p:spPr>
          <a:xfrm>
            <a:off x="4655910" y="1546739"/>
            <a:ext cx="7075714" cy="800963"/>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648102" y="1582795"/>
            <a:ext cx="7075714" cy="738664"/>
          </a:xfrm>
          <a:prstGeom prst="rect">
            <a:avLst/>
          </a:prstGeom>
          <a:noFill/>
        </p:spPr>
        <p:txBody>
          <a:bodyPr wrap="square" rtlCol="0">
            <a:spAutoFit/>
          </a:bodyPr>
          <a:lstStyle/>
          <a:p>
            <a:pPr algn="just"/>
            <a:r>
              <a:rPr lang="en-US" sz="2400" b="1" dirty="0" smtClean="0">
                <a:solidFill>
                  <a:schemeClr val="accent2">
                    <a:lumMod val="50000"/>
                  </a:schemeClr>
                </a:solidFill>
              </a:rPr>
              <a:t>INGREDIENTS</a:t>
            </a:r>
          </a:p>
          <a:p>
            <a:pPr algn="just"/>
            <a:r>
              <a:rPr lang="en-US" dirty="0" err="1" smtClean="0"/>
              <a:t>Humic</a:t>
            </a:r>
            <a:r>
              <a:rPr lang="en-US" dirty="0" smtClean="0"/>
              <a:t> </a:t>
            </a:r>
            <a:r>
              <a:rPr lang="en-US" dirty="0"/>
              <a:t>Acid-98% </a:t>
            </a:r>
            <a:r>
              <a:rPr lang="en-US" dirty="0" smtClean="0"/>
              <a:t>and </a:t>
            </a:r>
            <a:r>
              <a:rPr lang="en-US" dirty="0"/>
              <a:t>other trace elements.</a:t>
            </a:r>
            <a:endParaRPr lang="en-US" dirty="0" smtClean="0"/>
          </a:p>
        </p:txBody>
      </p:sp>
      <p:sp>
        <p:nvSpPr>
          <p:cNvPr id="8" name="Rounded Rectangle 7"/>
          <p:cNvSpPr/>
          <p:nvPr/>
        </p:nvSpPr>
        <p:spPr>
          <a:xfrm>
            <a:off x="4646612" y="2485936"/>
            <a:ext cx="7094310" cy="2001416"/>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accent2">
                    <a:lumMod val="50000"/>
                  </a:schemeClr>
                </a:solidFill>
              </a:rPr>
              <a:t>BENEFITS</a:t>
            </a:r>
          </a:p>
          <a:p>
            <a:pPr marL="285750" indent="-285750">
              <a:buFont typeface="Arial" pitchFamily="34" charset="0"/>
              <a:buChar char="•"/>
            </a:pPr>
            <a:r>
              <a:rPr lang="en-US" dirty="0" smtClean="0">
                <a:solidFill>
                  <a:schemeClr val="tx1"/>
                </a:solidFill>
              </a:rPr>
              <a:t>Used </a:t>
            </a:r>
            <a:r>
              <a:rPr lang="en-US" dirty="0">
                <a:solidFill>
                  <a:schemeClr val="tx1"/>
                </a:solidFill>
              </a:rPr>
              <a:t>for plant growth &amp; </a:t>
            </a:r>
            <a:r>
              <a:rPr lang="en-US" dirty="0" smtClean="0">
                <a:solidFill>
                  <a:schemeClr val="tx1"/>
                </a:solidFill>
              </a:rPr>
              <a:t>Development</a:t>
            </a:r>
            <a:endParaRPr lang="en-US" dirty="0">
              <a:solidFill>
                <a:schemeClr val="tx1"/>
              </a:solidFill>
            </a:endParaRPr>
          </a:p>
          <a:p>
            <a:pPr marL="285750" indent="-285750">
              <a:buFont typeface="Arial" pitchFamily="34" charset="0"/>
              <a:buChar char="•"/>
            </a:pPr>
            <a:r>
              <a:rPr lang="en-US" dirty="0">
                <a:solidFill>
                  <a:schemeClr val="tx1"/>
                </a:solidFill>
              </a:rPr>
              <a:t>E</a:t>
            </a:r>
            <a:r>
              <a:rPr lang="en-US" dirty="0" smtClean="0">
                <a:solidFill>
                  <a:schemeClr val="tx1"/>
                </a:solidFill>
              </a:rPr>
              <a:t>nhances </a:t>
            </a:r>
            <a:r>
              <a:rPr lang="en-US" dirty="0">
                <a:solidFill>
                  <a:schemeClr val="tx1"/>
                </a:solidFill>
              </a:rPr>
              <a:t>root </a:t>
            </a:r>
            <a:r>
              <a:rPr lang="en-US" dirty="0" smtClean="0">
                <a:solidFill>
                  <a:schemeClr val="tx1"/>
                </a:solidFill>
              </a:rPr>
              <a:t>growth</a:t>
            </a:r>
            <a:endParaRPr lang="en-US" dirty="0">
              <a:solidFill>
                <a:schemeClr val="tx1"/>
              </a:solidFill>
            </a:endParaRPr>
          </a:p>
          <a:p>
            <a:pPr marL="285750" indent="-285750">
              <a:buFont typeface="Arial" pitchFamily="34" charset="0"/>
              <a:buChar char="•"/>
            </a:pPr>
            <a:r>
              <a:rPr lang="en-US" dirty="0">
                <a:solidFill>
                  <a:schemeClr val="tx1"/>
                </a:solidFill>
              </a:rPr>
              <a:t>D</a:t>
            </a:r>
            <a:r>
              <a:rPr lang="en-US" dirty="0" smtClean="0">
                <a:solidFill>
                  <a:schemeClr val="tx1"/>
                </a:solidFill>
              </a:rPr>
              <a:t>evelops </a:t>
            </a:r>
            <a:r>
              <a:rPr lang="en-US" dirty="0">
                <a:solidFill>
                  <a:schemeClr val="tx1"/>
                </a:solidFill>
              </a:rPr>
              <a:t>lateral root </a:t>
            </a:r>
            <a:r>
              <a:rPr lang="en-US" dirty="0" smtClean="0">
                <a:solidFill>
                  <a:schemeClr val="tx1"/>
                </a:solidFill>
              </a:rPr>
              <a:t>system</a:t>
            </a:r>
          </a:p>
          <a:p>
            <a:pPr marL="285750" indent="-285750">
              <a:buFont typeface="Arial" pitchFamily="34" charset="0"/>
              <a:buChar char="•"/>
            </a:pPr>
            <a:r>
              <a:rPr lang="en-US" dirty="0" smtClean="0">
                <a:solidFill>
                  <a:schemeClr val="tx1"/>
                </a:solidFill>
              </a:rPr>
              <a:t>Maintains pH balance</a:t>
            </a:r>
            <a:endParaRPr lang="en-US" dirty="0">
              <a:solidFill>
                <a:schemeClr val="tx1"/>
              </a:solidFill>
            </a:endParaRPr>
          </a:p>
          <a:p>
            <a:pPr marL="285750" indent="-285750">
              <a:buFont typeface="Arial" pitchFamily="34" charset="0"/>
              <a:buChar char="•"/>
            </a:pPr>
            <a:r>
              <a:rPr lang="en-US" dirty="0">
                <a:solidFill>
                  <a:schemeClr val="tx1"/>
                </a:solidFill>
              </a:rPr>
              <a:t>D</a:t>
            </a:r>
            <a:r>
              <a:rPr lang="en-US" dirty="0" smtClean="0">
                <a:solidFill>
                  <a:schemeClr val="tx1"/>
                </a:solidFill>
              </a:rPr>
              <a:t>evelops </a:t>
            </a:r>
            <a:r>
              <a:rPr lang="en-US" dirty="0">
                <a:solidFill>
                  <a:schemeClr val="tx1"/>
                </a:solidFill>
              </a:rPr>
              <a:t>fruit </a:t>
            </a:r>
            <a:r>
              <a:rPr lang="en-US" dirty="0" smtClean="0">
                <a:solidFill>
                  <a:schemeClr val="tx1"/>
                </a:solidFill>
              </a:rPr>
              <a:t>quality</a:t>
            </a:r>
            <a:endParaRPr lang="en-US" dirty="0">
              <a:solidFill>
                <a:schemeClr val="tx1"/>
              </a:solidFill>
            </a:endParaRPr>
          </a:p>
          <a:p>
            <a:pPr marL="285750" indent="-285750">
              <a:buFont typeface="Arial" pitchFamily="34" charset="0"/>
              <a:buChar char="•"/>
            </a:pPr>
            <a:r>
              <a:rPr lang="en-US" dirty="0">
                <a:solidFill>
                  <a:schemeClr val="tx1"/>
                </a:solidFill>
              </a:rPr>
              <a:t>D</a:t>
            </a:r>
            <a:r>
              <a:rPr lang="en-US" dirty="0" smtClean="0">
                <a:solidFill>
                  <a:schemeClr val="tx1"/>
                </a:solidFill>
              </a:rPr>
              <a:t>evelops </a:t>
            </a:r>
            <a:r>
              <a:rPr lang="en-US" dirty="0">
                <a:solidFill>
                  <a:schemeClr val="tx1"/>
                </a:solidFill>
              </a:rPr>
              <a:t>the count of bacteria in </a:t>
            </a:r>
            <a:r>
              <a:rPr lang="en-US" dirty="0" smtClean="0">
                <a:solidFill>
                  <a:schemeClr val="tx1"/>
                </a:solidFill>
              </a:rPr>
              <a:t>soil</a:t>
            </a:r>
            <a:endParaRPr lang="en-US" dirty="0">
              <a:solidFill>
                <a:schemeClr val="tx1"/>
              </a:solidFill>
            </a:endParaRPr>
          </a:p>
        </p:txBody>
      </p:sp>
      <p:sp>
        <p:nvSpPr>
          <p:cNvPr id="9" name="Rounded Rectangle 8"/>
          <p:cNvSpPr/>
          <p:nvPr/>
        </p:nvSpPr>
        <p:spPr>
          <a:xfrm>
            <a:off x="4646612" y="4616428"/>
            <a:ext cx="7085012" cy="1371599"/>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accent2">
                    <a:lumMod val="50000"/>
                  </a:schemeClr>
                </a:solidFill>
              </a:rPr>
              <a:t>DIRECTION OF USE</a:t>
            </a:r>
          </a:p>
          <a:p>
            <a:r>
              <a:rPr lang="en-US" dirty="0">
                <a:solidFill>
                  <a:schemeClr val="tx1"/>
                </a:solidFill>
              </a:rPr>
              <a:t>10 to 15 </a:t>
            </a:r>
            <a:r>
              <a:rPr lang="en-US" dirty="0" err="1">
                <a:solidFill>
                  <a:schemeClr val="tx1"/>
                </a:solidFill>
              </a:rPr>
              <a:t>gm</a:t>
            </a:r>
            <a:r>
              <a:rPr lang="en-US" dirty="0">
                <a:solidFill>
                  <a:schemeClr val="tx1"/>
                </a:solidFill>
              </a:rPr>
              <a:t> for 15 liter water or mixed with cow dung, </a:t>
            </a:r>
            <a:r>
              <a:rPr lang="en-US" dirty="0" err="1">
                <a:solidFill>
                  <a:schemeClr val="tx1"/>
                </a:solidFill>
              </a:rPr>
              <a:t>vermi</a:t>
            </a:r>
            <a:r>
              <a:rPr lang="en-US" dirty="0">
                <a:solidFill>
                  <a:schemeClr val="tx1"/>
                </a:solidFill>
              </a:rPr>
              <a:t>-compost and fertilizer 250gm per acre.</a:t>
            </a:r>
          </a:p>
        </p:txBody>
      </p:sp>
      <p:sp>
        <p:nvSpPr>
          <p:cNvPr id="10" name="Rounded Rectangle 9"/>
          <p:cNvSpPr/>
          <p:nvPr/>
        </p:nvSpPr>
        <p:spPr>
          <a:xfrm>
            <a:off x="4655910" y="6143536"/>
            <a:ext cx="7085012" cy="333464"/>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2">
                    <a:lumMod val="50000"/>
                  </a:schemeClr>
                </a:solidFill>
              </a:rPr>
              <a:t>Product Type: </a:t>
            </a:r>
            <a:r>
              <a:rPr lang="en-US" sz="1600" dirty="0" smtClean="0">
                <a:solidFill>
                  <a:schemeClr val="tx1"/>
                </a:solidFill>
              </a:rPr>
              <a:t>Powder   </a:t>
            </a:r>
            <a:r>
              <a:rPr lang="en-US" sz="1600" b="1" dirty="0" smtClean="0">
                <a:solidFill>
                  <a:schemeClr val="accent2">
                    <a:lumMod val="50000"/>
                  </a:schemeClr>
                </a:solidFill>
              </a:rPr>
              <a:t>|   Pack Size: </a:t>
            </a:r>
            <a:r>
              <a:rPr lang="en-US" sz="1600" dirty="0" smtClean="0">
                <a:solidFill>
                  <a:schemeClr val="tx1"/>
                </a:solidFill>
              </a:rPr>
              <a:t>5</a:t>
            </a:r>
            <a:r>
              <a:rPr lang="en-US" sz="1600" dirty="0" smtClean="0">
                <a:solidFill>
                  <a:schemeClr val="tx1"/>
                </a:solidFill>
              </a:rPr>
              <a:t>0gm / 100gm   </a:t>
            </a:r>
            <a:r>
              <a:rPr lang="en-US" sz="1600" b="1" dirty="0" smtClean="0">
                <a:solidFill>
                  <a:schemeClr val="accent2">
                    <a:lumMod val="50000"/>
                  </a:schemeClr>
                </a:solidFill>
              </a:rPr>
              <a:t>|   MRP:</a:t>
            </a:r>
            <a:r>
              <a:rPr lang="en-US" sz="1600" dirty="0" smtClean="0">
                <a:solidFill>
                  <a:schemeClr val="accent2">
                    <a:lumMod val="50000"/>
                  </a:schemeClr>
                </a:solidFill>
              </a:rPr>
              <a:t> </a:t>
            </a:r>
            <a:r>
              <a:rPr lang="en-US" sz="1600" dirty="0" smtClean="0">
                <a:solidFill>
                  <a:schemeClr val="tx1"/>
                </a:solidFill>
              </a:rPr>
              <a:t>Rs.180/- , Rs.350</a:t>
            </a:r>
            <a:r>
              <a:rPr lang="en-US" sz="1600" dirty="0" smtClean="0">
                <a:solidFill>
                  <a:schemeClr val="tx1"/>
                </a:solidFill>
              </a:rPr>
              <a:t>/-</a:t>
            </a:r>
            <a:endParaRPr lang="en-US" sz="1600" dirty="0">
              <a:solidFill>
                <a:schemeClr val="tx1"/>
              </a:solidFill>
            </a:endParaRPr>
          </a:p>
        </p:txBody>
      </p:sp>
      <p:sp>
        <p:nvSpPr>
          <p:cNvPr id="16" name="Rounded Rectangle 15"/>
          <p:cNvSpPr/>
          <p:nvPr/>
        </p:nvSpPr>
        <p:spPr>
          <a:xfrm>
            <a:off x="150812" y="-152400"/>
            <a:ext cx="914400" cy="1143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logo (1).png"/>
          <p:cNvPicPr>
            <a:picLocks noChangeAspect="1"/>
          </p:cNvPicPr>
          <p:nvPr/>
        </p:nvPicPr>
        <p:blipFill>
          <a:blip r:embed="rId4" cstate="print"/>
          <a:stretch>
            <a:fillRect/>
          </a:stretch>
        </p:blipFill>
        <p:spPr>
          <a:xfrm>
            <a:off x="322262" y="67439"/>
            <a:ext cx="571500" cy="848372"/>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1388" y="1230463"/>
            <a:ext cx="8441306" cy="5627537"/>
          </a:xfrm>
          <a:prstGeom prst="rect">
            <a:avLst/>
          </a:prstGeom>
          <a:ln>
            <a:noFill/>
          </a:ln>
          <a:effectLst>
            <a:outerShdw blurRad="292100" dist="139700" dir="2700000" algn="tl" rotWithShape="0">
              <a:srgbClr val="333333">
                <a:alpha val="65000"/>
              </a:srgbClr>
            </a:outerShdw>
          </a:effectLst>
        </p:spPr>
      </p:pic>
      <p:sp>
        <p:nvSpPr>
          <p:cNvPr id="19" name="TextBox 18"/>
          <p:cNvSpPr txBox="1"/>
          <p:nvPr/>
        </p:nvSpPr>
        <p:spPr>
          <a:xfrm>
            <a:off x="4646612" y="76200"/>
            <a:ext cx="2514600" cy="523220"/>
          </a:xfrm>
          <a:prstGeom prst="rect">
            <a:avLst/>
          </a:prstGeom>
          <a:noFill/>
        </p:spPr>
        <p:txBody>
          <a:bodyPr wrap="square" rtlCol="0">
            <a:spAutoFit/>
          </a:bodyPr>
          <a:lstStyle/>
          <a:p>
            <a:r>
              <a:rPr lang="en-US" sz="2800" b="1" dirty="0" err="1" smtClean="0">
                <a:latin typeface="Georgia" pitchFamily="18" charset="0"/>
              </a:rPr>
              <a:t>Saarva</a:t>
            </a:r>
            <a:endParaRPr lang="en-US" sz="2800" b="1" dirty="0">
              <a:latin typeface="Georgia" pitchFamily="18" charset="0"/>
            </a:endParaRPr>
          </a:p>
        </p:txBody>
      </p:sp>
      <p:sp>
        <p:nvSpPr>
          <p:cNvPr id="2" name="TextBox 1"/>
          <p:cNvSpPr txBox="1"/>
          <p:nvPr/>
        </p:nvSpPr>
        <p:spPr>
          <a:xfrm>
            <a:off x="4638902" y="273604"/>
            <a:ext cx="7322910" cy="1107996"/>
          </a:xfrm>
          <a:prstGeom prst="rect">
            <a:avLst/>
          </a:prstGeom>
          <a:noFill/>
        </p:spPr>
        <p:txBody>
          <a:bodyPr wrap="square" rtlCol="0">
            <a:spAutoFit/>
          </a:bodyPr>
          <a:lstStyle/>
          <a:p>
            <a:r>
              <a:rPr lang="en-US" sz="6600" b="1" dirty="0" smtClean="0">
                <a:solidFill>
                  <a:schemeClr val="accent2">
                    <a:lumMod val="50000"/>
                  </a:schemeClr>
                </a:solidFill>
                <a:latin typeface="Arial Narrow" pitchFamily="34" charset="0"/>
              </a:rPr>
              <a:t>BLACK MAGIC</a:t>
            </a:r>
            <a:endParaRPr lang="en-US" sz="6600" b="1" dirty="0">
              <a:solidFill>
                <a:schemeClr val="accent2">
                  <a:lumMod val="50000"/>
                </a:schemeClr>
              </a:solidFill>
              <a:latin typeface="Arial Narrow" pitchFamily="34" charset="0"/>
            </a:endParaRPr>
          </a:p>
        </p:txBody>
      </p:sp>
    </p:spTree>
    <p:extLst>
      <p:ext uri="{BB962C8B-B14F-4D97-AF65-F5344CB8AC3E}">
        <p14:creationId xmlns:p14="http://schemas.microsoft.com/office/powerpoint/2010/main" val="3024943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82000"/>
                    </a14:imgEffect>
                  </a14:imgLayer>
                </a14:imgProps>
              </a:ext>
            </a:extLst>
          </a:blip>
          <a:stretch>
            <a:fillRect/>
          </a:stretch>
        </p:blipFill>
        <p:spPr>
          <a:xfrm>
            <a:off x="2557" y="4664"/>
            <a:ext cx="12183708" cy="6853336"/>
          </a:xfrm>
          <a:prstGeom prst="rect">
            <a:avLst/>
          </a:prstGeom>
        </p:spPr>
      </p:pic>
      <p:sp>
        <p:nvSpPr>
          <p:cNvPr id="6" name="Rounded Rectangle 5"/>
          <p:cNvSpPr/>
          <p:nvPr/>
        </p:nvSpPr>
        <p:spPr>
          <a:xfrm>
            <a:off x="4655910" y="1381601"/>
            <a:ext cx="7075714" cy="966102"/>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655910" y="1346537"/>
            <a:ext cx="7075714" cy="1015663"/>
          </a:xfrm>
          <a:prstGeom prst="rect">
            <a:avLst/>
          </a:prstGeom>
          <a:noFill/>
        </p:spPr>
        <p:txBody>
          <a:bodyPr wrap="square" rtlCol="0">
            <a:spAutoFit/>
          </a:bodyPr>
          <a:lstStyle/>
          <a:p>
            <a:pPr algn="just"/>
            <a:r>
              <a:rPr lang="en-US" sz="2400" b="1" dirty="0" smtClean="0">
                <a:solidFill>
                  <a:schemeClr val="accent2">
                    <a:lumMod val="50000"/>
                  </a:schemeClr>
                </a:solidFill>
              </a:rPr>
              <a:t>INGREDIENTS</a:t>
            </a:r>
          </a:p>
          <a:p>
            <a:pPr algn="just"/>
            <a:r>
              <a:rPr lang="en-US" dirty="0"/>
              <a:t>Ginseng, </a:t>
            </a:r>
            <a:r>
              <a:rPr lang="en-US" dirty="0" err="1"/>
              <a:t>Fulvic</a:t>
            </a:r>
            <a:r>
              <a:rPr lang="en-US" dirty="0"/>
              <a:t> Acid, Natural </a:t>
            </a:r>
            <a:r>
              <a:rPr lang="en-US" dirty="0" err="1"/>
              <a:t>Bacinolide</a:t>
            </a:r>
            <a:r>
              <a:rPr lang="en-US" dirty="0"/>
              <a:t>, Natural </a:t>
            </a:r>
            <a:r>
              <a:rPr lang="en-US" dirty="0" err="1"/>
              <a:t>Cytokinin</a:t>
            </a:r>
            <a:r>
              <a:rPr lang="en-US" dirty="0"/>
              <a:t>, Amino Acids, Various Natural </a:t>
            </a:r>
            <a:r>
              <a:rPr lang="en-US" dirty="0" smtClean="0"/>
              <a:t>Enzymes</a:t>
            </a:r>
          </a:p>
        </p:txBody>
      </p:sp>
      <p:sp>
        <p:nvSpPr>
          <p:cNvPr id="8" name="Rounded Rectangle 7"/>
          <p:cNvSpPr/>
          <p:nvPr/>
        </p:nvSpPr>
        <p:spPr>
          <a:xfrm>
            <a:off x="4646612" y="2485936"/>
            <a:ext cx="7094310" cy="2695664"/>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accent2">
                    <a:lumMod val="50000"/>
                  </a:schemeClr>
                </a:solidFill>
              </a:rPr>
              <a:t>BENEFITS</a:t>
            </a:r>
          </a:p>
          <a:p>
            <a:pPr marL="285750" indent="-285750">
              <a:buFont typeface="Arial" pitchFamily="34" charset="0"/>
              <a:buChar char="•"/>
            </a:pPr>
            <a:r>
              <a:rPr lang="en-US" sz="1600" dirty="0">
                <a:solidFill>
                  <a:schemeClr val="tx1"/>
                </a:solidFill>
              </a:rPr>
              <a:t> E</a:t>
            </a:r>
            <a:r>
              <a:rPr lang="en-US" sz="1600" dirty="0" smtClean="0">
                <a:solidFill>
                  <a:schemeClr val="tx1"/>
                </a:solidFill>
              </a:rPr>
              <a:t>ffective </a:t>
            </a:r>
            <a:r>
              <a:rPr lang="en-US" sz="1600" dirty="0">
                <a:solidFill>
                  <a:schemeClr val="tx1"/>
                </a:solidFill>
              </a:rPr>
              <a:t>for the production of more </a:t>
            </a:r>
            <a:r>
              <a:rPr lang="en-US" sz="1600" dirty="0" smtClean="0">
                <a:solidFill>
                  <a:schemeClr val="tx1"/>
                </a:solidFill>
              </a:rPr>
              <a:t>crops</a:t>
            </a:r>
            <a:endParaRPr lang="en-US" sz="1600" dirty="0">
              <a:solidFill>
                <a:schemeClr val="tx1"/>
              </a:solidFill>
            </a:endParaRPr>
          </a:p>
          <a:p>
            <a:pPr marL="285750" indent="-285750">
              <a:buFont typeface="Arial" pitchFamily="34" charset="0"/>
              <a:buChar char="•"/>
            </a:pPr>
            <a:r>
              <a:rPr lang="en-US" sz="1600" dirty="0">
                <a:solidFill>
                  <a:schemeClr val="tx1"/>
                </a:solidFill>
              </a:rPr>
              <a:t> </a:t>
            </a:r>
            <a:r>
              <a:rPr lang="en-US" sz="1600" dirty="0" smtClean="0">
                <a:solidFill>
                  <a:schemeClr val="tx1"/>
                </a:solidFill>
              </a:rPr>
              <a:t>Helps grow root &amp; root hair</a:t>
            </a:r>
            <a:endParaRPr lang="en-US" sz="1600" dirty="0">
              <a:solidFill>
                <a:schemeClr val="tx1"/>
              </a:solidFill>
            </a:endParaRPr>
          </a:p>
          <a:p>
            <a:pPr marL="285750" indent="-285750">
              <a:buFont typeface="Arial" pitchFamily="34" charset="0"/>
              <a:buChar char="•"/>
            </a:pPr>
            <a:r>
              <a:rPr lang="en-US" sz="1600" dirty="0">
                <a:solidFill>
                  <a:schemeClr val="tx1"/>
                </a:solidFill>
              </a:rPr>
              <a:t> P</a:t>
            </a:r>
            <a:r>
              <a:rPr lang="en-US" sz="1600" dirty="0" smtClean="0">
                <a:solidFill>
                  <a:schemeClr val="tx1"/>
                </a:solidFill>
              </a:rPr>
              <a:t>revents </a:t>
            </a:r>
            <a:r>
              <a:rPr lang="en-US" sz="1600" dirty="0">
                <a:solidFill>
                  <a:schemeClr val="tx1"/>
                </a:solidFill>
              </a:rPr>
              <a:t>premature fall of the </a:t>
            </a:r>
            <a:r>
              <a:rPr lang="en-US" sz="1600" dirty="0" smtClean="0">
                <a:solidFill>
                  <a:schemeClr val="tx1"/>
                </a:solidFill>
              </a:rPr>
              <a:t>flower</a:t>
            </a:r>
            <a:endParaRPr lang="en-US" sz="1600" dirty="0">
              <a:solidFill>
                <a:schemeClr val="tx1"/>
              </a:solidFill>
            </a:endParaRPr>
          </a:p>
          <a:p>
            <a:pPr marL="285750" indent="-285750">
              <a:buFont typeface="Arial" pitchFamily="34" charset="0"/>
              <a:buChar char="•"/>
            </a:pPr>
            <a:r>
              <a:rPr lang="en-US" sz="1600" dirty="0">
                <a:solidFill>
                  <a:schemeClr val="tx1"/>
                </a:solidFill>
              </a:rPr>
              <a:t> I</a:t>
            </a:r>
            <a:r>
              <a:rPr lang="en-US" sz="1600" dirty="0" smtClean="0">
                <a:solidFill>
                  <a:schemeClr val="tx1"/>
                </a:solidFill>
              </a:rPr>
              <a:t>ncreases </a:t>
            </a:r>
            <a:r>
              <a:rPr lang="en-US" sz="1600" dirty="0">
                <a:solidFill>
                  <a:schemeClr val="tx1"/>
                </a:solidFill>
              </a:rPr>
              <a:t>the size of the </a:t>
            </a:r>
            <a:r>
              <a:rPr lang="en-US" sz="1600" dirty="0" smtClean="0">
                <a:solidFill>
                  <a:schemeClr val="tx1"/>
                </a:solidFill>
              </a:rPr>
              <a:t>fruit</a:t>
            </a:r>
          </a:p>
          <a:p>
            <a:pPr marL="285750" indent="-285750">
              <a:buFont typeface="Arial" pitchFamily="34" charset="0"/>
              <a:buChar char="•"/>
            </a:pPr>
            <a:r>
              <a:rPr lang="en-US" sz="1600" dirty="0" smtClean="0">
                <a:solidFill>
                  <a:schemeClr val="tx1"/>
                </a:solidFill>
              </a:rPr>
              <a:t> Prevents </a:t>
            </a:r>
            <a:r>
              <a:rPr lang="en-US" sz="1600" dirty="0">
                <a:solidFill>
                  <a:schemeClr val="tx1"/>
                </a:solidFill>
              </a:rPr>
              <a:t>premature fall of the </a:t>
            </a:r>
            <a:r>
              <a:rPr lang="en-US" sz="1600" dirty="0" smtClean="0">
                <a:solidFill>
                  <a:schemeClr val="tx1"/>
                </a:solidFill>
              </a:rPr>
              <a:t>fruit</a:t>
            </a:r>
            <a:endParaRPr lang="en-US" sz="1600" dirty="0">
              <a:solidFill>
                <a:schemeClr val="tx1"/>
              </a:solidFill>
            </a:endParaRPr>
          </a:p>
          <a:p>
            <a:pPr marL="285750" indent="-285750">
              <a:buFont typeface="Arial" pitchFamily="34" charset="0"/>
              <a:buChar char="•"/>
            </a:pPr>
            <a:r>
              <a:rPr lang="en-US" sz="1600" dirty="0">
                <a:solidFill>
                  <a:schemeClr val="tx1"/>
                </a:solidFill>
              </a:rPr>
              <a:t> I</a:t>
            </a:r>
            <a:r>
              <a:rPr lang="en-US" sz="1600" dirty="0" smtClean="0">
                <a:solidFill>
                  <a:schemeClr val="tx1"/>
                </a:solidFill>
              </a:rPr>
              <a:t>ncreases </a:t>
            </a:r>
            <a:r>
              <a:rPr lang="en-US" sz="1600" dirty="0">
                <a:solidFill>
                  <a:schemeClr val="tx1"/>
                </a:solidFill>
              </a:rPr>
              <a:t>the quality of the </a:t>
            </a:r>
            <a:r>
              <a:rPr lang="en-US" sz="1600" dirty="0" smtClean="0">
                <a:solidFill>
                  <a:schemeClr val="tx1"/>
                </a:solidFill>
              </a:rPr>
              <a:t>fruit</a:t>
            </a:r>
            <a:endParaRPr lang="en-US" sz="1600" dirty="0">
              <a:solidFill>
                <a:schemeClr val="tx1"/>
              </a:solidFill>
            </a:endParaRPr>
          </a:p>
          <a:p>
            <a:pPr marL="285750" indent="-285750">
              <a:buFont typeface="Arial" pitchFamily="34" charset="0"/>
              <a:buChar char="•"/>
            </a:pPr>
            <a:r>
              <a:rPr lang="en-US" sz="1600" dirty="0" smtClean="0">
                <a:solidFill>
                  <a:schemeClr val="tx1"/>
                </a:solidFill>
              </a:rPr>
              <a:t> Accelerates </a:t>
            </a:r>
            <a:r>
              <a:rPr lang="en-US" sz="1600" dirty="0">
                <a:solidFill>
                  <a:schemeClr val="tx1"/>
                </a:solidFill>
              </a:rPr>
              <a:t>the growth of the </a:t>
            </a:r>
            <a:r>
              <a:rPr lang="en-US" sz="1600" dirty="0" smtClean="0">
                <a:solidFill>
                  <a:schemeClr val="tx1"/>
                </a:solidFill>
              </a:rPr>
              <a:t>tree</a:t>
            </a:r>
            <a:endParaRPr lang="en-US" sz="1600" dirty="0">
              <a:solidFill>
                <a:schemeClr val="tx1"/>
              </a:solidFill>
            </a:endParaRPr>
          </a:p>
          <a:p>
            <a:pPr marL="285750" indent="-285750">
              <a:buFont typeface="Arial" pitchFamily="34" charset="0"/>
              <a:buChar char="•"/>
            </a:pPr>
            <a:r>
              <a:rPr lang="en-US" sz="1600" dirty="0" smtClean="0">
                <a:solidFill>
                  <a:schemeClr val="tx1"/>
                </a:solidFill>
              </a:rPr>
              <a:t> Prevents </a:t>
            </a:r>
            <a:r>
              <a:rPr lang="en-US" sz="1600" dirty="0">
                <a:solidFill>
                  <a:schemeClr val="tx1"/>
                </a:solidFill>
              </a:rPr>
              <a:t>premature death of the </a:t>
            </a:r>
            <a:r>
              <a:rPr lang="en-US" sz="1600" dirty="0" smtClean="0">
                <a:solidFill>
                  <a:schemeClr val="tx1"/>
                </a:solidFill>
              </a:rPr>
              <a:t>tree</a:t>
            </a:r>
            <a:endParaRPr lang="en-US" sz="1600" dirty="0">
              <a:solidFill>
                <a:schemeClr val="tx1"/>
              </a:solidFill>
            </a:endParaRPr>
          </a:p>
          <a:p>
            <a:pPr marL="285750" indent="-285750">
              <a:buFont typeface="Arial" pitchFamily="34" charset="0"/>
              <a:buChar char="•"/>
            </a:pPr>
            <a:r>
              <a:rPr lang="en-US" sz="1600" dirty="0" smtClean="0">
                <a:solidFill>
                  <a:schemeClr val="tx1"/>
                </a:solidFill>
              </a:rPr>
              <a:t> Stops </a:t>
            </a:r>
            <a:r>
              <a:rPr lang="en-US" sz="1600" dirty="0">
                <a:solidFill>
                  <a:schemeClr val="tx1"/>
                </a:solidFill>
              </a:rPr>
              <a:t>yellowing of the </a:t>
            </a:r>
            <a:r>
              <a:rPr lang="en-US" sz="1600" dirty="0" smtClean="0">
                <a:solidFill>
                  <a:schemeClr val="tx1"/>
                </a:solidFill>
              </a:rPr>
              <a:t>leaves</a:t>
            </a:r>
            <a:endParaRPr lang="en-US" sz="1600" dirty="0">
              <a:solidFill>
                <a:schemeClr val="tx1"/>
              </a:solidFill>
            </a:endParaRPr>
          </a:p>
        </p:txBody>
      </p:sp>
      <p:sp>
        <p:nvSpPr>
          <p:cNvPr id="9" name="Rounded Rectangle 8"/>
          <p:cNvSpPr/>
          <p:nvPr/>
        </p:nvSpPr>
        <p:spPr>
          <a:xfrm>
            <a:off x="4646612" y="5302227"/>
            <a:ext cx="7085012" cy="685800"/>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accent2">
                    <a:lumMod val="50000"/>
                  </a:schemeClr>
                </a:solidFill>
              </a:rPr>
              <a:t>DIRECTION OF USE</a:t>
            </a:r>
          </a:p>
          <a:p>
            <a:r>
              <a:rPr lang="en-US" dirty="0">
                <a:solidFill>
                  <a:schemeClr val="tx1"/>
                </a:solidFill>
              </a:rPr>
              <a:t>5-7 ml. Mix every 15 liters of water</a:t>
            </a:r>
          </a:p>
        </p:txBody>
      </p:sp>
      <p:sp>
        <p:nvSpPr>
          <p:cNvPr id="10" name="Rounded Rectangle 9"/>
          <p:cNvSpPr/>
          <p:nvPr/>
        </p:nvSpPr>
        <p:spPr>
          <a:xfrm>
            <a:off x="4655910" y="6143536"/>
            <a:ext cx="7085012" cy="333464"/>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2">
                    <a:lumMod val="50000"/>
                  </a:schemeClr>
                </a:solidFill>
              </a:rPr>
              <a:t>Product Type: </a:t>
            </a:r>
            <a:r>
              <a:rPr lang="en-US" sz="1600" dirty="0" smtClean="0">
                <a:solidFill>
                  <a:schemeClr val="tx1"/>
                </a:solidFill>
              </a:rPr>
              <a:t>Liquid </a:t>
            </a:r>
            <a:r>
              <a:rPr lang="en-US" sz="1600" b="1" dirty="0" smtClean="0">
                <a:solidFill>
                  <a:schemeClr val="accent2">
                    <a:lumMod val="50000"/>
                  </a:schemeClr>
                </a:solidFill>
              </a:rPr>
              <a:t>| Pack Size: </a:t>
            </a:r>
            <a:r>
              <a:rPr lang="en-US" sz="1600" dirty="0" smtClean="0">
                <a:solidFill>
                  <a:schemeClr val="tx1"/>
                </a:solidFill>
              </a:rPr>
              <a:t>100ml/50ml </a:t>
            </a:r>
            <a:r>
              <a:rPr lang="en-US" sz="1600" b="1" dirty="0" smtClean="0">
                <a:solidFill>
                  <a:schemeClr val="accent2">
                    <a:lumMod val="50000"/>
                  </a:schemeClr>
                </a:solidFill>
              </a:rPr>
              <a:t>| MRP:</a:t>
            </a:r>
            <a:r>
              <a:rPr lang="en-US" sz="1600" dirty="0" smtClean="0">
                <a:solidFill>
                  <a:schemeClr val="accent2">
                    <a:lumMod val="50000"/>
                  </a:schemeClr>
                </a:solidFill>
              </a:rPr>
              <a:t> </a:t>
            </a:r>
            <a:r>
              <a:rPr lang="en-US" sz="1600" dirty="0" err="1" smtClean="0">
                <a:solidFill>
                  <a:schemeClr val="tx1"/>
                </a:solidFill>
              </a:rPr>
              <a:t>Rs</a:t>
            </a:r>
            <a:r>
              <a:rPr lang="en-US" sz="1600" dirty="0" smtClean="0">
                <a:solidFill>
                  <a:schemeClr val="tx1"/>
                </a:solidFill>
              </a:rPr>
              <a:t>. 1000/ / </a:t>
            </a:r>
            <a:r>
              <a:rPr lang="en-US" sz="1600" dirty="0" err="1" smtClean="0">
                <a:solidFill>
                  <a:schemeClr val="tx1"/>
                </a:solidFill>
              </a:rPr>
              <a:t>Rs</a:t>
            </a:r>
            <a:r>
              <a:rPr lang="en-US" sz="1600" dirty="0" smtClean="0">
                <a:solidFill>
                  <a:schemeClr val="tx1"/>
                </a:solidFill>
              </a:rPr>
              <a:t>. 530/-</a:t>
            </a:r>
            <a:endParaRPr lang="en-US" sz="1600" dirty="0">
              <a:solidFill>
                <a:schemeClr val="tx1"/>
              </a:solidFill>
            </a:endParaRPr>
          </a:p>
        </p:txBody>
      </p:sp>
      <p:sp>
        <p:nvSpPr>
          <p:cNvPr id="16" name="Rounded Rectangle 15"/>
          <p:cNvSpPr/>
          <p:nvPr/>
        </p:nvSpPr>
        <p:spPr>
          <a:xfrm>
            <a:off x="150812" y="-152400"/>
            <a:ext cx="914400" cy="1143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logo (1).png"/>
          <p:cNvPicPr>
            <a:picLocks noChangeAspect="1"/>
          </p:cNvPicPr>
          <p:nvPr/>
        </p:nvPicPr>
        <p:blipFill>
          <a:blip r:embed="rId4" cstate="print"/>
          <a:stretch>
            <a:fillRect/>
          </a:stretch>
        </p:blipFill>
        <p:spPr>
          <a:xfrm>
            <a:off x="322262" y="67439"/>
            <a:ext cx="571500" cy="848372"/>
          </a:xfrm>
          <a:prstGeom prst="rect">
            <a:avLst/>
          </a:prstGeom>
        </p:spPr>
      </p:pic>
      <p:sp>
        <p:nvSpPr>
          <p:cNvPr id="19" name="TextBox 18"/>
          <p:cNvSpPr txBox="1"/>
          <p:nvPr/>
        </p:nvSpPr>
        <p:spPr>
          <a:xfrm>
            <a:off x="9828212" y="0"/>
            <a:ext cx="2514600" cy="523220"/>
          </a:xfrm>
          <a:prstGeom prst="rect">
            <a:avLst/>
          </a:prstGeom>
          <a:noFill/>
        </p:spPr>
        <p:txBody>
          <a:bodyPr wrap="square" rtlCol="0">
            <a:spAutoFit/>
          </a:bodyPr>
          <a:lstStyle/>
          <a:p>
            <a:r>
              <a:rPr lang="en-US" sz="2800" b="1" dirty="0" err="1" smtClean="0">
                <a:latin typeface="Georgia" pitchFamily="18" charset="0"/>
              </a:rPr>
              <a:t>Saarva</a:t>
            </a:r>
            <a:endParaRPr lang="en-US" sz="2800" b="1" dirty="0">
              <a:latin typeface="Georgia" pitchFamily="18" charset="0"/>
            </a:endParaRPr>
          </a:p>
        </p:txBody>
      </p:sp>
      <p:sp>
        <p:nvSpPr>
          <p:cNvPr id="2" name="TextBox 1"/>
          <p:cNvSpPr txBox="1"/>
          <p:nvPr/>
        </p:nvSpPr>
        <p:spPr>
          <a:xfrm>
            <a:off x="7847012" y="273604"/>
            <a:ext cx="4339253" cy="1107996"/>
          </a:xfrm>
          <a:prstGeom prst="rect">
            <a:avLst/>
          </a:prstGeom>
          <a:noFill/>
        </p:spPr>
        <p:txBody>
          <a:bodyPr wrap="square" rtlCol="0">
            <a:spAutoFit/>
          </a:bodyPr>
          <a:lstStyle/>
          <a:p>
            <a:r>
              <a:rPr lang="en-US" sz="6600" b="1" dirty="0" smtClean="0">
                <a:solidFill>
                  <a:srgbClr val="C00000"/>
                </a:solidFill>
                <a:latin typeface="Arial Narrow" pitchFamily="34" charset="0"/>
              </a:rPr>
              <a:t>JACKPOT</a:t>
            </a:r>
            <a:endParaRPr lang="en-US" sz="6600" b="1" dirty="0">
              <a:solidFill>
                <a:srgbClr val="C00000"/>
              </a:solidFill>
              <a:latin typeface="Arial Narrow" pitchFamily="34" charset="0"/>
            </a:endParaRPr>
          </a:p>
        </p:txBody>
      </p:sp>
      <p:sp>
        <p:nvSpPr>
          <p:cNvPr id="3" name="TextBox 2"/>
          <p:cNvSpPr txBox="1"/>
          <p:nvPr/>
        </p:nvSpPr>
        <p:spPr>
          <a:xfrm>
            <a:off x="11047412" y="47380"/>
            <a:ext cx="609600" cy="830997"/>
          </a:xfrm>
          <a:prstGeom prst="rect">
            <a:avLst/>
          </a:prstGeom>
          <a:noFill/>
        </p:spPr>
        <p:txBody>
          <a:bodyPr wrap="square" rtlCol="0">
            <a:spAutoFit/>
          </a:bodyPr>
          <a:lstStyle/>
          <a:p>
            <a:r>
              <a:rPr lang="en-US" sz="4800" b="1" dirty="0" smtClean="0">
                <a:solidFill>
                  <a:srgbClr val="92D050"/>
                </a:solidFill>
                <a:latin typeface="Bodoni MT Black" pitchFamily="18" charset="0"/>
              </a:rPr>
              <a:t>+</a:t>
            </a:r>
            <a:endParaRPr lang="en-US" sz="4800" b="1" dirty="0">
              <a:solidFill>
                <a:srgbClr val="92D050"/>
              </a:solidFill>
              <a:latin typeface="Bodoni MT Black" pitchFamily="18" charset="0"/>
            </a:endParaRP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r="32212"/>
          <a:stretch/>
        </p:blipFill>
        <p:spPr>
          <a:xfrm>
            <a:off x="150812" y="1524000"/>
            <a:ext cx="3758326" cy="55366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5712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557" y="4664"/>
            <a:ext cx="12183708" cy="6853335"/>
          </a:xfrm>
          <a:prstGeom prst="rect">
            <a:avLst/>
          </a:prstGeom>
        </p:spPr>
      </p:pic>
      <p:sp>
        <p:nvSpPr>
          <p:cNvPr id="6" name="Rounded Rectangle 5"/>
          <p:cNvSpPr/>
          <p:nvPr/>
        </p:nvSpPr>
        <p:spPr>
          <a:xfrm>
            <a:off x="4655910" y="1277600"/>
            <a:ext cx="7075714" cy="703600"/>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655910" y="1219200"/>
            <a:ext cx="7075714" cy="738664"/>
          </a:xfrm>
          <a:prstGeom prst="rect">
            <a:avLst/>
          </a:prstGeom>
          <a:noFill/>
        </p:spPr>
        <p:txBody>
          <a:bodyPr wrap="square" rtlCol="0">
            <a:spAutoFit/>
          </a:bodyPr>
          <a:lstStyle/>
          <a:p>
            <a:pPr algn="just"/>
            <a:r>
              <a:rPr lang="en-US" sz="2400" b="1" dirty="0" smtClean="0">
                <a:solidFill>
                  <a:schemeClr val="accent2">
                    <a:lumMod val="50000"/>
                  </a:schemeClr>
                </a:solidFill>
              </a:rPr>
              <a:t>INGREDIENTS</a:t>
            </a:r>
          </a:p>
          <a:p>
            <a:pPr algn="just"/>
            <a:r>
              <a:rPr lang="en-US" dirty="0" err="1"/>
              <a:t>Humic</a:t>
            </a:r>
            <a:r>
              <a:rPr lang="en-US" dirty="0"/>
              <a:t> Acid 12%, amino acid 5%, </a:t>
            </a:r>
            <a:r>
              <a:rPr lang="en-US" dirty="0" err="1"/>
              <a:t>Fulvic</a:t>
            </a:r>
            <a:r>
              <a:rPr lang="en-US" dirty="0"/>
              <a:t> Acid 5%, seaweed Extract 5%,</a:t>
            </a:r>
            <a:endParaRPr lang="en-US" dirty="0" smtClean="0"/>
          </a:p>
        </p:txBody>
      </p:sp>
      <p:sp>
        <p:nvSpPr>
          <p:cNvPr id="8" name="Rounded Rectangle 7"/>
          <p:cNvSpPr/>
          <p:nvPr/>
        </p:nvSpPr>
        <p:spPr>
          <a:xfrm>
            <a:off x="4646612" y="2133600"/>
            <a:ext cx="7094310" cy="2514600"/>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accent2">
                    <a:lumMod val="50000"/>
                  </a:schemeClr>
                </a:solidFill>
              </a:rPr>
              <a:t>BENEFITS</a:t>
            </a:r>
          </a:p>
          <a:p>
            <a:r>
              <a:rPr lang="en-US" sz="1600" dirty="0" smtClean="0">
                <a:solidFill>
                  <a:schemeClr val="tx1"/>
                </a:solidFill>
              </a:rPr>
              <a:t>Accelerating germination</a:t>
            </a:r>
            <a:endParaRPr lang="en-US" sz="1600" dirty="0">
              <a:solidFill>
                <a:schemeClr val="tx1"/>
              </a:solidFill>
            </a:endParaRPr>
          </a:p>
          <a:p>
            <a:r>
              <a:rPr lang="en-US" sz="1600" dirty="0" smtClean="0">
                <a:solidFill>
                  <a:schemeClr val="tx1"/>
                </a:solidFill>
              </a:rPr>
              <a:t>Enhancing seeding</a:t>
            </a:r>
            <a:endParaRPr lang="en-US" sz="1600" dirty="0">
              <a:solidFill>
                <a:schemeClr val="tx1"/>
              </a:solidFill>
            </a:endParaRPr>
          </a:p>
          <a:p>
            <a:r>
              <a:rPr lang="en-US" sz="1600" dirty="0" err="1" smtClean="0">
                <a:solidFill>
                  <a:schemeClr val="tx1"/>
                </a:solidFill>
              </a:rPr>
              <a:t>Vigour</a:t>
            </a:r>
            <a:r>
              <a:rPr lang="en-US" sz="1600" dirty="0" smtClean="0">
                <a:solidFill>
                  <a:schemeClr val="tx1"/>
                </a:solidFill>
              </a:rPr>
              <a:t> </a:t>
            </a:r>
            <a:r>
              <a:rPr lang="en-US" sz="1600" dirty="0">
                <a:solidFill>
                  <a:schemeClr val="tx1"/>
                </a:solidFill>
              </a:rPr>
              <a:t>and root </a:t>
            </a:r>
            <a:r>
              <a:rPr lang="en-US" sz="1600" dirty="0" smtClean="0">
                <a:solidFill>
                  <a:schemeClr val="tx1"/>
                </a:solidFill>
              </a:rPr>
              <a:t>growth</a:t>
            </a:r>
          </a:p>
          <a:p>
            <a:r>
              <a:rPr lang="en-US" sz="1600" dirty="0" smtClean="0">
                <a:solidFill>
                  <a:schemeClr val="tx1"/>
                </a:solidFill>
              </a:rPr>
              <a:t>Improving </a:t>
            </a:r>
            <a:r>
              <a:rPr lang="en-US" sz="1600" dirty="0">
                <a:solidFill>
                  <a:schemeClr val="tx1"/>
                </a:solidFill>
              </a:rPr>
              <a:t>uptakes and translocation if micro and macro </a:t>
            </a:r>
            <a:r>
              <a:rPr lang="en-US" sz="1600" dirty="0" smtClean="0">
                <a:solidFill>
                  <a:schemeClr val="tx1"/>
                </a:solidFill>
              </a:rPr>
              <a:t>nutrients</a:t>
            </a:r>
            <a:endParaRPr lang="en-US" sz="1600" dirty="0">
              <a:solidFill>
                <a:schemeClr val="tx1"/>
              </a:solidFill>
            </a:endParaRPr>
          </a:p>
          <a:p>
            <a:r>
              <a:rPr lang="en-US" sz="1600" dirty="0" smtClean="0">
                <a:solidFill>
                  <a:schemeClr val="tx1"/>
                </a:solidFill>
              </a:rPr>
              <a:t>Inducing </a:t>
            </a:r>
            <a:r>
              <a:rPr lang="en-US" sz="1600" dirty="0">
                <a:solidFill>
                  <a:schemeClr val="tx1"/>
                </a:solidFill>
              </a:rPr>
              <a:t>early maturity, helping plants </a:t>
            </a:r>
            <a:r>
              <a:rPr lang="en-US" sz="1600" dirty="0" smtClean="0">
                <a:solidFill>
                  <a:schemeClr val="tx1"/>
                </a:solidFill>
              </a:rPr>
              <a:t>draught</a:t>
            </a:r>
            <a:r>
              <a:rPr lang="en-US" sz="1600" dirty="0">
                <a:solidFill>
                  <a:schemeClr val="tx1"/>
                </a:solidFill>
              </a:rPr>
              <a:t>, resulting in higher yield and better quality of crop produces</a:t>
            </a:r>
          </a:p>
          <a:p>
            <a:r>
              <a:rPr lang="en-US" sz="1600" dirty="0" smtClean="0">
                <a:solidFill>
                  <a:schemeClr val="tx1"/>
                </a:solidFill>
              </a:rPr>
              <a:t>Increase </a:t>
            </a:r>
            <a:r>
              <a:rPr lang="en-US" sz="1600" dirty="0">
                <a:solidFill>
                  <a:schemeClr val="tx1"/>
                </a:solidFill>
              </a:rPr>
              <a:t>metabolism and nutrient </a:t>
            </a:r>
            <a:r>
              <a:rPr lang="en-US" sz="1600" dirty="0" smtClean="0">
                <a:solidFill>
                  <a:schemeClr val="tx1"/>
                </a:solidFill>
              </a:rPr>
              <a:t>levels</a:t>
            </a:r>
            <a:endParaRPr lang="en-US" sz="1600" dirty="0">
              <a:solidFill>
                <a:schemeClr val="tx1"/>
              </a:solidFill>
            </a:endParaRPr>
          </a:p>
          <a:p>
            <a:r>
              <a:rPr lang="en-US" sz="1600" dirty="0">
                <a:solidFill>
                  <a:schemeClr val="tx1"/>
                </a:solidFill>
              </a:rPr>
              <a:t>I</a:t>
            </a:r>
            <a:r>
              <a:rPr lang="en-US" sz="1600" dirty="0" smtClean="0">
                <a:solidFill>
                  <a:schemeClr val="tx1"/>
                </a:solidFill>
              </a:rPr>
              <a:t>ncreasing </a:t>
            </a:r>
            <a:r>
              <a:rPr lang="en-US" sz="1600" dirty="0">
                <a:solidFill>
                  <a:schemeClr val="tx1"/>
                </a:solidFill>
              </a:rPr>
              <a:t>the formation of pollen and fruits in </a:t>
            </a:r>
            <a:r>
              <a:rPr lang="en-US" sz="1600" dirty="0" smtClean="0">
                <a:solidFill>
                  <a:schemeClr val="tx1"/>
                </a:solidFill>
              </a:rPr>
              <a:t>plants</a:t>
            </a:r>
            <a:endParaRPr lang="en-US" sz="1600" dirty="0">
              <a:solidFill>
                <a:schemeClr val="tx1"/>
              </a:solidFill>
            </a:endParaRPr>
          </a:p>
        </p:txBody>
      </p:sp>
      <p:sp>
        <p:nvSpPr>
          <p:cNvPr id="9" name="Rounded Rectangle 8"/>
          <p:cNvSpPr/>
          <p:nvPr/>
        </p:nvSpPr>
        <p:spPr>
          <a:xfrm>
            <a:off x="4646612" y="4800600"/>
            <a:ext cx="7085012" cy="1371600"/>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accent2">
                    <a:lumMod val="50000"/>
                  </a:schemeClr>
                </a:solidFill>
              </a:rPr>
              <a:t>DIRECTION OF USE</a:t>
            </a:r>
          </a:p>
          <a:p>
            <a:r>
              <a:rPr lang="en-US" b="1" dirty="0">
                <a:solidFill>
                  <a:schemeClr val="tx1"/>
                </a:solidFill>
              </a:rPr>
              <a:t>S</a:t>
            </a:r>
            <a:r>
              <a:rPr lang="en-US" b="1" dirty="0" smtClean="0">
                <a:solidFill>
                  <a:schemeClr val="tx1"/>
                </a:solidFill>
              </a:rPr>
              <a:t>eed Treatment</a:t>
            </a:r>
            <a:r>
              <a:rPr lang="en-US" b="1" dirty="0">
                <a:solidFill>
                  <a:schemeClr val="tx1"/>
                </a:solidFill>
              </a:rPr>
              <a:t>: </a:t>
            </a:r>
            <a:r>
              <a:rPr lang="en-US" dirty="0">
                <a:solidFill>
                  <a:schemeClr val="tx1"/>
                </a:solidFill>
              </a:rPr>
              <a:t>5.0 to 10 ml./kg. seed in sufficient quantity of </a:t>
            </a:r>
            <a:r>
              <a:rPr lang="en-US" dirty="0" smtClean="0">
                <a:solidFill>
                  <a:schemeClr val="tx1"/>
                </a:solidFill>
              </a:rPr>
              <a:t>water</a:t>
            </a:r>
            <a:endParaRPr lang="en-US" dirty="0">
              <a:solidFill>
                <a:schemeClr val="tx1"/>
              </a:solidFill>
            </a:endParaRPr>
          </a:p>
          <a:p>
            <a:r>
              <a:rPr lang="en-US" b="1" dirty="0" smtClean="0">
                <a:solidFill>
                  <a:schemeClr val="tx1"/>
                </a:solidFill>
              </a:rPr>
              <a:t>Seeding/Root </a:t>
            </a:r>
            <a:r>
              <a:rPr lang="en-US" b="1" dirty="0">
                <a:solidFill>
                  <a:schemeClr val="tx1"/>
                </a:solidFill>
              </a:rPr>
              <a:t>dip: </a:t>
            </a:r>
            <a:r>
              <a:rPr lang="en-US" dirty="0">
                <a:solidFill>
                  <a:schemeClr val="tx1"/>
                </a:solidFill>
              </a:rPr>
              <a:t>2.0ml. pare litter of water</a:t>
            </a:r>
          </a:p>
          <a:p>
            <a:r>
              <a:rPr lang="en-US" b="1" dirty="0" smtClean="0">
                <a:solidFill>
                  <a:schemeClr val="tx1"/>
                </a:solidFill>
              </a:rPr>
              <a:t>Foliar </a:t>
            </a:r>
            <a:r>
              <a:rPr lang="en-US" b="1" dirty="0">
                <a:solidFill>
                  <a:schemeClr val="tx1"/>
                </a:solidFill>
              </a:rPr>
              <a:t>spray: </a:t>
            </a:r>
            <a:r>
              <a:rPr lang="en-US" dirty="0">
                <a:solidFill>
                  <a:schemeClr val="tx1"/>
                </a:solidFill>
              </a:rPr>
              <a:t>2 to 3 ml. per litter of water at actively growing and reproductive stages</a:t>
            </a:r>
          </a:p>
        </p:txBody>
      </p:sp>
      <p:sp>
        <p:nvSpPr>
          <p:cNvPr id="10" name="Rounded Rectangle 9"/>
          <p:cNvSpPr/>
          <p:nvPr/>
        </p:nvSpPr>
        <p:spPr>
          <a:xfrm>
            <a:off x="4655910" y="6324600"/>
            <a:ext cx="7085012" cy="333464"/>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accent2">
                    <a:lumMod val="50000"/>
                  </a:schemeClr>
                </a:solidFill>
              </a:rPr>
              <a:t>Product Type: </a:t>
            </a:r>
            <a:r>
              <a:rPr lang="en-US" sz="2000" dirty="0" smtClean="0">
                <a:solidFill>
                  <a:schemeClr val="tx1"/>
                </a:solidFill>
              </a:rPr>
              <a:t>Liquid   </a:t>
            </a:r>
            <a:r>
              <a:rPr lang="en-US" sz="2000" b="1" dirty="0" smtClean="0">
                <a:solidFill>
                  <a:schemeClr val="accent2">
                    <a:lumMod val="50000"/>
                  </a:schemeClr>
                </a:solidFill>
              </a:rPr>
              <a:t>|   Pack Size: </a:t>
            </a:r>
            <a:r>
              <a:rPr lang="en-US" sz="2000" dirty="0">
                <a:solidFill>
                  <a:schemeClr val="tx1"/>
                </a:solidFill>
              </a:rPr>
              <a:t>5</a:t>
            </a:r>
            <a:r>
              <a:rPr lang="en-US" sz="2000" dirty="0" smtClean="0">
                <a:solidFill>
                  <a:schemeClr val="tx1"/>
                </a:solidFill>
              </a:rPr>
              <a:t>00 ml   </a:t>
            </a:r>
            <a:r>
              <a:rPr lang="en-US" sz="2000" b="1" dirty="0" smtClean="0">
                <a:solidFill>
                  <a:schemeClr val="accent2">
                    <a:lumMod val="50000"/>
                  </a:schemeClr>
                </a:solidFill>
              </a:rPr>
              <a:t>|   MRP:</a:t>
            </a:r>
            <a:r>
              <a:rPr lang="en-US" sz="2000" dirty="0" smtClean="0">
                <a:solidFill>
                  <a:schemeClr val="accent2">
                    <a:lumMod val="50000"/>
                  </a:schemeClr>
                </a:solidFill>
              </a:rPr>
              <a:t> </a:t>
            </a:r>
            <a:r>
              <a:rPr lang="en-US" sz="2000" dirty="0" err="1" smtClean="0">
                <a:solidFill>
                  <a:schemeClr val="tx1"/>
                </a:solidFill>
              </a:rPr>
              <a:t>Rs</a:t>
            </a:r>
            <a:r>
              <a:rPr lang="en-US" sz="2000" dirty="0" smtClean="0">
                <a:solidFill>
                  <a:schemeClr val="tx1"/>
                </a:solidFill>
              </a:rPr>
              <a:t>. </a:t>
            </a:r>
            <a:r>
              <a:rPr lang="en-US" sz="2000" dirty="0">
                <a:solidFill>
                  <a:schemeClr val="tx1"/>
                </a:solidFill>
              </a:rPr>
              <a:t>5</a:t>
            </a:r>
            <a:r>
              <a:rPr lang="en-US" sz="2000" dirty="0" smtClean="0">
                <a:solidFill>
                  <a:schemeClr val="tx1"/>
                </a:solidFill>
              </a:rPr>
              <a:t>00/-</a:t>
            </a:r>
            <a:endParaRPr lang="en-US" sz="2000" dirty="0">
              <a:solidFill>
                <a:schemeClr val="tx1"/>
              </a:solidFill>
            </a:endParaRPr>
          </a:p>
        </p:txBody>
      </p:sp>
      <p:sp>
        <p:nvSpPr>
          <p:cNvPr id="16" name="Rounded Rectangle 15"/>
          <p:cNvSpPr/>
          <p:nvPr/>
        </p:nvSpPr>
        <p:spPr>
          <a:xfrm>
            <a:off x="150812" y="-152400"/>
            <a:ext cx="914400" cy="1143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logo (1).png"/>
          <p:cNvPicPr>
            <a:picLocks noChangeAspect="1"/>
          </p:cNvPicPr>
          <p:nvPr/>
        </p:nvPicPr>
        <p:blipFill>
          <a:blip r:embed="rId3" cstate="print"/>
          <a:stretch>
            <a:fillRect/>
          </a:stretch>
        </p:blipFill>
        <p:spPr>
          <a:xfrm>
            <a:off x="322262" y="67439"/>
            <a:ext cx="571500" cy="848372"/>
          </a:xfrm>
          <a:prstGeom prst="rect">
            <a:avLst/>
          </a:prstGeom>
        </p:spPr>
      </p:pic>
      <p:sp>
        <p:nvSpPr>
          <p:cNvPr id="19" name="TextBox 18"/>
          <p:cNvSpPr txBox="1"/>
          <p:nvPr/>
        </p:nvSpPr>
        <p:spPr>
          <a:xfrm>
            <a:off x="8990012" y="76200"/>
            <a:ext cx="2514600" cy="523220"/>
          </a:xfrm>
          <a:prstGeom prst="rect">
            <a:avLst/>
          </a:prstGeom>
          <a:noFill/>
        </p:spPr>
        <p:txBody>
          <a:bodyPr wrap="square" rtlCol="0">
            <a:spAutoFit/>
          </a:bodyPr>
          <a:lstStyle/>
          <a:p>
            <a:r>
              <a:rPr lang="en-US" sz="2800" b="1" dirty="0" err="1" smtClean="0">
                <a:latin typeface="Georgia" pitchFamily="18" charset="0"/>
              </a:rPr>
              <a:t>Saarva</a:t>
            </a:r>
            <a:endParaRPr lang="en-US" sz="2800" b="1" dirty="0">
              <a:latin typeface="Georgia" pitchFamily="18" charset="0"/>
            </a:endParaRPr>
          </a:p>
        </p:txBody>
      </p:sp>
      <p:sp>
        <p:nvSpPr>
          <p:cNvPr id="2" name="TextBox 1"/>
          <p:cNvSpPr txBox="1"/>
          <p:nvPr/>
        </p:nvSpPr>
        <p:spPr>
          <a:xfrm>
            <a:off x="7847012" y="273604"/>
            <a:ext cx="4339253" cy="1107996"/>
          </a:xfrm>
          <a:prstGeom prst="rect">
            <a:avLst/>
          </a:prstGeom>
          <a:noFill/>
        </p:spPr>
        <p:txBody>
          <a:bodyPr wrap="square" rtlCol="0">
            <a:spAutoFit/>
          </a:bodyPr>
          <a:lstStyle/>
          <a:p>
            <a:r>
              <a:rPr lang="en-US" sz="6600" b="1" dirty="0" smtClean="0">
                <a:solidFill>
                  <a:srgbClr val="005828"/>
                </a:solidFill>
                <a:latin typeface="Arial Narrow" pitchFamily="34" charset="0"/>
              </a:rPr>
              <a:t>GREEN</a:t>
            </a:r>
            <a:endParaRPr lang="en-US" sz="6600" b="1" dirty="0">
              <a:solidFill>
                <a:srgbClr val="005828"/>
              </a:solidFill>
              <a:latin typeface="Arial Narrow"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012" y="1365016"/>
            <a:ext cx="2895600" cy="57294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31185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83000"/>
                    </a14:imgEffect>
                  </a14:imgLayer>
                </a14:imgProps>
              </a:ext>
              <a:ext uri="{28A0092B-C50C-407E-A947-70E740481C1C}">
                <a14:useLocalDpi xmlns:a14="http://schemas.microsoft.com/office/drawing/2010/main" val="0"/>
              </a:ext>
            </a:extLst>
          </a:blip>
          <a:stretch>
            <a:fillRect/>
          </a:stretch>
        </p:blipFill>
        <p:spPr>
          <a:xfrm flipH="1">
            <a:off x="-1" y="4664"/>
            <a:ext cx="12188825" cy="6853335"/>
          </a:xfrm>
          <a:prstGeom prst="rect">
            <a:avLst/>
          </a:prstGeom>
        </p:spPr>
      </p:pic>
      <p:sp>
        <p:nvSpPr>
          <p:cNvPr id="8" name="Rounded Rectangle 7"/>
          <p:cNvSpPr/>
          <p:nvPr/>
        </p:nvSpPr>
        <p:spPr>
          <a:xfrm>
            <a:off x="3122612" y="1295400"/>
            <a:ext cx="8618310" cy="4267200"/>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accent2">
                    <a:lumMod val="50000"/>
                  </a:schemeClr>
                </a:solidFill>
              </a:rPr>
              <a:t>BENEFITS</a:t>
            </a:r>
          </a:p>
          <a:p>
            <a:pPr marL="285750" indent="-285750">
              <a:buFont typeface="Arial" pitchFamily="34" charset="0"/>
              <a:buChar char="•"/>
            </a:pPr>
            <a:r>
              <a:rPr lang="en-US" sz="1600" dirty="0" smtClean="0">
                <a:solidFill>
                  <a:schemeClr val="tx1"/>
                </a:solidFill>
              </a:rPr>
              <a:t>Increases </a:t>
            </a:r>
            <a:r>
              <a:rPr lang="en-US" sz="1600" dirty="0">
                <a:solidFill>
                  <a:schemeClr val="tx1"/>
                </a:solidFill>
              </a:rPr>
              <a:t>yield by </a:t>
            </a:r>
            <a:r>
              <a:rPr lang="en-US" sz="1600" dirty="0" smtClean="0">
                <a:solidFill>
                  <a:schemeClr val="tx1"/>
                </a:solidFill>
              </a:rPr>
              <a:t>25-30%</a:t>
            </a:r>
          </a:p>
          <a:p>
            <a:pPr marL="285750" indent="-285750">
              <a:buFont typeface="Arial" pitchFamily="34" charset="0"/>
              <a:buChar char="•"/>
            </a:pPr>
            <a:r>
              <a:rPr lang="en-US" sz="1600" dirty="0">
                <a:solidFill>
                  <a:schemeClr val="tx1"/>
                </a:solidFill>
              </a:rPr>
              <a:t>I</a:t>
            </a:r>
            <a:r>
              <a:rPr lang="en-US" sz="1600" dirty="0" smtClean="0">
                <a:solidFill>
                  <a:schemeClr val="tx1"/>
                </a:solidFill>
              </a:rPr>
              <a:t>t </a:t>
            </a:r>
            <a:r>
              <a:rPr lang="en-US" sz="1600" dirty="0">
                <a:solidFill>
                  <a:schemeClr val="tx1"/>
                </a:solidFill>
              </a:rPr>
              <a:t>is 100% water </a:t>
            </a:r>
            <a:r>
              <a:rPr lang="en-US" sz="1600" dirty="0" smtClean="0">
                <a:solidFill>
                  <a:schemeClr val="tx1"/>
                </a:solidFill>
              </a:rPr>
              <a:t>soluble</a:t>
            </a:r>
          </a:p>
          <a:p>
            <a:pPr marL="285750" indent="-285750">
              <a:buFont typeface="Arial" pitchFamily="34" charset="0"/>
              <a:buChar char="•"/>
            </a:pPr>
            <a:r>
              <a:rPr lang="en-US" sz="1600" dirty="0">
                <a:solidFill>
                  <a:schemeClr val="tx1"/>
                </a:solidFill>
              </a:rPr>
              <a:t>S</a:t>
            </a:r>
            <a:r>
              <a:rPr lang="en-US" sz="1600" dirty="0" smtClean="0">
                <a:solidFill>
                  <a:schemeClr val="tx1"/>
                </a:solidFill>
              </a:rPr>
              <a:t>aves </a:t>
            </a:r>
            <a:r>
              <a:rPr lang="en-US" sz="1600" dirty="0">
                <a:solidFill>
                  <a:schemeClr val="tx1"/>
                </a:solidFill>
              </a:rPr>
              <a:t>25-30% chemical fertilizer like Urea and </a:t>
            </a:r>
            <a:r>
              <a:rPr lang="en-US" sz="1600" dirty="0" smtClean="0">
                <a:solidFill>
                  <a:schemeClr val="tx1"/>
                </a:solidFill>
              </a:rPr>
              <a:t>D.A.P.</a:t>
            </a:r>
          </a:p>
          <a:p>
            <a:pPr marL="285750" indent="-285750">
              <a:buFont typeface="Arial" pitchFamily="34" charset="0"/>
              <a:buChar char="•"/>
            </a:pPr>
            <a:r>
              <a:rPr lang="en-US" sz="1600" dirty="0" smtClean="0">
                <a:solidFill>
                  <a:schemeClr val="tx1"/>
                </a:solidFill>
              </a:rPr>
              <a:t>It  </a:t>
            </a:r>
            <a:r>
              <a:rPr lang="en-US" sz="1600" dirty="0">
                <a:solidFill>
                  <a:schemeClr val="tx1"/>
                </a:solidFill>
              </a:rPr>
              <a:t>is a plant growth promoter which promotes and enhances the fertility of the soil to produce distinguished </a:t>
            </a:r>
            <a:r>
              <a:rPr lang="en-US" sz="1600" dirty="0" smtClean="0">
                <a:solidFill>
                  <a:schemeClr val="tx1"/>
                </a:solidFill>
              </a:rPr>
              <a:t>crops</a:t>
            </a:r>
          </a:p>
          <a:p>
            <a:pPr marL="285750" indent="-285750">
              <a:buFont typeface="Arial" pitchFamily="34" charset="0"/>
              <a:buChar char="•"/>
            </a:pPr>
            <a:r>
              <a:rPr lang="en-US" sz="1600" dirty="0">
                <a:solidFill>
                  <a:schemeClr val="tx1"/>
                </a:solidFill>
              </a:rPr>
              <a:t>I</a:t>
            </a:r>
            <a:r>
              <a:rPr lang="en-US" sz="1600" dirty="0" smtClean="0">
                <a:solidFill>
                  <a:schemeClr val="tx1"/>
                </a:solidFill>
              </a:rPr>
              <a:t>nduces </a:t>
            </a:r>
            <a:r>
              <a:rPr lang="en-US" sz="1600" dirty="0">
                <a:solidFill>
                  <a:schemeClr val="tx1"/>
                </a:solidFill>
              </a:rPr>
              <a:t>flowering and fruit </a:t>
            </a:r>
            <a:r>
              <a:rPr lang="en-US" sz="1600" dirty="0" smtClean="0">
                <a:solidFill>
                  <a:schemeClr val="tx1"/>
                </a:solidFill>
              </a:rPr>
              <a:t>setting</a:t>
            </a:r>
          </a:p>
          <a:p>
            <a:pPr marL="285750" indent="-285750">
              <a:buFont typeface="Arial" pitchFamily="34" charset="0"/>
              <a:buChar char="•"/>
            </a:pPr>
            <a:r>
              <a:rPr lang="en-US" sz="1600" dirty="0">
                <a:solidFill>
                  <a:schemeClr val="tx1"/>
                </a:solidFill>
              </a:rPr>
              <a:t>I</a:t>
            </a:r>
            <a:r>
              <a:rPr lang="en-US" sz="1600" dirty="0" smtClean="0">
                <a:solidFill>
                  <a:schemeClr val="tx1"/>
                </a:solidFill>
              </a:rPr>
              <a:t>ncreases </a:t>
            </a:r>
            <a:r>
              <a:rPr lang="en-US" sz="1600" dirty="0" err="1">
                <a:solidFill>
                  <a:schemeClr val="tx1"/>
                </a:solidFill>
              </a:rPr>
              <a:t>enzymic</a:t>
            </a:r>
            <a:r>
              <a:rPr lang="en-US" sz="1600" dirty="0">
                <a:solidFill>
                  <a:schemeClr val="tx1"/>
                </a:solidFill>
              </a:rPr>
              <a:t> activity and encourage balanced hormonal </a:t>
            </a:r>
            <a:r>
              <a:rPr lang="en-US" sz="1600" dirty="0" smtClean="0">
                <a:solidFill>
                  <a:schemeClr val="tx1"/>
                </a:solidFill>
              </a:rPr>
              <a:t>synthesis</a:t>
            </a:r>
          </a:p>
          <a:p>
            <a:pPr marL="285750" indent="-285750">
              <a:buFont typeface="Arial" pitchFamily="34" charset="0"/>
              <a:buChar char="•"/>
            </a:pPr>
            <a:r>
              <a:rPr lang="en-US" sz="1600" dirty="0">
                <a:solidFill>
                  <a:schemeClr val="tx1"/>
                </a:solidFill>
              </a:rPr>
              <a:t>B</a:t>
            </a:r>
            <a:r>
              <a:rPr lang="en-US" sz="1600" dirty="0" smtClean="0">
                <a:solidFill>
                  <a:schemeClr val="tx1"/>
                </a:solidFill>
              </a:rPr>
              <a:t>etter </a:t>
            </a:r>
            <a:r>
              <a:rPr lang="en-US" sz="1600" dirty="0">
                <a:solidFill>
                  <a:schemeClr val="tx1"/>
                </a:solidFill>
              </a:rPr>
              <a:t>root development ensures higher nutrients and water </a:t>
            </a:r>
            <a:r>
              <a:rPr lang="en-US" sz="1600" dirty="0" smtClean="0">
                <a:solidFill>
                  <a:schemeClr val="tx1"/>
                </a:solidFill>
              </a:rPr>
              <a:t>absorption</a:t>
            </a:r>
          </a:p>
          <a:p>
            <a:pPr marL="285750" indent="-285750">
              <a:buFont typeface="Arial" pitchFamily="34" charset="0"/>
              <a:buChar char="•"/>
            </a:pPr>
            <a:r>
              <a:rPr lang="en-US" sz="1600" dirty="0" smtClean="0">
                <a:solidFill>
                  <a:schemeClr val="tx1"/>
                </a:solidFill>
              </a:rPr>
              <a:t>Can </a:t>
            </a:r>
            <a:r>
              <a:rPr lang="en-US" sz="1600" dirty="0">
                <a:solidFill>
                  <a:schemeClr val="tx1"/>
                </a:solidFill>
              </a:rPr>
              <a:t>provide more uniform spray deposit on </a:t>
            </a:r>
            <a:r>
              <a:rPr lang="en-US" sz="1600" dirty="0" err="1">
                <a:solidFill>
                  <a:schemeClr val="tx1"/>
                </a:solidFill>
              </a:rPr>
              <a:t>plantsis</a:t>
            </a:r>
            <a:r>
              <a:rPr lang="en-US" sz="1600" dirty="0">
                <a:solidFill>
                  <a:schemeClr val="tx1"/>
                </a:solidFill>
              </a:rPr>
              <a:t> </a:t>
            </a:r>
          </a:p>
          <a:p>
            <a:pPr marL="285750" indent="-285750">
              <a:buFont typeface="Arial" pitchFamily="34" charset="0"/>
              <a:buChar char="•"/>
            </a:pPr>
            <a:r>
              <a:rPr lang="en-US" sz="1600" dirty="0" smtClean="0">
                <a:solidFill>
                  <a:schemeClr val="tx1"/>
                </a:solidFill>
              </a:rPr>
              <a:t>Improves </a:t>
            </a:r>
            <a:r>
              <a:rPr lang="en-US" sz="1600" dirty="0">
                <a:solidFill>
                  <a:schemeClr val="tx1"/>
                </a:solidFill>
              </a:rPr>
              <a:t>coverage of insecticide, herbicide, fungicide and foliar fertilizer </a:t>
            </a:r>
            <a:r>
              <a:rPr lang="en-US" sz="1600" dirty="0" smtClean="0">
                <a:solidFill>
                  <a:schemeClr val="tx1"/>
                </a:solidFill>
              </a:rPr>
              <a:t>sprays</a:t>
            </a:r>
          </a:p>
          <a:p>
            <a:pPr marL="285750" indent="-285750">
              <a:buFont typeface="Arial" pitchFamily="34" charset="0"/>
              <a:buChar char="•"/>
            </a:pPr>
            <a:r>
              <a:rPr lang="en-US" sz="1600" dirty="0">
                <a:solidFill>
                  <a:schemeClr val="tx1"/>
                </a:solidFill>
              </a:rPr>
              <a:t>I</a:t>
            </a:r>
            <a:r>
              <a:rPr lang="en-US" sz="1600" dirty="0" smtClean="0">
                <a:solidFill>
                  <a:schemeClr val="tx1"/>
                </a:solidFill>
              </a:rPr>
              <a:t>ncreasing </a:t>
            </a:r>
            <a:r>
              <a:rPr lang="en-US" sz="1600" dirty="0">
                <a:solidFill>
                  <a:schemeClr val="tx1"/>
                </a:solidFill>
              </a:rPr>
              <a:t>water </a:t>
            </a:r>
            <a:r>
              <a:rPr lang="en-US" sz="1600" dirty="0" smtClean="0">
                <a:solidFill>
                  <a:schemeClr val="tx1"/>
                </a:solidFill>
              </a:rPr>
              <a:t>penetration</a:t>
            </a:r>
          </a:p>
          <a:p>
            <a:pPr marL="285750" indent="-285750">
              <a:buFont typeface="Arial" pitchFamily="34" charset="0"/>
              <a:buChar char="•"/>
            </a:pPr>
            <a:r>
              <a:rPr lang="en-US" sz="1600" dirty="0">
                <a:solidFill>
                  <a:schemeClr val="tx1"/>
                </a:solidFill>
              </a:rPr>
              <a:t>H</a:t>
            </a:r>
            <a:r>
              <a:rPr lang="en-US" sz="1600" dirty="0" smtClean="0">
                <a:solidFill>
                  <a:schemeClr val="tx1"/>
                </a:solidFill>
              </a:rPr>
              <a:t>elps </a:t>
            </a:r>
            <a:r>
              <a:rPr lang="en-US" sz="1600" dirty="0">
                <a:solidFill>
                  <a:schemeClr val="tx1"/>
                </a:solidFill>
              </a:rPr>
              <a:t>improve performance of post-emergent herbicides, insecticides, and fungicides thorough wetting </a:t>
            </a:r>
            <a:r>
              <a:rPr lang="en-US" sz="1600" dirty="0" smtClean="0">
                <a:solidFill>
                  <a:schemeClr val="tx1"/>
                </a:solidFill>
              </a:rPr>
              <a:t>action</a:t>
            </a:r>
          </a:p>
          <a:p>
            <a:pPr marL="285750" indent="-285750">
              <a:buFont typeface="Arial" pitchFamily="34" charset="0"/>
              <a:buChar char="•"/>
            </a:pPr>
            <a:r>
              <a:rPr lang="en-US" sz="1600" dirty="0" smtClean="0">
                <a:solidFill>
                  <a:schemeClr val="tx1"/>
                </a:solidFill>
              </a:rPr>
              <a:t>As </a:t>
            </a:r>
            <a:r>
              <a:rPr lang="en-US" sz="1600" dirty="0">
                <a:solidFill>
                  <a:schemeClr val="tx1"/>
                </a:solidFill>
              </a:rPr>
              <a:t>an Activator-Wetter-Spreader, it activates the spray fluid to moisten the plant surface &amp; allows uniform spreading of </a:t>
            </a:r>
            <a:r>
              <a:rPr lang="en-US" sz="1600" dirty="0" smtClean="0">
                <a:solidFill>
                  <a:schemeClr val="tx1"/>
                </a:solidFill>
              </a:rPr>
              <a:t>spray deposit </a:t>
            </a:r>
            <a:endParaRPr lang="en-US" sz="1600" dirty="0">
              <a:solidFill>
                <a:schemeClr val="tx1"/>
              </a:solidFill>
            </a:endParaRPr>
          </a:p>
        </p:txBody>
      </p:sp>
      <p:sp>
        <p:nvSpPr>
          <p:cNvPr id="9" name="Rounded Rectangle 8"/>
          <p:cNvSpPr/>
          <p:nvPr/>
        </p:nvSpPr>
        <p:spPr>
          <a:xfrm>
            <a:off x="3122612" y="5638800"/>
            <a:ext cx="8609012" cy="685800"/>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accent2">
                    <a:lumMod val="50000"/>
                  </a:schemeClr>
                </a:solidFill>
              </a:rPr>
              <a:t>DIRECTION OF USE</a:t>
            </a:r>
          </a:p>
          <a:p>
            <a:r>
              <a:rPr lang="en-US" dirty="0">
                <a:solidFill>
                  <a:schemeClr val="tx1"/>
                </a:solidFill>
              </a:rPr>
              <a:t>Mix 5 ml. of Max per 15 </a:t>
            </a:r>
            <a:r>
              <a:rPr lang="en-US" dirty="0" err="1">
                <a:solidFill>
                  <a:schemeClr val="tx1"/>
                </a:solidFill>
              </a:rPr>
              <a:t>ltr</a:t>
            </a:r>
            <a:r>
              <a:rPr lang="en-US" dirty="0">
                <a:solidFill>
                  <a:schemeClr val="tx1"/>
                </a:solidFill>
              </a:rPr>
              <a:t>. Of pesticides or any kind of </a:t>
            </a:r>
            <a:r>
              <a:rPr lang="en-US" dirty="0" smtClean="0">
                <a:solidFill>
                  <a:schemeClr val="tx1"/>
                </a:solidFill>
              </a:rPr>
              <a:t>solution</a:t>
            </a:r>
            <a:endParaRPr lang="en-US" dirty="0">
              <a:solidFill>
                <a:schemeClr val="tx1"/>
              </a:solidFill>
            </a:endParaRPr>
          </a:p>
        </p:txBody>
      </p:sp>
      <p:sp>
        <p:nvSpPr>
          <p:cNvPr id="10" name="Rounded Rectangle 9"/>
          <p:cNvSpPr/>
          <p:nvPr/>
        </p:nvSpPr>
        <p:spPr>
          <a:xfrm>
            <a:off x="3122612" y="6400800"/>
            <a:ext cx="8618310" cy="333464"/>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accent2">
                    <a:lumMod val="50000"/>
                  </a:schemeClr>
                </a:solidFill>
              </a:rPr>
              <a:t>Product Type: </a:t>
            </a:r>
            <a:r>
              <a:rPr lang="en-US" sz="2000" dirty="0" smtClean="0">
                <a:solidFill>
                  <a:schemeClr val="tx1"/>
                </a:solidFill>
              </a:rPr>
              <a:t>Liquid   </a:t>
            </a:r>
            <a:r>
              <a:rPr lang="en-US" sz="2000" b="1" dirty="0" smtClean="0">
                <a:solidFill>
                  <a:schemeClr val="accent2">
                    <a:lumMod val="50000"/>
                  </a:schemeClr>
                </a:solidFill>
              </a:rPr>
              <a:t>|   Pack Size: </a:t>
            </a:r>
            <a:r>
              <a:rPr lang="en-US" sz="2000" dirty="0" smtClean="0">
                <a:solidFill>
                  <a:schemeClr val="tx1"/>
                </a:solidFill>
              </a:rPr>
              <a:t>1 </a:t>
            </a:r>
            <a:r>
              <a:rPr lang="en-US" sz="2000" dirty="0" err="1" smtClean="0">
                <a:solidFill>
                  <a:schemeClr val="tx1"/>
                </a:solidFill>
              </a:rPr>
              <a:t>ltr</a:t>
            </a:r>
            <a:r>
              <a:rPr lang="en-US" sz="2000" dirty="0" smtClean="0">
                <a:solidFill>
                  <a:schemeClr val="tx1"/>
                </a:solidFill>
              </a:rPr>
              <a:t>/500ml   </a:t>
            </a:r>
            <a:r>
              <a:rPr lang="en-US" sz="2000" b="1" dirty="0" smtClean="0">
                <a:solidFill>
                  <a:schemeClr val="accent2">
                    <a:lumMod val="50000"/>
                  </a:schemeClr>
                </a:solidFill>
              </a:rPr>
              <a:t>|   MRP:</a:t>
            </a:r>
            <a:r>
              <a:rPr lang="en-US" sz="2000" dirty="0" smtClean="0">
                <a:solidFill>
                  <a:schemeClr val="accent2">
                    <a:lumMod val="50000"/>
                  </a:schemeClr>
                </a:solidFill>
              </a:rPr>
              <a:t> </a:t>
            </a:r>
            <a:r>
              <a:rPr lang="en-US" sz="2000" dirty="0" err="1" smtClean="0">
                <a:solidFill>
                  <a:schemeClr val="tx1"/>
                </a:solidFill>
              </a:rPr>
              <a:t>Rs</a:t>
            </a:r>
            <a:r>
              <a:rPr lang="en-US" sz="2000" dirty="0" smtClean="0">
                <a:solidFill>
                  <a:schemeClr val="tx1"/>
                </a:solidFill>
              </a:rPr>
              <a:t>. 1000/- / </a:t>
            </a:r>
            <a:r>
              <a:rPr lang="en-US" sz="2000" dirty="0" err="1" smtClean="0">
                <a:solidFill>
                  <a:schemeClr val="tx1"/>
                </a:solidFill>
              </a:rPr>
              <a:t>Rs</a:t>
            </a:r>
            <a:r>
              <a:rPr lang="en-US" sz="2000" dirty="0" smtClean="0">
                <a:solidFill>
                  <a:schemeClr val="tx1"/>
                </a:solidFill>
              </a:rPr>
              <a:t>. 600/-</a:t>
            </a:r>
            <a:endParaRPr lang="en-US" sz="2000" dirty="0">
              <a:solidFill>
                <a:schemeClr val="tx1"/>
              </a:solidFill>
            </a:endParaRPr>
          </a:p>
        </p:txBody>
      </p:sp>
      <p:sp>
        <p:nvSpPr>
          <p:cNvPr id="16" name="Rounded Rectangle 15"/>
          <p:cNvSpPr/>
          <p:nvPr/>
        </p:nvSpPr>
        <p:spPr>
          <a:xfrm>
            <a:off x="150812" y="-152400"/>
            <a:ext cx="914400" cy="1143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logo (1).png"/>
          <p:cNvPicPr>
            <a:picLocks noChangeAspect="1"/>
          </p:cNvPicPr>
          <p:nvPr/>
        </p:nvPicPr>
        <p:blipFill>
          <a:blip r:embed="rId4" cstate="print"/>
          <a:stretch>
            <a:fillRect/>
          </a:stretch>
        </p:blipFill>
        <p:spPr>
          <a:xfrm>
            <a:off x="322262" y="67439"/>
            <a:ext cx="571500" cy="848372"/>
          </a:xfrm>
          <a:prstGeom prst="rect">
            <a:avLst/>
          </a:prstGeom>
        </p:spPr>
      </p:pic>
      <p:sp>
        <p:nvSpPr>
          <p:cNvPr id="19" name="TextBox 18"/>
          <p:cNvSpPr txBox="1"/>
          <p:nvPr/>
        </p:nvSpPr>
        <p:spPr>
          <a:xfrm>
            <a:off x="10056812" y="164068"/>
            <a:ext cx="2514600" cy="369332"/>
          </a:xfrm>
          <a:prstGeom prst="rect">
            <a:avLst/>
          </a:prstGeom>
          <a:noFill/>
        </p:spPr>
        <p:txBody>
          <a:bodyPr wrap="square" rtlCol="0">
            <a:spAutoFit/>
          </a:bodyPr>
          <a:lstStyle/>
          <a:p>
            <a:r>
              <a:rPr lang="en-US" b="1" dirty="0" err="1" smtClean="0">
                <a:latin typeface="Georgia" pitchFamily="18" charset="0"/>
              </a:rPr>
              <a:t>Saarva</a:t>
            </a:r>
            <a:endParaRPr lang="en-US" b="1" dirty="0">
              <a:latin typeface="Georgia" pitchFamily="18" charset="0"/>
            </a:endParaRPr>
          </a:p>
        </p:txBody>
      </p:sp>
      <p:sp>
        <p:nvSpPr>
          <p:cNvPr id="2" name="TextBox 1"/>
          <p:cNvSpPr txBox="1"/>
          <p:nvPr/>
        </p:nvSpPr>
        <p:spPr>
          <a:xfrm>
            <a:off x="8765559" y="273604"/>
            <a:ext cx="4339253" cy="1107996"/>
          </a:xfrm>
          <a:prstGeom prst="rect">
            <a:avLst/>
          </a:prstGeom>
          <a:noFill/>
        </p:spPr>
        <p:txBody>
          <a:bodyPr wrap="square" rtlCol="0">
            <a:spAutoFit/>
          </a:bodyPr>
          <a:lstStyle/>
          <a:p>
            <a:r>
              <a:rPr lang="en-US" sz="6600" b="1" dirty="0" smtClean="0">
                <a:solidFill>
                  <a:srgbClr val="FF0000"/>
                </a:solidFill>
                <a:latin typeface="Arial Black" pitchFamily="34" charset="0"/>
              </a:rPr>
              <a:t>MAX</a:t>
            </a:r>
            <a:endParaRPr lang="en-US" sz="6600" b="1" dirty="0">
              <a:solidFill>
                <a:srgbClr val="FF0000"/>
              </a:solidFill>
              <a:latin typeface="Arial Black" pitchFamily="34" charset="0"/>
            </a:endParaRPr>
          </a:p>
        </p:txBody>
      </p:sp>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52768" r="13149"/>
          <a:stretch/>
        </p:blipFill>
        <p:spPr>
          <a:xfrm>
            <a:off x="455612" y="273604"/>
            <a:ext cx="2133600" cy="73304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891461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84000"/>
                    </a14:imgEffect>
                  </a14:imgLayer>
                </a14:imgProps>
              </a:ext>
              <a:ext uri="{28A0092B-C50C-407E-A947-70E740481C1C}">
                <a14:useLocalDpi xmlns:a14="http://schemas.microsoft.com/office/drawing/2010/main" val="0"/>
              </a:ext>
            </a:extLst>
          </a:blip>
          <a:stretch>
            <a:fillRect/>
          </a:stretch>
        </p:blipFill>
        <p:spPr>
          <a:xfrm>
            <a:off x="0" y="4664"/>
            <a:ext cx="12188825" cy="6853336"/>
          </a:xfrm>
          <a:prstGeom prst="rect">
            <a:avLst/>
          </a:prstGeom>
        </p:spPr>
      </p:pic>
      <p:sp>
        <p:nvSpPr>
          <p:cNvPr id="6" name="Rounded Rectangle 5"/>
          <p:cNvSpPr/>
          <p:nvPr/>
        </p:nvSpPr>
        <p:spPr>
          <a:xfrm>
            <a:off x="4655910" y="1381600"/>
            <a:ext cx="7075714" cy="1437800"/>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677616" y="1447800"/>
            <a:ext cx="7075714" cy="1323439"/>
          </a:xfrm>
          <a:prstGeom prst="rect">
            <a:avLst/>
          </a:prstGeom>
          <a:noFill/>
        </p:spPr>
        <p:txBody>
          <a:bodyPr wrap="square" rtlCol="0">
            <a:spAutoFit/>
          </a:bodyPr>
          <a:lstStyle/>
          <a:p>
            <a:pPr algn="just"/>
            <a:r>
              <a:rPr lang="en-US" sz="2000" b="1" dirty="0" err="1">
                <a:solidFill>
                  <a:schemeClr val="accent2">
                    <a:lumMod val="50000"/>
                  </a:schemeClr>
                </a:solidFill>
              </a:rPr>
              <a:t>Saarva</a:t>
            </a:r>
            <a:r>
              <a:rPr lang="en-US" sz="2000" b="1" dirty="0">
                <a:solidFill>
                  <a:schemeClr val="accent2">
                    <a:lumMod val="50000"/>
                  </a:schemeClr>
                </a:solidFill>
              </a:rPr>
              <a:t> Sticker </a:t>
            </a:r>
            <a:r>
              <a:rPr lang="en-US" sz="2000" dirty="0"/>
              <a:t>is a non-ionic, super spreading spray adjuvant based on a </a:t>
            </a:r>
            <a:r>
              <a:rPr lang="en-US" sz="2000" dirty="0" err="1"/>
              <a:t>Trisiloxane</a:t>
            </a:r>
            <a:r>
              <a:rPr lang="en-US" sz="2000" dirty="0"/>
              <a:t> </a:t>
            </a:r>
            <a:r>
              <a:rPr lang="en-US" sz="2000" dirty="0" err="1"/>
              <a:t>Alkoxylate</a:t>
            </a:r>
            <a:r>
              <a:rPr lang="en-US" sz="2000" dirty="0"/>
              <a:t>. It is most effective as a tank side adjuvant when spray mixtures are with in the PH range of 5-8 and are used 24 hours within preparation of the spray solution. </a:t>
            </a:r>
            <a:endParaRPr lang="en-US" sz="2000" dirty="0" smtClean="0"/>
          </a:p>
        </p:txBody>
      </p:sp>
      <p:sp>
        <p:nvSpPr>
          <p:cNvPr id="8" name="Rounded Rectangle 7"/>
          <p:cNvSpPr/>
          <p:nvPr/>
        </p:nvSpPr>
        <p:spPr>
          <a:xfrm>
            <a:off x="4646612" y="2971800"/>
            <a:ext cx="7094310" cy="1905000"/>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accent2">
                    <a:lumMod val="50000"/>
                  </a:schemeClr>
                </a:solidFill>
              </a:rPr>
              <a:t>BENEFITS</a:t>
            </a:r>
          </a:p>
          <a:p>
            <a:pPr marL="285750" indent="-285750">
              <a:buFont typeface="Arial" pitchFamily="34" charset="0"/>
              <a:buChar char="•"/>
            </a:pPr>
            <a:r>
              <a:rPr lang="en-US" sz="2000" dirty="0" smtClean="0">
                <a:solidFill>
                  <a:schemeClr val="tx1"/>
                </a:solidFill>
              </a:rPr>
              <a:t>Improves </a:t>
            </a:r>
            <a:r>
              <a:rPr lang="en-US" sz="2000" dirty="0">
                <a:solidFill>
                  <a:schemeClr val="tx1"/>
                </a:solidFill>
              </a:rPr>
              <a:t>spray coverage </a:t>
            </a:r>
            <a:r>
              <a:rPr lang="en-US" sz="2000" dirty="0" smtClean="0">
                <a:solidFill>
                  <a:schemeClr val="tx1"/>
                </a:solidFill>
              </a:rPr>
              <a:t>&amp; promotes </a:t>
            </a:r>
            <a:r>
              <a:rPr lang="en-US" sz="2000" dirty="0">
                <a:solidFill>
                  <a:schemeClr val="tx1"/>
                </a:solidFill>
              </a:rPr>
              <a:t>spray volume </a:t>
            </a:r>
            <a:r>
              <a:rPr lang="en-US" sz="2000" dirty="0" smtClean="0">
                <a:solidFill>
                  <a:schemeClr val="tx1"/>
                </a:solidFill>
              </a:rPr>
              <a:t>reduction</a:t>
            </a:r>
          </a:p>
          <a:p>
            <a:pPr marL="285750" indent="-285750">
              <a:buFont typeface="Arial" pitchFamily="34" charset="0"/>
              <a:buChar char="•"/>
            </a:pPr>
            <a:r>
              <a:rPr lang="en-US" sz="2000" dirty="0" smtClean="0">
                <a:solidFill>
                  <a:schemeClr val="tx1"/>
                </a:solidFill>
              </a:rPr>
              <a:t>Promotes </a:t>
            </a:r>
            <a:r>
              <a:rPr lang="en-US" sz="2000" dirty="0">
                <a:solidFill>
                  <a:schemeClr val="tx1"/>
                </a:solidFill>
              </a:rPr>
              <a:t>rapid uptake of agrochemicals into plants via stomata.</a:t>
            </a:r>
          </a:p>
        </p:txBody>
      </p:sp>
      <p:sp>
        <p:nvSpPr>
          <p:cNvPr id="9" name="Rounded Rectangle 8"/>
          <p:cNvSpPr/>
          <p:nvPr/>
        </p:nvSpPr>
        <p:spPr>
          <a:xfrm>
            <a:off x="4646612" y="5105400"/>
            <a:ext cx="7085012" cy="882627"/>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accent2">
                    <a:lumMod val="50000"/>
                  </a:schemeClr>
                </a:solidFill>
              </a:rPr>
              <a:t>DIRECTION OF USE</a:t>
            </a:r>
          </a:p>
          <a:p>
            <a:r>
              <a:rPr lang="en-US" dirty="0">
                <a:solidFill>
                  <a:schemeClr val="tx1"/>
                </a:solidFill>
              </a:rPr>
              <a:t>5-7 ml per 15 litter of any agricultural </a:t>
            </a:r>
            <a:r>
              <a:rPr lang="en-US" dirty="0" smtClean="0">
                <a:solidFill>
                  <a:schemeClr val="tx1"/>
                </a:solidFill>
              </a:rPr>
              <a:t>solutions</a:t>
            </a:r>
            <a:endParaRPr lang="en-US" dirty="0">
              <a:solidFill>
                <a:schemeClr val="tx1"/>
              </a:solidFill>
            </a:endParaRPr>
          </a:p>
        </p:txBody>
      </p:sp>
      <p:sp>
        <p:nvSpPr>
          <p:cNvPr id="10" name="Rounded Rectangle 9"/>
          <p:cNvSpPr/>
          <p:nvPr/>
        </p:nvSpPr>
        <p:spPr>
          <a:xfrm>
            <a:off x="4655910" y="6143536"/>
            <a:ext cx="7085012" cy="333464"/>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accent2">
                    <a:lumMod val="50000"/>
                  </a:schemeClr>
                </a:solidFill>
              </a:rPr>
              <a:t>Product Type: </a:t>
            </a:r>
            <a:r>
              <a:rPr lang="en-US" sz="2000" dirty="0" smtClean="0">
                <a:solidFill>
                  <a:schemeClr val="tx1"/>
                </a:solidFill>
              </a:rPr>
              <a:t>Liquid   </a:t>
            </a:r>
            <a:r>
              <a:rPr lang="en-US" sz="2000" b="1" dirty="0" smtClean="0">
                <a:solidFill>
                  <a:schemeClr val="accent2">
                    <a:lumMod val="50000"/>
                  </a:schemeClr>
                </a:solidFill>
              </a:rPr>
              <a:t>|   Pack Size: </a:t>
            </a:r>
            <a:r>
              <a:rPr lang="en-US" sz="2000" dirty="0" smtClean="0">
                <a:solidFill>
                  <a:schemeClr val="tx1"/>
                </a:solidFill>
              </a:rPr>
              <a:t>100 ml   </a:t>
            </a:r>
            <a:r>
              <a:rPr lang="en-US" sz="2000" b="1" dirty="0" smtClean="0">
                <a:solidFill>
                  <a:schemeClr val="accent2">
                    <a:lumMod val="50000"/>
                  </a:schemeClr>
                </a:solidFill>
              </a:rPr>
              <a:t>|   MRP:</a:t>
            </a:r>
            <a:r>
              <a:rPr lang="en-US" sz="2000" dirty="0" smtClean="0">
                <a:solidFill>
                  <a:schemeClr val="accent2">
                    <a:lumMod val="50000"/>
                  </a:schemeClr>
                </a:solidFill>
              </a:rPr>
              <a:t> </a:t>
            </a:r>
            <a:r>
              <a:rPr lang="en-US" sz="2000" dirty="0" err="1" smtClean="0">
                <a:solidFill>
                  <a:schemeClr val="tx1"/>
                </a:solidFill>
              </a:rPr>
              <a:t>Rs</a:t>
            </a:r>
            <a:r>
              <a:rPr lang="en-US" sz="2000" dirty="0" smtClean="0">
                <a:solidFill>
                  <a:schemeClr val="tx1"/>
                </a:solidFill>
              </a:rPr>
              <a:t>. 300/-</a:t>
            </a:r>
            <a:endParaRPr lang="en-US" sz="2000" dirty="0">
              <a:solidFill>
                <a:schemeClr val="tx1"/>
              </a:solidFill>
            </a:endParaRPr>
          </a:p>
        </p:txBody>
      </p:sp>
      <p:sp>
        <p:nvSpPr>
          <p:cNvPr id="16" name="Rounded Rectangle 15"/>
          <p:cNvSpPr/>
          <p:nvPr/>
        </p:nvSpPr>
        <p:spPr>
          <a:xfrm>
            <a:off x="150812" y="-152400"/>
            <a:ext cx="914400" cy="1143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logo (1).png"/>
          <p:cNvPicPr>
            <a:picLocks noChangeAspect="1"/>
          </p:cNvPicPr>
          <p:nvPr/>
        </p:nvPicPr>
        <p:blipFill>
          <a:blip r:embed="rId4" cstate="print"/>
          <a:stretch>
            <a:fillRect/>
          </a:stretch>
        </p:blipFill>
        <p:spPr>
          <a:xfrm>
            <a:off x="322262" y="67439"/>
            <a:ext cx="571500" cy="848372"/>
          </a:xfrm>
          <a:prstGeom prst="rect">
            <a:avLst/>
          </a:prstGeom>
        </p:spPr>
      </p:pic>
      <p:sp>
        <p:nvSpPr>
          <p:cNvPr id="19" name="TextBox 18"/>
          <p:cNvSpPr txBox="1"/>
          <p:nvPr/>
        </p:nvSpPr>
        <p:spPr>
          <a:xfrm>
            <a:off x="9828212" y="0"/>
            <a:ext cx="2514600" cy="523220"/>
          </a:xfrm>
          <a:prstGeom prst="rect">
            <a:avLst/>
          </a:prstGeom>
          <a:noFill/>
        </p:spPr>
        <p:txBody>
          <a:bodyPr wrap="square" rtlCol="0">
            <a:spAutoFit/>
          </a:bodyPr>
          <a:lstStyle/>
          <a:p>
            <a:r>
              <a:rPr lang="en-US" sz="2800" b="1" dirty="0" err="1" smtClean="0">
                <a:solidFill>
                  <a:schemeClr val="bg1"/>
                </a:solidFill>
                <a:latin typeface="Georgia" pitchFamily="18" charset="0"/>
              </a:rPr>
              <a:t>Saarva</a:t>
            </a:r>
            <a:endParaRPr lang="en-US" sz="2800" b="1" dirty="0">
              <a:solidFill>
                <a:schemeClr val="bg1"/>
              </a:solidFill>
              <a:latin typeface="Georgia" pitchFamily="18" charset="0"/>
            </a:endParaRPr>
          </a:p>
        </p:txBody>
      </p:sp>
      <p:sp>
        <p:nvSpPr>
          <p:cNvPr id="2" name="TextBox 1"/>
          <p:cNvSpPr txBox="1"/>
          <p:nvPr/>
        </p:nvSpPr>
        <p:spPr>
          <a:xfrm>
            <a:off x="8232159" y="273604"/>
            <a:ext cx="4339253" cy="1107996"/>
          </a:xfrm>
          <a:prstGeom prst="rect">
            <a:avLst/>
          </a:prstGeom>
          <a:noFill/>
        </p:spPr>
        <p:txBody>
          <a:bodyPr wrap="square" rtlCol="0">
            <a:spAutoFit/>
          </a:bodyPr>
          <a:lstStyle/>
          <a:p>
            <a:r>
              <a:rPr lang="en-US" sz="6600" b="1" dirty="0" smtClean="0">
                <a:solidFill>
                  <a:schemeClr val="accent6">
                    <a:lumMod val="20000"/>
                    <a:lumOff val="80000"/>
                  </a:schemeClr>
                </a:solidFill>
                <a:effectLst>
                  <a:outerShdw blurRad="38100" dist="38100" dir="2700000" algn="tl">
                    <a:srgbClr val="000000">
                      <a:alpha val="43137"/>
                    </a:srgbClr>
                  </a:outerShdw>
                </a:effectLst>
                <a:latin typeface="Arial Narrow" pitchFamily="34" charset="0"/>
              </a:rPr>
              <a:t>STICKER</a:t>
            </a:r>
            <a:endParaRPr lang="en-US" sz="6600" b="1" dirty="0">
              <a:solidFill>
                <a:schemeClr val="accent6">
                  <a:lumMod val="20000"/>
                  <a:lumOff val="80000"/>
                </a:schemeClr>
              </a:solidFill>
              <a:effectLst>
                <a:outerShdw blurRad="38100" dist="38100" dir="2700000" algn="tl">
                  <a:srgbClr val="000000">
                    <a:alpha val="43137"/>
                  </a:srgbClr>
                </a:outerShdw>
              </a:effectLst>
              <a:latin typeface="Arial Narrow" pitchFamily="34"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9969" y="1143000"/>
            <a:ext cx="3254823" cy="5867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215649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500</TotalTime>
  <Words>1615</Words>
  <Application>Microsoft Office PowerPoint</Application>
  <PresentationFormat>Custom</PresentationFormat>
  <Paragraphs>164</Paragraphs>
  <Slides>14</Slides>
  <Notes>0</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37</cp:revision>
  <dcterms:created xsi:type="dcterms:W3CDTF">2006-08-16T00:00:00Z</dcterms:created>
  <dcterms:modified xsi:type="dcterms:W3CDTF">2023-04-24T11:39:26Z</dcterms:modified>
</cp:coreProperties>
</file>