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97" r:id="rId53"/>
    <p:sldId id="310" r:id="rId54"/>
    <p:sldId id="311" r:id="rId55"/>
    <p:sldId id="312" r:id="rId56"/>
    <p:sldId id="313" r:id="rId57"/>
    <p:sldId id="314" r:id="rId58"/>
    <p:sldId id="315" r:id="rId59"/>
    <p:sldId id="317" r:id="rId60"/>
    <p:sldId id="318"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91"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6" r:id="rId106"/>
    <p:sldId id="367" r:id="rId107"/>
    <p:sldId id="368" r:id="rId108"/>
    <p:sldId id="369" r:id="rId109"/>
    <p:sldId id="370" r:id="rId110"/>
    <p:sldId id="371" r:id="rId111"/>
    <p:sldId id="372" r:id="rId112"/>
    <p:sldId id="373" r:id="rId113"/>
    <p:sldId id="374" r:id="rId114"/>
    <p:sldId id="392" r:id="rId115"/>
    <p:sldId id="375" r:id="rId116"/>
    <p:sldId id="376" r:id="rId117"/>
    <p:sldId id="393" r:id="rId118"/>
    <p:sldId id="395" r:id="rId119"/>
    <p:sldId id="364" r:id="rId120"/>
    <p:sldId id="365"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6" r:id="rId135"/>
    <p:sldId id="390" r:id="rId136"/>
    <p:sldId id="394" r:id="rId13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2E2"/>
    <a:srgbClr val="BC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691" y="-91"/>
      </p:cViewPr>
      <p:guideLst>
        <p:guide orient="horz" pos="2160"/>
        <p:guide pos="3839"/>
      </p:guideLst>
    </p:cSldViewPr>
  </p:slideViewPr>
  <p:notesTextViewPr>
    <p:cViewPr>
      <p:scale>
        <a:sx n="100" d="100"/>
        <a:sy n="100" d="100"/>
      </p:scale>
      <p:origin x="0" y="0"/>
    </p:cViewPr>
  </p:notesTextViewPr>
  <p:sorterViewPr>
    <p:cViewPr>
      <p:scale>
        <a:sx n="100" d="100"/>
        <a:sy n="100" d="100"/>
      </p:scale>
      <p:origin x="0" y="3625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6D30CD-414F-445A-97C1-788B376D52BC}" type="datetimeFigureOut">
              <a:rPr lang="en-US" smtClean="0"/>
              <a:t>24-Apr-23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7CD17A-811F-4DFE-A110-55E02ED7FAB0}" type="slidenum">
              <a:rPr lang="en-US" smtClean="0"/>
              <a:t>‹#›</a:t>
            </a:fld>
            <a:endParaRPr lang="en-US"/>
          </a:p>
        </p:txBody>
      </p:sp>
    </p:spTree>
    <p:extLst>
      <p:ext uri="{BB962C8B-B14F-4D97-AF65-F5344CB8AC3E}">
        <p14:creationId xmlns:p14="http://schemas.microsoft.com/office/powerpoint/2010/main" val="1956632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9FCC6-6326-4DA0-A2FF-3D02AFA11C5D}" type="slidenum">
              <a:rPr lang="en-US" smtClean="0"/>
              <a:t>84</a:t>
            </a:fld>
            <a:endParaRPr lang="en-US"/>
          </a:p>
        </p:txBody>
      </p:sp>
    </p:spTree>
    <p:extLst>
      <p:ext uri="{BB962C8B-B14F-4D97-AF65-F5344CB8AC3E}">
        <p14:creationId xmlns:p14="http://schemas.microsoft.com/office/powerpoint/2010/main" val="176098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9FCC6-6326-4DA0-A2FF-3D02AFA11C5D}" type="slidenum">
              <a:rPr lang="en-US" smtClean="0"/>
              <a:t>85</a:t>
            </a:fld>
            <a:endParaRPr lang="en-US"/>
          </a:p>
        </p:txBody>
      </p:sp>
    </p:spTree>
    <p:extLst>
      <p:ext uri="{BB962C8B-B14F-4D97-AF65-F5344CB8AC3E}">
        <p14:creationId xmlns:p14="http://schemas.microsoft.com/office/powerpoint/2010/main" val="1760984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9FCC6-6326-4DA0-A2FF-3D02AFA11C5D}" type="slidenum">
              <a:rPr lang="en-US" smtClean="0"/>
              <a:t>129</a:t>
            </a:fld>
            <a:endParaRPr lang="en-US"/>
          </a:p>
        </p:txBody>
      </p:sp>
    </p:spTree>
    <p:extLst>
      <p:ext uri="{BB962C8B-B14F-4D97-AF65-F5344CB8AC3E}">
        <p14:creationId xmlns:p14="http://schemas.microsoft.com/office/powerpoint/2010/main" val="77481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9FCC6-6326-4DA0-A2FF-3D02AFA11C5D}" type="slidenum">
              <a:rPr lang="en-US" smtClean="0"/>
              <a:t>130</a:t>
            </a:fld>
            <a:endParaRPr lang="en-US"/>
          </a:p>
        </p:txBody>
      </p:sp>
    </p:spTree>
    <p:extLst>
      <p:ext uri="{BB962C8B-B14F-4D97-AF65-F5344CB8AC3E}">
        <p14:creationId xmlns:p14="http://schemas.microsoft.com/office/powerpoint/2010/main" val="774816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9FCC6-6326-4DA0-A2FF-3D02AFA11C5D}" type="slidenum">
              <a:rPr lang="en-US" smtClean="0"/>
              <a:t>131</a:t>
            </a:fld>
            <a:endParaRPr lang="en-US"/>
          </a:p>
        </p:txBody>
      </p:sp>
    </p:spTree>
    <p:extLst>
      <p:ext uri="{BB962C8B-B14F-4D97-AF65-F5344CB8AC3E}">
        <p14:creationId xmlns:p14="http://schemas.microsoft.com/office/powerpoint/2010/main" val="77481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9FCC6-6326-4DA0-A2FF-3D02AFA11C5D}" type="slidenum">
              <a:rPr lang="en-US" smtClean="0"/>
              <a:t>132</a:t>
            </a:fld>
            <a:endParaRPr lang="en-US"/>
          </a:p>
        </p:txBody>
      </p:sp>
    </p:spTree>
    <p:extLst>
      <p:ext uri="{BB962C8B-B14F-4D97-AF65-F5344CB8AC3E}">
        <p14:creationId xmlns:p14="http://schemas.microsoft.com/office/powerpoint/2010/main" val="774816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9FCC6-6326-4DA0-A2FF-3D02AFA11C5D}" type="slidenum">
              <a:rPr lang="en-US" smtClean="0"/>
              <a:t>133</a:t>
            </a:fld>
            <a:endParaRPr lang="en-US"/>
          </a:p>
        </p:txBody>
      </p:sp>
    </p:spTree>
    <p:extLst>
      <p:ext uri="{BB962C8B-B14F-4D97-AF65-F5344CB8AC3E}">
        <p14:creationId xmlns:p14="http://schemas.microsoft.com/office/powerpoint/2010/main" val="774816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9FCC6-6326-4DA0-A2FF-3D02AFA11C5D}" type="slidenum">
              <a:rPr lang="en-US" smtClean="0"/>
              <a:t>134</a:t>
            </a:fld>
            <a:endParaRPr lang="en-US"/>
          </a:p>
        </p:txBody>
      </p:sp>
    </p:spTree>
    <p:extLst>
      <p:ext uri="{BB962C8B-B14F-4D97-AF65-F5344CB8AC3E}">
        <p14:creationId xmlns:p14="http://schemas.microsoft.com/office/powerpoint/2010/main" val="774816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24-Apr-23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24-Apr-23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24-Apr-23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24-Apr-23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24-Apr-23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24-Apr-23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24-Apr-23</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7.jp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10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1.jp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3.jp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4.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5.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6.jp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8.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9.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1.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2.jp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3.jp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4.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6.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7.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8.jp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8.jpg"/><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1.jp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3.jp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4.jp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5.jp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6.jp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7.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8.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jpg"/><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3.png"/></Relationships>
</file>

<file path=ppt/slides/_rels/slide129.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5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57.png"/><Relationship Id="rId4" Type="http://schemas.openxmlformats.org/officeDocument/2006/relationships/image" Target="../media/image156.png"/></Relationships>
</file>

<file path=ppt/slides/_rels/slide131.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9.png"/><Relationship Id="rId4" Type="http://schemas.openxmlformats.org/officeDocument/2006/relationships/image" Target="../media/image3.png"/></Relationships>
</file>

<file path=ppt/slides/_rels/slide132.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1.png"/><Relationship Id="rId4" Type="http://schemas.openxmlformats.org/officeDocument/2006/relationships/image" Target="../media/image3.png"/></Relationships>
</file>

<file path=ppt/slides/_rels/slide133.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3.png"/><Relationship Id="rId4" Type="http://schemas.openxmlformats.org/officeDocument/2006/relationships/image" Target="../media/image3.png"/></Relationships>
</file>

<file path=ppt/slides/_rels/slide134.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4.png"/><Relationship Id="rId4" Type="http://schemas.openxmlformats.org/officeDocument/2006/relationships/image" Target="../media/image3.png"/></Relationships>
</file>

<file path=ppt/slides/_rels/slide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5.jp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6.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jp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jp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4.jpg"/><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8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8.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2.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3.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5.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8.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9.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3.jpg"/><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5.jpg"/><Relationship Id="rId1" Type="http://schemas.openxmlformats.org/officeDocument/2006/relationships/slideLayout" Target="../slideLayouts/slideLayout1.xml"/><Relationship Id="rId4" Type="http://schemas.openxmlformats.org/officeDocument/2006/relationships/image" Target="../media/image1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40073" r="5566"/>
          <a:stretch/>
        </p:blipFill>
        <p:spPr>
          <a:xfrm>
            <a:off x="-14029" y="0"/>
            <a:ext cx="12202854" cy="68580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359" r="7328"/>
          <a:stretch/>
        </p:blipFill>
        <p:spPr>
          <a:xfrm>
            <a:off x="-26610" y="1612313"/>
            <a:ext cx="12212292" cy="3633374"/>
          </a:xfrm>
          <a:prstGeom prst="rect">
            <a:avLst/>
          </a:prstGeom>
        </p:spPr>
      </p:pic>
      <p:sp>
        <p:nvSpPr>
          <p:cNvPr id="7" name="Rounded Rectangle 6"/>
          <p:cNvSpPr/>
          <p:nvPr/>
        </p:nvSpPr>
        <p:spPr>
          <a:xfrm>
            <a:off x="5546136" y="-104192"/>
            <a:ext cx="1066800" cy="14478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8874" y="76200"/>
            <a:ext cx="877048" cy="1165419"/>
          </a:xfrm>
          <a:prstGeom prst="rect">
            <a:avLst/>
          </a:prstGeom>
        </p:spPr>
      </p:pic>
    </p:spTree>
    <p:extLst>
      <p:ext uri="{BB962C8B-B14F-4D97-AF65-F5344CB8AC3E}">
        <p14:creationId xmlns:p14="http://schemas.microsoft.com/office/powerpoint/2010/main" val="16971058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FLAXSEED</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Flaxseed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Soft Gel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9</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Soft Gel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6</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Flax Seed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Softgel</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is made from Flax Seeds which are a rich source of healthy fat, antioxidants, and fiber. According to the United States Department of Agriculture (USDA), the seeds contain protein,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lignans</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and the essential fatty acid alpha-</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linolenic</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acid, also known as ALA or omega-3. Flaxseeds have been consumed for at least 6,000 years, making them one of the world’s first cultivated super food.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L</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owers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bad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cholesterol.</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Protects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heart.</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Controls diabetes.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Very helpful for arthritis and joint pain.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E</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ffective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for improper digestion and constipation.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Prevents cancer.</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Maintains skin and hair health.</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Helps to loose weight.</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Very effective for brain and neural health.</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Detoxifies our body.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Reduces weakness and depression.</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Flax </a:t>
            </a:r>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Seed Oil</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Soft Gel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59" cy="4334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FLAX SEED SOFT GEL – Vegan Source Of Omega</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37243065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Acidity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3</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Acidity Care Drops is made of  internationally recognized herbs that help naturally neutralize excess acid that can cause illness and premature aging. These herbs are known to provide long lasting effects on heartburn, excess acid formation and indigestion.</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Effective in maintaining acidity</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Effective and perfect cure to constipation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Effective for stomach pain, abdominal pain &amp; burning sensation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Naturally neutralize excess acidity that can cause illness and premature aging</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Fight against low energy, chronic fatigue, slow digestion</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Elachi, Saunf, Jeera, Eucalyptus, Ajowain, Pudina, Lavang, </a:t>
            </a:r>
            <a:r>
              <a:rPr lang="it-IT"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Karpur</a:t>
            </a: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 as directed by Expert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4"/>
            <a:ext cx="3701941" cy="4334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ACIDITY CARE DROPS</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
        <p:nvSpPr>
          <p:cNvPr id="21" name="Rectangle 20"/>
          <p:cNvSpPr/>
          <p:nvPr/>
        </p:nvSpPr>
        <p:spPr>
          <a:xfrm>
            <a:off x="136210" y="1062307"/>
            <a:ext cx="3581400" cy="4191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412" y="1092592"/>
            <a:ext cx="3195390" cy="4627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58599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Anti Addiction</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3</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Anti-Addiction Drop is a Halal and Kosher certified has been produced under International GMP regulations. It is a combination of unique blend of ancient herbs which are internationally known to quit  smoking or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intaking</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alcohol or drugs and then helps in balancing the emotional, mental and psychological responses of human being and also gradually eliminating the crave for these addictions. </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helps to eliminate the reactions of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intaking</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various types of harmful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addictives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helps to balance emotional, mental and psychological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responces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nourishes our body cells.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decreases the cravings of addictions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Kanteli, Kudzu, Yasthimadhu, Polygala Tenvifolia, Rhizoma </a:t>
            </a:r>
            <a:r>
              <a:rPr lang="it-IT"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Corydalis</a:t>
            </a: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lukewarm water/ milk/ dal/ any kind of juice etc. twice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daily or as directed by Expert.</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4"/>
            <a:ext cx="3701941" cy="4334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ANTI ADDICTION DROP</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136210" y="1062307"/>
            <a:ext cx="3581400" cy="4191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588" y="176335"/>
            <a:ext cx="5762324" cy="5614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44080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Active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Moringo</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3</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Active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Moringa</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Drop is a proprietary blend of 92+ Nutrients, 21 Amino Acid (Protein), 49+Antioxidants, 11 Essential Vitamins, 85 Trace Minerals, 42 Anti Inflammatory, 4 Neutral Sources of Fibers, + Omega 3, 6 &amp; 9 in one drop essential for body health. It is one of the most powerful products for building a healthier lifestyle and it is charged with the strongest natural antioxidants available, enhanced with vitamins, Amino acids and trace minerals to boost the overall energy levels, substantially supplement daily nutritional needs and boost the body immune system. </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is very helpful in Spinal cord injury.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controls Diabetes.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prevents Heart disease.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treats Parkinson's and Alzheimer's disease.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is very helpful in Lung disorders.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prevents cancer.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boosts our immune power.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maintains our daily energy level.</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rejuvenates damaged cells and tissues.</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Moringa </a:t>
            </a:r>
            <a:r>
              <a:rPr lang="it-IT"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Oleifera</a:t>
            </a:r>
          </a:p>
          <a:p>
            <a:endParaRPr lang="it-IT"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water twice daily or as directed by Expert.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4"/>
            <a:ext cx="3701940" cy="4334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ACTIVE MORINGO DROP</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 as directed by Expert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
        <p:nvSpPr>
          <p:cNvPr id="21" name="Rectangle 20"/>
          <p:cNvSpPr/>
          <p:nvPr/>
        </p:nvSpPr>
        <p:spPr>
          <a:xfrm>
            <a:off x="136210" y="1062307"/>
            <a:ext cx="3581400" cy="4191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13" y="990604"/>
            <a:ext cx="3259193" cy="47859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09381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Asthma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Drop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3</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Asthma Care is a 100% natural product. Asthma Care has different herbs &amp; other natural ingredients that may give relief to reactions of asthma, wheezing, bronchitis, shortness of breath, coughing &amp; tightness in chest.</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revents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asthma attacks.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aintains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normal lung function.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trengthens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immune system.</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elaxes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muscles of the breathing passages.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decrease the frequency of asthma attacks.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educes symptoms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like wheezing, shortness of breath, chest tightness etc</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water twice daily or as directed by Expert.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4"/>
            <a:ext cx="3701940" cy="4334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ASTHMA CARE DROP </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 as directed by Expert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32436669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CMD Plus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is 100% natural with no other ingredients added. It contains a full spectrum of all the minerals in a balance natural to the body. It is highly concentrated being 78 times more concentrated than sea water and contains over 84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ionically</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charged trace minerals. CMD is the perfect solution for replenishing your body with the nutrients you need to maintain optimum health.</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CMD activates system of the body.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in getting rid of damaged skin or skin that is in bad health.</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Its very effective in allergy.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Keeps heart healthy and healthy skin.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Its very effective in diabetic condition.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in hypertension, osteoporosis and stroke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Magnesium, Chloride, Sodium,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Sulfate</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Lithium, </a:t>
            </a:r>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Boron</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water twice daily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4"/>
            <a:ext cx="3701939" cy="4334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CMD PLUS</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 as directed by Expert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3930063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Nine Power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3</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1000/-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Nine Power Drop is a premium natural formulation for general sexual health enhancement. It improves the blood circulation of the body. It is formulated and designed to enhance sexual performance without unwanted side effects of prescription drugs.</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instantly improves sexual energy, fights against sexual debility &amp; sexual weakness.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improves blood circulation and helps in paralysis.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restores vitality and increases the stamina.</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This product increases natural excitement, response to stimulation and give fantastic staying Energy and stamina for extended sexual performance.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also significantly increases sex drive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Safed</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Musli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Satavari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Kaunch</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Beej</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Vidarikanda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Akarkara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Jaiphal</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Noni,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Salimpanja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Swarn</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water twice daily or as directed by Expert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5"/>
            <a:ext cx="3701938" cy="433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NINE POWER</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Description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 as directed by Expert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3800300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Piles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p>
          <a:p>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Pack </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Size		: 3</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Piles is may be caused due to constipation, pregnancy, stomach problems etc.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Piles Care Drop shrunken your piles and relieves discomfort. It soothes your itching and reduces inflammation. Give yourself  freedom from the problem of piles by taking this piles care tablets infused with herbal ingredients. We use all natural and herbal ingredients for zero side effects.</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helpful in Chronic constipation, Hemorrhoids, fissure in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ano</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bleeding and non bleeding piles, fistula, internal and external piles, painful defecation, rectal inflammation,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peri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-anal abscess, rectal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prolapse.</a:t>
            </a:r>
          </a:p>
          <a:p>
            <a:pPr marL="285750" indent="-285750">
              <a:buFont typeface="Wingdings" panose="05000000000000000000" pitchFamily="2" charset="2"/>
              <a:buChar char="ü"/>
            </a:pPr>
            <a:r>
              <a:rPr lang="en-US" sz="13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Herbs Piles Care is an effective solution for the vein and capillary health of the anal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passage.</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These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capsules provide soothing relief to the anal area and support the normal tone of the venous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walls.</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helps in maintaining the regular routine circulation in the anal area while sitting and also supports the health of the surrounding tissue of the anal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opening.</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is specifically formulated for treatment of external hemorrhoids, internal hemorrhoid and prolapsed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hemorrhoid.</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Has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anti-inflammatory properties, and is fast in penetrating body tissues</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Moringa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Nux</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Vomica, Cassia Fistula, Piper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Nifurm</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Kang Seeds,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Pumba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Leaf</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water twice daily or as directed by Expert.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5"/>
            <a:ext cx="3701937" cy="433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PILES CARE DROP</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 as directed by Expert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
        <p:nvSpPr>
          <p:cNvPr id="21" name="Rectangle 20"/>
          <p:cNvSpPr/>
          <p:nvPr/>
        </p:nvSpPr>
        <p:spPr>
          <a:xfrm>
            <a:off x="136210" y="1062307"/>
            <a:ext cx="3581400" cy="4191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393" y="1062307"/>
            <a:ext cx="3607156" cy="43523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39718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Panch</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Tulsi</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3</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210/-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is well known in the epics that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is known for its medicinal values.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is worshipped in Hindu religion/ rituals. It is a religious practice to water mother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Apart from rituals and religion,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itself holds the position to be the Worlds best medicinal plant which has properties like anti – oxidant, anti – aging, anti – viral, anti – bacterial, anti – flu,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etc</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 </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Gives Immune Support, Helps Wound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Healing</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Antimicrobial Protection For 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Eases Respiratory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Illness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The Body Combat Physical and Mental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Stress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Good For Digestive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Keeps away the deadly fevers away like dengue, malaria, swine flu, etc</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helps in getting from the problem of sore throat, running nose, cold, etc</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Effective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cough, cold, acidity, constipation, stomach ache and abdominal pain.</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Ram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Shwet</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Krishna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Van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Arjak</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Tulsi</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3-4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drops with half cup of water twice daily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5"/>
            <a:ext cx="3701937" cy="4334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PANCH TULSI DROPS</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 as directed by Expert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8243762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Curcumin</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3</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Drop is an anti-bacterial, Anti-viral and anti-fungal product to boost our immunity power. It is a perfect blend of nature’s two wonderful herbs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for protecting us from environmental hazards and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toxinated</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pollutants to keep us healthy. By using this product we can lead a quality healthy life.</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Helps to fight acne by inhibiting the bacteria that causes acne growth.</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Supports restoration of functional pancreatic beta cells that secrete insulin in the body, and helps maintain healthy glucose levels.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Helps suppress cough and aids the mobilization of mucus. Assists in calming and dilating the lung's airways, thus relieving chest congestion.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is very effective for any kind of skin infections and skin related disorders.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Very helpful for allergies.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is an anti-bacterial, anti-viral and anti-fungal product to control disease.</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boosts our immunity power.</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is able to tackle stress, anxiety, and inflammation</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Ram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Shwet</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Krishna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Van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Arjak</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Curcumin</a:t>
            </a:r>
            <a:endPar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Take 3-4 drops with half cup of water twice daily or as directed by Expert.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5"/>
            <a:ext cx="3701936" cy="4334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TULSI CURCUMIN DROPS</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 as directed by Expert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12293924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Vitamin D3</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Vitamin D3 Drop is an wonderful product, rich in Vitamin D3, also known as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cholecalciferol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It is extracted from seaweed, one of the nature’s source of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vitamn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D3. You may experience a wide spectrum of its health benefits by using this.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Production of Vitamin D</a:t>
            </a:r>
          </a:p>
          <a:p>
            <a:pPr marL="285750" indent="-285750">
              <a:buFont typeface="Wingdings"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Enhance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Immune System Function</a:t>
            </a:r>
          </a:p>
          <a:p>
            <a:pPr marL="285750" indent="-285750">
              <a:buFont typeface="Wingdings"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Lower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Cholesterol Levels</a:t>
            </a:r>
          </a:p>
          <a:p>
            <a:pPr marL="285750" indent="-285750">
              <a:buFont typeface="Wingdings"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 Prostate Cancer and Breast Cancer</a:t>
            </a:r>
          </a:p>
          <a:p>
            <a:pPr marL="285750" indent="-285750">
              <a:buFont typeface="Wingdings"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Strength of Bone</a:t>
            </a:r>
          </a:p>
          <a:p>
            <a:pPr marL="285750" indent="-285750">
              <a:buFont typeface="Wingdings"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Fight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against Free Radicals</a:t>
            </a:r>
          </a:p>
          <a:p>
            <a:pPr marL="285750" indent="-285750">
              <a:buFont typeface="Wingdings"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Detoxifies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Your Body</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Seaweed Extract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5"/>
            <a:ext cx="3701936" cy="4334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VITAMIN D</a:t>
            </a:r>
            <a:r>
              <a:rPr lang="en-US" sz="4000" b="1" dirty="0" smtClean="0">
                <a:solidFill>
                  <a:schemeClr val="bg1"/>
                </a:solidFill>
                <a:effectLst>
                  <a:outerShdw blurRad="38100" dist="38100" dir="2700000" algn="tl">
                    <a:srgbClr val="000000">
                      <a:alpha val="43137"/>
                    </a:srgbClr>
                  </a:outerShdw>
                </a:effectLst>
              </a:rPr>
              <a:t>3 DROPS</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 as directed by Expert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24631605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FISH OIL OMEGA 3</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Fish Oil Omega 3</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Soft Gel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9</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Soft Gel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1750/-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Fish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oils come from fatty or oily fish, such as trout, mackerel, tuna, herring, sardines, and salmon. They contain omega-3 fatty acids, and many contain vitamins A and D. Guidelines from the  American College of Cardiology and American Heart Association (ACC/AHA) recommend eating fish as part of a heart-healthy diet. Indeed, having a diet rich in omega-3 fatty acids may help prevent heart disease, protect brain and eye health, and contribute to fetal development.</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Fish Oil</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Soft Gel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4086841"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Can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Fight Depression and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Anxiety.</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ay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help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depression and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anxiety.</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ay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help prevent macular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degeneration</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cause a major reduction in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triglycerides.</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reduce blood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pressure.</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raise “good” HDL cholesterol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levels.</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reduce the symptoms of ADHD in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children</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have numerous benefits for people with metabolic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syndrome.</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reduce insulin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resistance</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F</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ight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inflammation and improve several heart disease risk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factors.</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reduce chronic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inflammation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58" cy="4334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a:extLst>
              <a:ext uri="{FF2B5EF4-FFF2-40B4-BE49-F238E27FC236}">
                <a16:creationId xmlns:a16="http://schemas.microsoft.com/office/drawing/2014/main" xmlns="" id="{AA0A71D4-747D-7959-4E3B-7EB718815855}"/>
              </a:ext>
            </a:extLst>
          </p:cNvPr>
          <p:cNvSpPr/>
          <p:nvPr/>
        </p:nvSpPr>
        <p:spPr>
          <a:xfrm>
            <a:off x="8012361" y="2886637"/>
            <a:ext cx="4086841"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May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help fight several autoimmune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diseases</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May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help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Alzheimer’s disease.</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May protect from cancer</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Can reduce liver fat</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May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improve bone strength and joint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otentially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reducing your risk of osteoporosis and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arthritis.</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Can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reduce menstrual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pain</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ay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improve the length and quality of your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sleep.</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help keep your skin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healthy</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Prevents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premature aging and safeguarding against sun damage.</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FISH OIL SOFT GEL</a:t>
            </a:r>
            <a:r>
              <a:rPr lang="en-US" sz="3200" b="1" dirty="0" smtClean="0">
                <a:solidFill>
                  <a:schemeClr val="bg1"/>
                </a:solidFill>
                <a:effectLst>
                  <a:outerShdw blurRad="38100" dist="38100" dir="2700000" algn="tl">
                    <a:srgbClr val="000000">
                      <a:alpha val="43137"/>
                    </a:srgbClr>
                  </a:outerShdw>
                </a:effectLst>
              </a:rPr>
              <a:t>– Source of Fatty Acids</a:t>
            </a:r>
            <a:endParaRPr lang="en-US" sz="3200" b="1" dirty="0">
              <a:solidFill>
                <a:schemeClr val="bg1"/>
              </a:solidFill>
              <a:effectLst>
                <a:outerShdw blurRad="38100" dist="38100" dir="2700000" algn="tl">
                  <a:srgbClr val="000000">
                    <a:alpha val="43137"/>
                  </a:srgbClr>
                </a:outerShdw>
              </a:effectLst>
            </a:endParaRPr>
          </a:p>
        </p:txBody>
      </p:sp>
      <p:sp>
        <p:nvSpPr>
          <p:cNvPr id="24" name="Rectangle 23">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0710197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Spray Me Detox</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6</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Spray Me Detox is a wonderful product that can easily gives you relief from your pain and inflammations. It is a 100% herbal product with no side effect. It instantly neutralize your toxins and promotes your health.</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Facilitates safe and effective detoxification.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Relief of aches, pains, spasms.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Elevates mood and relieves stress.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Helps maintain proper muscle function.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Supports a healthy immune system, prevents from various infection causing microbes.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helps to prevent Tooth ache, headache, back pain, joint pain, piles, and skin problems also BP and sugar level.</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Lessen the pain while periods or menstruation.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Help reduce toxic from food and increase the natural taste</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Reduce the amount of oil to be used if sprayed on oil packets.</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Carbonate, Potassium, Chloride, Sodium, Nitrate, Magnesium.</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Spray it on the pain prone area 4-5 times at an angle of 90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degree</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5"/>
            <a:ext cx="3701936" cy="4334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SPRAY ME DETOX</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Description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26213508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Fennel Seeds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 </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300/-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Fennel seeds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offer a wide array of health benefits and may provide antioxidant, anti-inflammatory, and antibacterial effects. Fennel seeds are low in calories but provide many important nutrients. It is a good source of vitamin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 also contains other minerals vital to bone health, including potassium, magnesium, and calcium. It contains more than 87 volatile bio-active compounds, including the polyphenol antioxidants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rosmarinic</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acid,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chlorogenic</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acid,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quercetin</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apigenin</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Combats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bad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breath</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digestive health</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to regulate blood pressure</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Gas  </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asthma and other respiratory ailments </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Promotes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lactation </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skin appearance</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Purifies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blood </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to improve eyesight</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Keeps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cancer at bay </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Promotes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weight loss </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Fennel Seeds Extract.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3-4 drops with half cup of water twice daily or as directed by Expert.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5"/>
            <a:ext cx="3701935" cy="4334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PREMIUM FENNEL SEEDS DROP</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Description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8492196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Noni Enzyme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15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Noni Enzyme is made of pure Noni Extract. The extract is in a highly concentrated form so that a very small quantity will be sufficient at a time. Noni Enzyme can penetrate the body cells rapidly, help in absorption of nutrients by the cells. It promotes micro-circulation and corrects the metabolism processes in the body, besides strengthening the self-defense ability of the cells. </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4086841"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Aids In Cancer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Prevention.</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Fights Inflammation.</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Promotes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Heart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Aids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Weight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Loss.</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Brain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Skin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Digestive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Vision.</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Pure Noni Extract.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3-4 drops with half cup of water twice daily or as directed by Expert.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5"/>
            <a:ext cx="3701935" cy="4334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NONI ENZYME</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AA0A71D4-747D-7959-4E3B-7EB718815855}"/>
              </a:ext>
            </a:extLst>
          </p:cNvPr>
          <p:cNvSpPr/>
          <p:nvPr/>
        </p:nvSpPr>
        <p:spPr>
          <a:xfrm>
            <a:off x="8003547" y="2877667"/>
            <a:ext cx="4113579"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Strengthens Hair.</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Supports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in Cellular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Repairing.</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Prevent Parasitic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Disease.</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Can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Relieve Age-Related Spinal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Damage.</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Muscle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Spasms.</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Relieve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Fatigue.</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Liver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Immunity.</a:t>
            </a:r>
          </a:p>
        </p:txBody>
      </p:sp>
      <p:sp>
        <p:nvSpPr>
          <p:cNvPr id="20" name="Oval 19"/>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10047306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Pure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100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Saarva</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Pure transforms your normal drinking water to alkaline water.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Normal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drinking water generally has a neutral pH of 7. Alkaline water typically has a pH of 8 or 9. However, pH alone isn’t enough to impart substantial alkalinity to water. Alkaline water also contains alkaline minerals and negative oxidation reduction potential (ORP). ORP is the ability of water to act as a pro- or antioxidant. The more negative the ORP value, the more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anti-oxidizing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it is.</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can neutralize acids in the body.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maintains pH level in the body.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boosts your immune power.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supplies minerals like magnesium and calcium that can help to maintain healthy bones.</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Apamarga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Kshara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Yava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Kshara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Swarjika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Kshara</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Mix 1-2 drops in a glass of your normal drinking water.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5"/>
            <a:ext cx="3701934" cy="4334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SAARVA PURE</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25898119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5"/>
            <a:ext cx="12188889" cy="6857965"/>
          </a:xfrm>
          <a:prstGeom prst="rect">
            <a:avLst/>
          </a:prstGeom>
        </p:spPr>
      </p:pic>
    </p:spTree>
    <p:extLst>
      <p:ext uri="{BB962C8B-B14F-4D97-AF65-F5344CB8AC3E}">
        <p14:creationId xmlns:p14="http://schemas.microsoft.com/office/powerpoint/2010/main" val="20930090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Pain Go Oil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Pain Go Oil provides fast relief from Joint Pain and stiffness due to its quick-absorb technology. It is an Advanced formula, which is documented to relieve pain of neck, back, joints, muscles and stiffness. It has been specifically formulated with ‘Essential Oils’, since, in comparison to ‘Fixed Oils’ these penetrate much faster and deeper to reach ‘hypodermis’, the inner layer of skin. Thus it is absorbed much faster providing almost instant relief.</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Provides quick relief from painful inflammatory conditions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 side effects on skin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Very helpful in Rheumatoid Arthritis, Gouty Arthritis, Arthralgia, Sciatica</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Quick relief in cases of sprain, strains &amp; sports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injuries</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Mahanarayan</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Tail,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Nirggundi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Oil,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Karpoor</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Pudina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Tail,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Saarsav</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Tail,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Nilgiri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Oil, Winter Green Oil,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Shallaki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Devdar</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4-5 drops and massage gently on the affected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area</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5"/>
            <a:ext cx="3701934" cy="4334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PAIN GO OIL</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11247101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Pain Balm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Balm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20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85/-</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Pain Balm provides fast relief from Headache, Joint Pain and stiffness due to its quick-absorb technology. It is an Advanced formula, which is documented to relieve pain of Head, neck, back, joints, muscles and stiffness. It has been specifically formulated with ‘Essential Oils’, since, in comparison to ‘Fixed Oils’ these penetrate much faster and deeper to reach ‘hypodermis’, the inner layer of skin. Thus it is absorbed much faster providing almost instant relief.</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Provides quick relief from painful inflammatory conditions.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 side effects on skin.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Very helpful in Headache, neck and back pain.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Quick relief in cases of sprain, strains &amp; sports injuries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Pipermint</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Phool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Camphor, Eucalyptus Oil,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Terpentine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Oil, Winter Green Oil.</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Take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small amount of Pain Balm and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massage gently on the affected area.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5"/>
            <a:ext cx="3701933" cy="4334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SAARVASRI PAIN BALM</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8363124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Muscle &amp; Joint Gel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Ointment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3</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99/-</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This formulation is used to treat minor aches and pains of the muscles/joints (such as arthritis, backache, sprains). Menthol is known as a counterirritant. It works by causing the skin to feel cool and then warm. These feelings on the skin distract you from feeling the aches/pains deeper in your muscles and joints.</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When you suffer from achy joints, arthritis, or muscle pain, every motion or step you give you a jolt of pain or annoying discomfort. All you want is relief, and you want it in a hurry. That's why  Muscle &amp; Joint gel may be the answer you're looking for. </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Gandhpura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tel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Phudina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ke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phool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(menthol),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Nilgiri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tel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Devdaru</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tel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Kattrina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tel.</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Apply sufficient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quantitity</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gently on the effected area 2-3 times a day,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orr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as directed by the physician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6"/>
            <a:ext cx="3701933" cy="4334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SAARVASRI MUSCLE &amp; JOINT GEL</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27174850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Foot Crack Cream </a:t>
            </a: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Ointment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3</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smtClean="0">
                <a:solidFill>
                  <a:schemeClr val="tx1"/>
                </a:solidFill>
                <a:latin typeface="Tahoma" panose="020B0604030504040204" pitchFamily="34" charset="0"/>
                <a:ea typeface="Tahoma" panose="020B0604030504040204" pitchFamily="34" charset="0"/>
                <a:cs typeface="Tahoma" panose="020B0604030504040204" pitchFamily="34" charset="0"/>
              </a:rPr>
              <a:t>150/-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Herbs Foot Crack Cream its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 extraordinary mix of natural ingredients that revives your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crackd</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feet and helps lock moisture into the skin and forms a protective barrier over it to not let the moisture evaporate.</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provides deep hydration to dry heels.</a:t>
            </a:r>
          </a:p>
          <a:p>
            <a:pPr marL="285750" indent="-285750" algn="just">
              <a:buFont typeface="Arial"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 bacterial infections. </a:t>
            </a:r>
          </a:p>
          <a:p>
            <a:pPr marL="285750" indent="-285750" algn="just">
              <a:buFont typeface="Arial"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Repair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crackd</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skin surface &amp; making it soft and smooth </a:t>
            </a:r>
          </a:p>
          <a:p>
            <a:pPr algn="just"/>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Honey, Turmeric, Fenugreek, Ginger, Sal Tree,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Alovera</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Wash feet with lukewarm water and pet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dry.apply</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required amount of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foot crack cream over the area twice daily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6"/>
            <a:ext cx="3701933" cy="4334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SAARVASRI FOOT CRACK CREAM </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21820" b="22714"/>
          <a:stretch/>
        </p:blipFill>
        <p:spPr>
          <a:xfrm>
            <a:off x="15518" y="1879187"/>
            <a:ext cx="3868833" cy="2512800"/>
          </a:xfrm>
          <a:prstGeom prst="rect">
            <a:avLst/>
          </a:prstGeom>
        </p:spPr>
      </p:pic>
    </p:spTree>
    <p:extLst>
      <p:ext uri="{BB962C8B-B14F-4D97-AF65-F5344CB8AC3E}">
        <p14:creationId xmlns:p14="http://schemas.microsoft.com/office/powerpoint/2010/main" val="9446754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Happy Enjoy Oil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3</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Happy Enjoy Oil for men is used by men to improve and stimulate libido and increase vigor. It contains various herbs and plant extracts that are proven for their reputed warming and aphrodisiac effect and are used since ages to alleviate or reduce particular symptoms of impotence and disharmony. It is the most efficient stimulator for sex in men. Mainly the level of satisfaction is guaranteed by the amount and quality of sex.</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increases libido in men.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helps to recover the sexual power and stamina.</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is very helpful in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erectional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disorder and short timing.</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improves the quality of sex</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Kesar</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Malkangni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Oil.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Akarkara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Harital</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Dalchini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Jaiphal</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Nagkesar</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Clove Oil, Olive Oil,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Til</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Oil</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Take 4-5 drops and massage gently on your penis daily.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5"/>
            <a:ext cx="3701939" cy="4334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HAPPY ENJOY OIL</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 as directed by Expert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26936816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GANODERMA</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Ganoderma</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9</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6</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Ganoderma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Capsule is made from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Ganoderma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Lucidum</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commonly known as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Reishi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Mushroom, is frequently used in traditional Chinese medicines. There are over 36 bio-active nutritional compounds present in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Ganoderma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It is rich in essential amino acids, beta-</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glucans</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antioxidants, enzymes, minerals and vitamins.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ffective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for cancer and diabetes.</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immunity power.</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eneficial for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skin.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educes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pain and inflammation.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to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Heart health.</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lushes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out toxins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from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body.</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Neural and Sexual health.</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elpful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for high blood pressure.</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rotects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our Liver.</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ffective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for lung infections, bronchitis and asthma</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Ganoderma</a:t>
            </a:r>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Lucidium</a:t>
            </a:r>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59" cy="4334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GANODERMA CAPSULE – Powerhouse of Protein</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12099058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Happy Feeling Oil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Oil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3</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Happy Feeling Oil contains many natural herbs. Happy Feeling Oil indicates in Sagging vagina due to aging, pregnancy and other factors. Happy Feeling Oil is a special product made to maintain and restore youth in women. It helps to restore firmness of female breasts and vagina if applied regularly. Most of its contents are astringent and offer firmness to the muscles and skin. </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Restores female beauty and youth.</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Firms the female vagina.</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Tightens and tones the body.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Prevents vaginal dryness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Indian Gooseberry,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Harital</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Dalchini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Jaiphal</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Nagkesar</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Clove Oil, Olive Oil,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Til</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Oil</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Take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4-5 drops and massage gently on your vagina daily.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5"/>
            <a:ext cx="3701938" cy="4334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HAPPY FEELING OIL</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drops with half cup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 as directed by Expert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23175971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88951" cy="6858000"/>
          </a:xfrm>
        </p:spPr>
      </p:pic>
    </p:spTree>
    <p:extLst>
      <p:ext uri="{BB962C8B-B14F-4D97-AF65-F5344CB8AC3E}">
        <p14:creationId xmlns:p14="http://schemas.microsoft.com/office/powerpoint/2010/main" val="2495520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Apple Stem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6</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5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 Herbs Apple Stem is a perfect blend of stem cell formula, made from green apple, grape and acai berry. We all know that stem cell is called the father of the cells. This technology is been taken from plants to make us healthy and protected. This panacea product can regenerate our body cells and repairs cellular damage.</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6" y="2877667"/>
            <a:ext cx="4176464"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in increasing energy.</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appearance of skin.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trengthens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finger nails.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Helps in making hair thick.</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is the best anti – aging system.</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Helpful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for elite athletes </a:t>
            </a:r>
            <a:endPar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in rebuilding and rejuvenating the body.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Supports youthful and healthy aging</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Green Apple, Grapes,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Argan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Fruit, Acai Berry, Blue Berry</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 sachet daily with 1 glass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6"/>
            <a:ext cx="3701933" cy="4334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xmlns="" id="{AA0A71D4-747D-7959-4E3B-7EB718815855}"/>
              </a:ext>
            </a:extLst>
          </p:cNvPr>
          <p:cNvSpPr/>
          <p:nvPr/>
        </p:nvSpPr>
        <p:spPr>
          <a:xfrm>
            <a:off x="8021323" y="2877637"/>
            <a:ext cx="4077878"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Supports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 general sense of well being.</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Maintains telomere length and boosts energy.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Promotes a positive mind and mood.</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Repairs and rejuvenates cells.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Delays aging process.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Enhances health and vitality.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Maintains acid – base balance within body.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Boosts immune system.</a:t>
            </a:r>
            <a:endPar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0" y="152400"/>
            <a:ext cx="1218882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APPLE STEM</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1061956" y="45568"/>
            <a:ext cx="838200" cy="8382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15916763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Noni Ketones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75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Noni Ketones is another wonderful and panacea product by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It is made of ketones from Noni fruit which helps the body to regain the energy and transforms the body into a complete energy house. Another ingredient of the product is Raspberry which helps to slow down the aging process.</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6" y="2877667"/>
            <a:ext cx="4176464"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Detoxifies our body and regulates Protein in the body.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Gives you instant energy and power.</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is an effective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antioxidant</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has anti-inflammatory, anti microbial and anti carcinogenic properties.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Regulates proper cell functioning and rejuvenates the cells of the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Immune system.</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Improves metabolic system</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Noni,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Seabuckthorn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 sachet daily with 1 glass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6"/>
            <a:ext cx="3701932" cy="4334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xmlns="" id="{AA0A71D4-747D-7959-4E3B-7EB718815855}"/>
              </a:ext>
            </a:extLst>
          </p:cNvPr>
          <p:cNvSpPr/>
          <p:nvPr/>
        </p:nvSpPr>
        <p:spPr>
          <a:xfrm>
            <a:off x="8021323" y="2877637"/>
            <a:ext cx="4077878"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Relieves pain as an analgesic</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Reduces the risk of cancer</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Manages body weight.</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Facilitates sound sleep.</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Purifies blood and controls Diabetes.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Improves arthritis, asthma as well as respiratory and digestive problems.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Improves circulatory system and Stabilizes Blood Pressure.</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Maintains healthy skin, hair and scalp.</a:t>
            </a:r>
            <a:endPar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0" y="152400"/>
            <a:ext cx="1218882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NONI KETONES</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1061956" y="45568"/>
            <a:ext cx="838200" cy="8382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34900591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Noni Stem </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75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We all know that stem cell is called the father of the cells. This technology is been taken from plants to make us healthy and protected.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Noni Stem is made of following the same process. This panacea product can regenerate our body cells and repairs cellular damage.</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6" y="2877667"/>
            <a:ext cx="4176464"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helps in increasing energy.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improves appearance of skin.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strengthens finger nails.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Helps in making hair thick.</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is the best anti – aging system.</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Works wonder for those people who wants to enjoy optimal health, performance and fitness.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Helpful for elite athletes or simply those who wish to maintain excellent health.</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Helps in rebuilding and rejuvenating the body.</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Noni Fruit, Elder berry,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Cran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Berry,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Mangosteen</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 sachet daily with 1 glass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6"/>
            <a:ext cx="3701932" cy="4334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xmlns="" id="{AA0A71D4-747D-7959-4E3B-7EB718815855}"/>
              </a:ext>
            </a:extLst>
          </p:cNvPr>
          <p:cNvSpPr/>
          <p:nvPr/>
        </p:nvSpPr>
        <p:spPr>
          <a:xfrm>
            <a:off x="8021323" y="2877637"/>
            <a:ext cx="4077878"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Supports youthful and healthy aging.</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Supports a general sense of well being.</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Maintains telomere length and boosts energy.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Promotes a positive mind and mood.</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Repairs and rejuvenates cells.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Delays aging process.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Enhances health and vitality.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Maintains acid – base balance within body.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Boosts immune system.</a:t>
            </a:r>
            <a:endPar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0" y="152400"/>
            <a:ext cx="1218882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NONI STEM</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1061956" y="45568"/>
            <a:ext cx="838200" cy="8382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32438574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Happy Morning</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100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165/-</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Constipation, the most common gastrointestinal complaint in these days. Not to worry at all.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Happy Morning can be a gift to those people who almost suffers with a chronic disease related to stomach.</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6" y="2877667"/>
            <a:ext cx="8155756"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Bloating</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Acidity</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Constipation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Gas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Indigestion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Flushes out</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Irregular bowel movements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Relieves other stomach issues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Cassid</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Angustifolia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Senna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Phyllanthus</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Emblica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Terminalia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Chebula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Haritaki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Zingiber</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Officinale</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Adrak</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Foeniculum</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Vulgare</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Saunf</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Operculina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Tupenhum</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Sarala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Black Salt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Sanchal</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 spoon of Happy Morning with 1 glass of lukewarm water after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dinner</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6"/>
            <a:ext cx="3701931" cy="4334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HAPPY MORNING</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8143806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Advance Mass Gainer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500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2400/-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Herbs Advanced Mass Gainer is a high-calorie mass gaining supplement to boost weight and strength gain needs of athletes.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Herbs Advanced Mass Gainer is the new standard for Mass Gainers in the supplement industry. The proteins of this product come from 7 different protein sources leading to a timely protein release in 7 phases maintaining constant anabolism and reducing muscle breakdown. It serves a complete meal in itself delivering all the essential nutrients with multiple enzymes and key muscle building ingredients.</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6" y="2877667"/>
            <a:ext cx="8155756"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Builds up muscles of the body.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Maintains energy and power.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is a complete nutritional food without any side effect for gym goers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Whey Protein Concentrate, Soya Protein Isolate, Coca Powder,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Maltodextrin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Mix 4 scoops with 300-400 cold water or milk. Drink 3 times a day for better result.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6"/>
            <a:ext cx="3701931" cy="4334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ADVANCE MASS GAINER</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18183762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Whey Protein </a:t>
            </a:r>
            <a:r>
              <a:rPr lang="en-IN" sz="11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Concentrate</a:t>
            </a:r>
            <a:endParaRPr lang="en-IN" sz="11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500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2400/-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Whey Protein Concentrate is packed with all nine essential amino acids, that could provide benefits, especially to people who work out. Particularly valued for it's ability to be broken down and absorbed quickly, whey can help give your body the boost it needs before or after workouts.</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6" y="2877667"/>
            <a:ext cx="8155756"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This helps speed up the rate of muscle recovery, post exercise and delays the onset of fatigue.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Both these factors allow the gym enthusiast to work out for a longer duration.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Essential amino acids in a serving of Whey Gold Protein Powder support lean muscle gain and enable you to maximize your muscle building efforts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Whey Protein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Concentrate</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1-2 scoops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Whey Protein Concentrate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Powder with 1 glass of lukewarm milk or water.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6"/>
            <a:ext cx="3701930" cy="4334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WHEY PROTEIN CONCENTRATE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20046585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Fit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500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1250/-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-fit Shake is a perfect solution for managing excessive body weight. It works as a meal replacement to reduce your calorie intake and helps you manage weight. It improves your digestion and reduces the accumulation of fats in the body.</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6" y="2877667"/>
            <a:ext cx="8155756"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-fit Shake is a perfect solution for managing excessive body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weight.</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works as a meal replacement to reduce your calorie intake and helps you manage weight. </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improves your digestion and reduces the accumulation of fats in the body</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Soy Protein Isolate, Fructose, Soy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Iecithin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Soybean Oil, Com Bran, Oat Fiber, Strawberry, Guar Gum</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2-3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scoops of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-fit shake with 1 glass off lukewarm toned milk or water daily one time by replacing your meal that time.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6"/>
            <a:ext cx="3701930" cy="4334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SAARVA FIT</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03212" y="1177364"/>
            <a:ext cx="3352800" cy="400423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lc="http://schemas.openxmlformats.org/drawingml/2006/lockedCanvas" xmlns:a16="http://schemas.microsoft.com/office/drawing/2014/main" xmlns="" id="{9AF45A9A-F67D-4996-8D26-D9CEEEC58929}"/>
              </a:ext>
            </a:extLst>
          </p:cNvPr>
          <p:cNvGrpSpPr/>
          <p:nvPr/>
        </p:nvGrpSpPr>
        <p:grpSpPr>
          <a:xfrm>
            <a:off x="38130" y="1084449"/>
            <a:ext cx="3882963" cy="4146705"/>
            <a:chOff x="126065" y="1405645"/>
            <a:chExt cx="5034046" cy="4875962"/>
          </a:xfrm>
          <a:effectLst>
            <a:outerShdw blurRad="63500" sx="102000" sy="102000" algn="ctr" rotWithShape="0">
              <a:prstClr val="black">
                <a:alpha val="40000"/>
              </a:prstClr>
            </a:outerShdw>
          </a:effectLst>
        </p:grpSpPr>
        <p:pic>
          <p:nvPicPr>
            <p:cNvPr id="37" name="Picture 36">
              <a:extLst>
                <a:ext uri="{FF2B5EF4-FFF2-40B4-BE49-F238E27FC236}">
                  <a16:creationId xmlns:lc="http://schemas.openxmlformats.org/drawingml/2006/lockedCanvas" xmlns:a16="http://schemas.microsoft.com/office/drawing/2014/main" xmlns="" id="{70175ABE-76B0-43A4-9FB6-5B1C8E817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0111" y="3689738"/>
              <a:ext cx="2200000" cy="2576190"/>
            </a:xfrm>
            <a:prstGeom prst="rect">
              <a:avLst/>
            </a:prstGeom>
            <a:ln>
              <a:noFill/>
            </a:ln>
            <a:effectLst>
              <a:outerShdw blurRad="292100" dist="139700" dir="2700000" algn="tl" rotWithShape="0">
                <a:srgbClr val="333333">
                  <a:alpha val="65000"/>
                </a:srgbClr>
              </a:outerShdw>
            </a:effectLst>
          </p:spPr>
        </p:pic>
        <p:pic>
          <p:nvPicPr>
            <p:cNvPr id="38" name="Picture 37">
              <a:extLst>
                <a:ext uri="{FF2B5EF4-FFF2-40B4-BE49-F238E27FC236}">
                  <a16:creationId xmlns:lc="http://schemas.openxmlformats.org/drawingml/2006/lockedCanvas" xmlns:a16="http://schemas.microsoft.com/office/drawing/2014/main" xmlns="" id="{E73B0E5A-E5B4-45C9-84C0-DBA9837295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490" y="3705418"/>
              <a:ext cx="2199999" cy="2576189"/>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lc="http://schemas.openxmlformats.org/drawingml/2006/lockedCanvas" xmlns:a16="http://schemas.microsoft.com/office/drawing/2014/main" xmlns="" id="{59EB7EFD-B778-4D1D-9C75-45CC4076CE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887" y="3695953"/>
              <a:ext cx="2148356" cy="2515716"/>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lc="http://schemas.openxmlformats.org/drawingml/2006/lockedCanvas" xmlns:a16="http://schemas.microsoft.com/office/drawing/2014/main" xmlns="" id="{26F1E1E2-357D-43AD-A76A-451CCE723C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065" y="1405645"/>
              <a:ext cx="2200000" cy="2576190"/>
            </a:xfrm>
            <a:prstGeom prst="rect">
              <a:avLst/>
            </a:prstGeom>
            <a:ln>
              <a:noFill/>
            </a:ln>
            <a:effectLst>
              <a:outerShdw blurRad="292100" dist="139700" dir="2700000" algn="tl" rotWithShape="0">
                <a:srgbClr val="333333">
                  <a:alpha val="65000"/>
                </a:srgbClr>
              </a:outerShdw>
            </a:effectLst>
          </p:spPr>
        </p:pic>
        <p:pic>
          <p:nvPicPr>
            <p:cNvPr id="41" name="Picture 40">
              <a:extLst>
                <a:ext uri="{FF2B5EF4-FFF2-40B4-BE49-F238E27FC236}">
                  <a16:creationId xmlns:lc="http://schemas.openxmlformats.org/drawingml/2006/lockedCanvas" xmlns:a16="http://schemas.microsoft.com/office/drawing/2014/main" xmlns="" id="{5A4F29F8-B5BC-4C9E-8200-F66B58FD67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3658" y="1405645"/>
              <a:ext cx="2200000" cy="2576190"/>
            </a:xfrm>
            <a:prstGeom prst="rect">
              <a:avLst/>
            </a:prstGeom>
            <a:ln>
              <a:noFill/>
            </a:ln>
            <a:effectLst>
              <a:outerShdw blurRad="292100" dist="139700" dir="2700000" algn="tl" rotWithShape="0">
                <a:srgbClr val="333333">
                  <a:alpha val="65000"/>
                </a:srgbClr>
              </a:outerShdw>
            </a:effectLst>
          </p:spPr>
        </p:pic>
        <p:pic>
          <p:nvPicPr>
            <p:cNvPr id="42" name="Picture 41">
              <a:extLst>
                <a:ext uri="{FF2B5EF4-FFF2-40B4-BE49-F238E27FC236}">
                  <a16:creationId xmlns:lc="http://schemas.openxmlformats.org/drawingml/2006/lockedCanvas" xmlns:a16="http://schemas.microsoft.com/office/drawing/2014/main" xmlns="" id="{B75E74C4-1083-4370-9FEB-1B33985722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1943" y="1405646"/>
              <a:ext cx="2199999" cy="2576189"/>
            </a:xfrm>
            <a:prstGeom prst="rect">
              <a:avLst/>
            </a:prstGeom>
            <a:ln>
              <a:noFill/>
            </a:ln>
            <a:effectLst>
              <a:outerShdw blurRad="292100" dist="139700" dir="2700000" algn="tl" rotWithShape="0">
                <a:srgbClr val="333333">
                  <a:alpha val="65000"/>
                </a:srgbClr>
              </a:outerShdw>
            </a:effectLst>
          </p:spPr>
        </p:pic>
      </p:grpSp>
      <p:sp>
        <p:nvSpPr>
          <p:cNvPr id="28" name="Oval 27"/>
          <p:cNvSpPr/>
          <p:nvPr/>
        </p:nvSpPr>
        <p:spPr>
          <a:xfrm>
            <a:off x="11061956" y="45568"/>
            <a:ext cx="838200" cy="8382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23630599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Saarvafresh</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500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Saarvafresh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Energy Drink Mix contains zero sugar and high quality nutrients which is an wonderful product for providing your mental and physical stimulation. It is a refreshing and rejuvenating drink which is full of antioxidants. It helps you to vitalize your body and mind as well as to keep your energy level at peak all day long.</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6" y="2877667"/>
            <a:ext cx="8155756"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Provides the body with energy.</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fatigue and rejuvenates the mind.</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Improves metabolism.</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Flushes out toxins from the body.</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Gives refreshing feeling all day.</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Zero sugar formulation. </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Orange Pekoe Extract, Green Tea Extract, NAD Natural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Caffine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 gram of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Saarvafresh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with 160 ml of hot or cold water in morning for a refreshing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drink.</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2" y="990606"/>
            <a:ext cx="3701930" cy="4334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SAARVAFRESH ENERGY DRINK MIX</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608012" y="1177364"/>
            <a:ext cx="2667000" cy="392803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652" y="860286"/>
            <a:ext cx="3093720" cy="4686300"/>
          </a:xfrm>
          <a:prstGeom prst="rect">
            <a:avLst/>
          </a:prstGeom>
          <a:ln>
            <a:noFill/>
          </a:ln>
          <a:effectLst>
            <a:outerShdw blurRad="292100" dist="139700" dir="2700000" algn="tl" rotWithShape="0">
              <a:srgbClr val="333333">
                <a:alpha val="65000"/>
              </a:srgbClr>
            </a:outerShdw>
          </a:effectLst>
        </p:spPr>
      </p:pic>
      <p:sp>
        <p:nvSpPr>
          <p:cNvPr id="20" name="Oval 19"/>
          <p:cNvSpPr/>
          <p:nvPr/>
        </p:nvSpPr>
        <p:spPr>
          <a:xfrm>
            <a:off x="11061956" y="45568"/>
            <a:ext cx="838200" cy="8382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734349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GARLIC SOFT GEL</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Garlic</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Soft Gel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9</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Soft Gel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Throughout the Ancient history, Garlic has been used for its health and medicinal properties. Its use was well documented by many major civilizations, including the Egyptians, Babylonians, Greeks, Romans and Chinese. Garlic contains a wonderful compound called,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Allicin</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which has various health benefits. Garlic is low in calories and rich in Vitamin C, Vitamin B6 and Manganese. It also contains trace amounts of various other nutrients.</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Garlic Oil</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Soft Gel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58" cy="4334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20">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combat sickness, including the common cold.</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reduce high blood pressure.</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mproves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cholesterol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levels</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May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lower the risk of Heart Disease.</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M</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ay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help to prevent Alzheimer and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Demencia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F</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lushes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out the toxins from the body.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ncreases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vitality.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detoxify heavy metals from the body.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improve bone health.</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P</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owerful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aphrodisiac, thus it can solve sexual problems.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V</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ery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good for skin and hair.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GARLIC SOFT GEL – Daily Immunizer</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4" name="Rectangle 23">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4021676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Glucose-C</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500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Glucose-C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is an instant energy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drink. A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beverage particularly consumed during the summer as a source of instant energy that is said to prevail throughout the day.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Glucose-C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provides all the necessary nutrients and minerals that are required by the body during the days of extreme exhaustion and fatigue.</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6" y="2877667"/>
            <a:ext cx="8155756"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Excellent energy drink enriched with calcium and Vitamin C.</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Enriched with the goodness of glucose. </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Provides body with instant energy. </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Available in lemon and orange flavors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Glucose Powder, Lemon &amp; Orange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Flavour</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 spoon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of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Glucose-C with 1 glass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water or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required.</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2" y="990606"/>
            <a:ext cx="3701930" cy="4334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GLUCOSE-C</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608012" y="1177364"/>
            <a:ext cx="2667000" cy="392803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lc="http://schemas.openxmlformats.org/drawingml/2006/lockedCanvas" xmlns:a16="http://schemas.microsoft.com/office/drawing/2014/main" xmlns="" id="{FC9F1003-7F0A-43E5-BE10-2AC28D69B3BA}"/>
              </a:ext>
            </a:extLst>
          </p:cNvPr>
          <p:cNvGrpSpPr/>
          <p:nvPr/>
        </p:nvGrpSpPr>
        <p:grpSpPr>
          <a:xfrm>
            <a:off x="227806" y="1907800"/>
            <a:ext cx="3427412" cy="2874682"/>
            <a:chOff x="203200" y="1607126"/>
            <a:chExt cx="4174836" cy="3714277"/>
          </a:xfrm>
        </p:grpSpPr>
        <p:pic>
          <p:nvPicPr>
            <p:cNvPr id="30" name="Picture 29">
              <a:extLst>
                <a:ext uri="{FF2B5EF4-FFF2-40B4-BE49-F238E27FC236}">
                  <a16:creationId xmlns:lc="http://schemas.openxmlformats.org/drawingml/2006/lockedCanvas" xmlns:a16="http://schemas.microsoft.com/office/drawing/2014/main" xmlns="" id="{E714D5FD-8F39-4524-A941-4D688BDF1E1A}"/>
                </a:ext>
              </a:extLst>
            </p:cNvPr>
            <p:cNvPicPr>
              <a:picLocks noChangeAspect="1"/>
            </p:cNvPicPr>
            <p:nvPr/>
          </p:nvPicPr>
          <p:blipFill rotWithShape="1">
            <a:blip r:embed="rId4">
              <a:extLst>
                <a:ext uri="{28A0092B-C50C-407E-A947-70E740481C1C}">
                  <a14:useLocalDpi xmlns:a14="http://schemas.microsoft.com/office/drawing/2010/main" val="0"/>
                </a:ext>
              </a:extLst>
            </a:blip>
            <a:srcRect l="23839" t="3698" r="21157" b="1904"/>
            <a:stretch/>
          </p:blipFill>
          <p:spPr>
            <a:xfrm>
              <a:off x="2216727" y="1607126"/>
              <a:ext cx="2161309" cy="3714277"/>
            </a:xfrm>
            <a:prstGeom prst="rect">
              <a:avLst/>
            </a:prstGeom>
            <a:effectLst>
              <a:innerShdw blurRad="114300">
                <a:prstClr val="black"/>
              </a:innerShdw>
            </a:effectLst>
          </p:spPr>
        </p:pic>
        <p:pic>
          <p:nvPicPr>
            <p:cNvPr id="31" name="Picture 30">
              <a:extLst>
                <a:ext uri="{FF2B5EF4-FFF2-40B4-BE49-F238E27FC236}">
                  <a16:creationId xmlns:lc="http://schemas.openxmlformats.org/drawingml/2006/lockedCanvas" xmlns:a16="http://schemas.microsoft.com/office/drawing/2014/main" xmlns="" id="{22872520-6582-4DD7-AEF2-F5C35112643B}"/>
                </a:ext>
              </a:extLst>
            </p:cNvPr>
            <p:cNvPicPr>
              <a:picLocks noChangeAspect="1"/>
            </p:cNvPicPr>
            <p:nvPr/>
          </p:nvPicPr>
          <p:blipFill rotWithShape="1">
            <a:blip r:embed="rId5">
              <a:extLst>
                <a:ext uri="{28A0092B-C50C-407E-A947-70E740481C1C}">
                  <a14:useLocalDpi xmlns:a14="http://schemas.microsoft.com/office/drawing/2010/main" val="0"/>
                </a:ext>
              </a:extLst>
            </a:blip>
            <a:srcRect l="21090" t="3770" r="22836"/>
            <a:stretch/>
          </p:blipFill>
          <p:spPr>
            <a:xfrm>
              <a:off x="203200" y="1607126"/>
              <a:ext cx="2161309" cy="3714277"/>
            </a:xfrm>
            <a:prstGeom prst="rect">
              <a:avLst/>
            </a:prstGeom>
            <a:effectLst>
              <a:innerShdw blurRad="114300">
                <a:prstClr val="black"/>
              </a:innerShdw>
            </a:effectLst>
          </p:spPr>
        </p:pic>
      </p:grpSp>
      <p:sp>
        <p:nvSpPr>
          <p:cNvPr id="28" name="Oval 27"/>
          <p:cNvSpPr/>
          <p:nvPr/>
        </p:nvSpPr>
        <p:spPr>
          <a:xfrm>
            <a:off x="11061956" y="45568"/>
            <a:ext cx="838200" cy="8382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5820280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Kids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200gm/400gm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Rs.550/- / Rs.1000/-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Protein helps in the growth of children, so it is a necessary cog in their diet.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Kids Care Protein Powder is the ‘complete’ one, as it has all the essential amino acids which play a huge role in the development of the child’s body. </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6" y="2877667"/>
            <a:ext cx="8155756"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helps children to grow faster in a natural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process.</a:t>
            </a:r>
          </a:p>
          <a:p>
            <a:pPr marL="285750" indent="-285750">
              <a:buFont typeface="Wingdings"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boosts their body power and immune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system.</a:t>
            </a:r>
          </a:p>
          <a:p>
            <a:pPr marL="285750" indent="-285750">
              <a:buFont typeface="Wingdings"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is very helpful to the children who suffers from malnutrition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Whey Protein Concentrate, Skimmed Milk Powder, Minerals,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Vitamins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Mix 10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of Kids Care Protein Powder with any kind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juice/soup/water</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2" y="990606"/>
            <a:ext cx="3701930" cy="4334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KIDS CARE PROTEIN POWDER</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
        <p:nvSpPr>
          <p:cNvPr id="21" name="Rectangle 20"/>
          <p:cNvSpPr/>
          <p:nvPr/>
        </p:nvSpPr>
        <p:spPr>
          <a:xfrm>
            <a:off x="136210" y="1062307"/>
            <a:ext cx="3581400" cy="4191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12" y="1096846"/>
            <a:ext cx="3200400" cy="4230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47810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Women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200gm/400gm</a:t>
            </a: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Rs.550/- / Rs.1000/-</a:t>
            </a: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Women Care Protein Powder Co is made from high quality natural herbs. Great tasting and super creamy, it mixes easily and is a good source of clean protein. And it’s perfect for all women.</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6" y="2877667"/>
            <a:ext cx="8155756"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Getting enough can boost 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metabolism</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educe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appetite</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 lose body fat without losing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muscle</a:t>
            </a:r>
          </a:p>
          <a:p>
            <a:pPr marL="285750" indent="-285750">
              <a:buFont typeface="Wingdings"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can be very helpful to the women who suffers from malnutrition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Whey Protein, Soy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Protein</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1-2 scoops of Women Care Protein Powder with 1 glass of lukewarm milk or water.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2" y="990606"/>
            <a:ext cx="3701929" cy="4334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WOMEN CARE PROTEIN POWDER</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761" y="1017653"/>
            <a:ext cx="3252297" cy="4377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82002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Whey Gold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200gm/400gm</a:t>
            </a: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Rs.800</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Rs.1500</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Plant protein, also known as vegan protein, is a great source of essential amino acids, fiber, vitamins, and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minerals. They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are also low in calories and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fat. Plant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protein is rich in micronutrient profiles such as magnesium, zinc, and potassium that you get from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plants. The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addition of protein enzymes in combination with probiotics helps increase protein absorption by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2X.</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6" y="2877667"/>
            <a:ext cx="8155756"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Muscle growth</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Boosts metabolism</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in weight loss</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Easy to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digest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Improves immunity</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Lactose-free</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4g natural BCAA</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Sugar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free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60812" y="5831530"/>
            <a:ext cx="4086841" cy="9807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100" dirty="0">
                <a:solidFill>
                  <a:schemeClr val="tx1"/>
                </a:solidFill>
                <a:latin typeface="Tahoma" panose="020B0604030504040204" pitchFamily="34" charset="0"/>
                <a:ea typeface="Tahoma" panose="020B0604030504040204" pitchFamily="34" charset="0"/>
                <a:cs typeface="Tahoma" panose="020B0604030504040204" pitchFamily="34" charset="0"/>
              </a:rPr>
              <a:t>Pea Protein Isolate, Brown Rice Protein </a:t>
            </a:r>
            <a:r>
              <a:rPr lang="it-IT" sz="1100" dirty="0" smtClean="0">
                <a:solidFill>
                  <a:schemeClr val="tx1"/>
                </a:solidFill>
                <a:latin typeface="Tahoma" panose="020B0604030504040204" pitchFamily="34" charset="0"/>
                <a:ea typeface="Tahoma" panose="020B0604030504040204" pitchFamily="34" charset="0"/>
                <a:cs typeface="Tahoma" panose="020B0604030504040204" pitchFamily="34" charset="0"/>
              </a:rPr>
              <a:t>Isolate, Chia </a:t>
            </a:r>
            <a:r>
              <a:rPr lang="it-IT" sz="1100" dirty="0">
                <a:solidFill>
                  <a:schemeClr val="tx1"/>
                </a:solidFill>
                <a:latin typeface="Tahoma" panose="020B0604030504040204" pitchFamily="34" charset="0"/>
                <a:ea typeface="Tahoma" panose="020B0604030504040204" pitchFamily="34" charset="0"/>
                <a:cs typeface="Tahoma" panose="020B0604030504040204" pitchFamily="34" charset="0"/>
              </a:rPr>
              <a:t>Seed Protein, Spirulina Powder, Moringa </a:t>
            </a:r>
            <a:r>
              <a:rPr lang="it-IT" sz="1100" dirty="0" smtClean="0">
                <a:solidFill>
                  <a:schemeClr val="tx1"/>
                </a:solidFill>
                <a:latin typeface="Tahoma" panose="020B0604030504040204" pitchFamily="34" charset="0"/>
                <a:ea typeface="Tahoma" panose="020B0604030504040204" pitchFamily="34" charset="0"/>
                <a:cs typeface="Tahoma" panose="020B0604030504040204" pitchFamily="34" charset="0"/>
              </a:rPr>
              <a:t>Powder, Chlorella Powder, </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Bilberry Extract, Cherry </a:t>
            </a:r>
            <a:r>
              <a:rPr lang="en-US" sz="1100" dirty="0" smtClean="0">
                <a:solidFill>
                  <a:schemeClr val="tx1"/>
                </a:solidFill>
                <a:latin typeface="Tahoma" panose="020B0604030504040204" pitchFamily="34" charset="0"/>
                <a:ea typeface="Tahoma" panose="020B0604030504040204" pitchFamily="34" charset="0"/>
                <a:cs typeface="Tahoma" panose="020B0604030504040204" pitchFamily="34" charset="0"/>
              </a:rPr>
              <a:t>Extract, </a:t>
            </a:r>
            <a:r>
              <a:rPr lang="en-US" sz="11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Gojiberry</a:t>
            </a:r>
            <a:r>
              <a:rPr lang="en-US" sz="11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Cranberry </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Extract, Grape Seed Extract, </a:t>
            </a:r>
            <a:r>
              <a:rPr lang="en-US" sz="11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Mangosteen</a:t>
            </a:r>
            <a:r>
              <a:rPr lang="en-US" sz="1100" dirty="0" smtClean="0">
                <a:solidFill>
                  <a:schemeClr val="tx1"/>
                </a:solidFill>
                <a:latin typeface="Tahoma" panose="020B0604030504040204" pitchFamily="34" charset="0"/>
                <a:ea typeface="Tahoma" panose="020B0604030504040204" pitchFamily="34" charset="0"/>
                <a:cs typeface="Tahoma" panose="020B0604030504040204" pitchFamily="34" charset="0"/>
              </a:rPr>
              <a:t>, Green-tea </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Extract, Protease, Papain And </a:t>
            </a:r>
            <a:r>
              <a:rPr lang="en-US" sz="11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Bromelain</a:t>
            </a:r>
            <a:r>
              <a:rPr lang="en-US" sz="11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1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1-2 scoops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Plant Protein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Powder with 1 glass of lukewarm milk or water.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2" y="990606"/>
            <a:ext cx="3701929" cy="4334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PLANT PROTEIN POWDER</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750" y="1030826"/>
            <a:ext cx="3200400" cy="43121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58032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Whey Gold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Powder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200gm/400gm</a:t>
            </a: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Rs.550/- / Rs.1000/-</a:t>
            </a: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Whey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Protein Powder  is powered by the purity of whey protein isolate, the purest protein and has set a higher benchmark of purity for other proteins. It is the most premium protein, especially for those fitness enthusiasts who would settle for nothing, but the best protein for themselves. A 30g serving size of whey gold contains 25g of whey protein isolate.</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6" y="2877667"/>
            <a:ext cx="8155756"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This helps speed up the rate of muscle recovery, post exercise and delays the onset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fatigue.</a:t>
            </a:r>
          </a:p>
          <a:p>
            <a:pPr marL="285750" indent="-285750">
              <a:buFont typeface="Wingdings"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Both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these factors allow the gym enthusiast to work out for a longer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duration.</a:t>
            </a:r>
          </a:p>
          <a:p>
            <a:pPr marL="285750" indent="-285750">
              <a:buFont typeface="Wingdings"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Essential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amino acids in a serving of Whey Gold Protein Powder support lean muscle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gain</a:t>
            </a:r>
          </a:p>
          <a:p>
            <a:pPr marL="285750" indent="-285750">
              <a:buFont typeface="Wingdings"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nable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 to maximize your muscle building efforts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Whey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Protein Concentrate,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Soy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Protein</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1-2 scoops of Whey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Protein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Powder with 1 glass of lukewarm milk or water.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2" y="990606"/>
            <a:ext cx="3701929" cy="4334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WHEY PROTEIN POWDER</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0" y="1113413"/>
            <a:ext cx="3208333" cy="42116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18994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Foot Patch</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Pad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 Pair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6874335" cy="15539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Detox Foot Patches are a product that will draw out impurities and toxins through the soles of the feet. Detox Foot Patch removes harmful substances from the body, including: toxins, metabolic waste, heavy metals, chemicals. The body already has ways of getting rid of these harmful substances. For instance, the kidneys and liver eliminate waste and toxins from the body, and sweat glands also clear these substances when the body sweats. It  helps the body clear out toxins and waste more effectively.</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1675" y="3429000"/>
            <a:ext cx="6858088" cy="19187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Effective in cleansing and detoxifying from the inside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out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timulate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reflex points 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feet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romote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 beneficial equilibrium in the corresponding area of the body like weight loss, colon cleansing and relieving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stress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Dispel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toxins and maintains beauty, relax muscles, reduce aches, pains, headaches &amp; tiredness.</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8170768"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Apply the SHPL Foot Patch on the soles of the feet just before sleeping. Dispose of the tainted patch the next morning. Use a fresh pad the next night and repeat it daily. For new user, use every day for two weeks, then 1-2 days in a week subsequently.</a:t>
            </a:r>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013" y="978651"/>
            <a:ext cx="4953000" cy="4334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rgbClr val="679E2A"/>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rPr>
              <a:t>FOOT PATCH</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0" y="978650"/>
            <a:ext cx="6874334"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7922" y="2992723"/>
            <a:ext cx="6858089"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8170767"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IN" dirty="0" smtClean="0">
                <a:latin typeface="Tahoma" panose="020B0604030504040204" pitchFamily="34" charset="0"/>
                <a:ea typeface="Tahoma" panose="020B0604030504040204" pitchFamily="34" charset="0"/>
                <a:cs typeface="Tahoma" panose="020B0604030504040204" pitchFamily="34" charset="0"/>
              </a:rPr>
              <a:t>HOW TO USE</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11061956" y="45568"/>
            <a:ext cx="838200" cy="838200"/>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Tree>
    <p:extLst>
      <p:ext uri="{BB962C8B-B14F-4D97-AF65-F5344CB8AC3E}">
        <p14:creationId xmlns:p14="http://schemas.microsoft.com/office/powerpoint/2010/main" val="9720804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275" b="7196"/>
          <a:stretch/>
        </p:blipFill>
        <p:spPr>
          <a:xfrm>
            <a:off x="-1" y="0"/>
            <a:ext cx="12188825" cy="6857999"/>
          </a:xfrm>
        </p:spPr>
      </p:pic>
    </p:spTree>
    <p:extLst>
      <p:ext uri="{BB962C8B-B14F-4D97-AF65-F5344CB8AC3E}">
        <p14:creationId xmlns:p14="http://schemas.microsoft.com/office/powerpoint/2010/main" val="1618156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HRT CARE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HRT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HRT Care Capsule is sourced from the highest quality and is made up of a proprietary blend of 100% natural herbs that may help in providing a healthy and strong heart without a pinch of side effect. It is a cardio tonic thus providing nutrition to heart muscles and strengthening them.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promotes Heart health.</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Lowers high blood pressure level.</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Aids in maintaining good cholesterol levels and lipid levels.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improving HDL levels.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to improve blood flow.</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Promotes lowering of LDL levels.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They help in supporting heart from free radical damages caused by stress or strain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Arjun</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Lahsun</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Ajmoda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Dalchini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Dadim</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Chitrak</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Trikatu</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Prabhakar</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Vati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Moti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Pishti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Shewaga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58" cy="4334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HRT CARE CAPSULE – Cardiac Rejuvenator</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32464934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KDN CARE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KDN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KDN Care capsule is very effective as it is sourced from the highest quality herbs and its concentrated by 100% natural process. These are formulated using natural extracts of various medicinal plants and are highly admired for side effect free feature.</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upports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healthy urinary function, kidney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function</a:t>
            </a:r>
            <a:endParaRPr lang="en-US"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Kidney stones.</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Effective in Kidney Stone</a:t>
            </a:r>
            <a:endParaRPr lang="en-US"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romotes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flow of urine.</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I</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nhibits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formation of phosphate &amp; calcium precipitates.</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elpful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in severe pain of kidney &amp; urethra.</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Helpful in urinary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tract infections and other urinary problems.</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R</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elieves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inflammation of urethra.</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D</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etoxifies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and purifies the blood.</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prevents infection in kidney.</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Helpful in Benign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Prostate Hyperplasia.</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It prevents from prostate cancer.</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Punarnava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Pashanbhed</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Gokhru</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Palash</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Jeera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Varun</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Kultha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Sandevi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Arka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Lajjalu</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Manjishtha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Apamarg</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Nagarmotha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Hajrul</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Mahood</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Chandraprabha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Vati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Shwet</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Parpati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58" cy="4334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KDN CARE CAPSULE – Kidney Care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15507393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KRILL BLEND SOFT GEL</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Krill blend soft gel</a:t>
            </a:r>
          </a:p>
          <a:p>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Product </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Soft Gel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60 Soft Gel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1000/-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Krill Blend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Softgel</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is made from Krill oil which is a scientifically proven to be a super source of omega-3 fatty acids. It is made from krill, a type of small crustacean which is found in the oceans of Antarctica, Canada, and Japan. Two of the most important components in krill oil are omega-3 fatty acids and phospholipid-derived fatty acids (PLFA), </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Krill Oil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Soft Gel two times daily or as directed by experts.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57" cy="4334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20">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Promotes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healthier cholesterol levels.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Reduces arthritis symptoms.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Relief from PMS symptoms and menstrual cramps.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Improves memory and concentration.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Helps to loose weight.</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Detoxifies the body.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Promotes healthy heart, liver and eyesight.</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Boosts immunity power.</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Maintains cardio-vascular health.</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Promotes healthy brain and nervous system.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KRILL BLEND – Food for Brain &amp; Heart</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4" name="Rectangle 23">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783334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LIVAM CARE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Livam</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Livam</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Care Capsules contains different vital herbs in optimum concentration required to provide complete benefits to restore liver function parameters, which may help to check degeneration and promote regeneration of liver cells.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Livam</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Care may have antiviral, antioxidant, anti-inflammatory and immune- modulator action.</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estores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functional efficacy of the liver by protecting the hepatic parenchyma.</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romotes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hepatocellular regeneration.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elpful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in hepatitis.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acilitates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rapid elimination of toxins by proper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metabolism</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nsures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protection from alcohol induced hepatic damage.</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in preventing fatty infiltration of the liver.</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If used before the onset of cirrhosis liver care arrests the progress of the disease and prevents further liver damage.</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can be used as daily health supplement by improving appetite, the digestion and assimilation process and promotes weight gain. </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Sarpankho</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Bala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Seeds,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Ghritakumari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Bhringaraj</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Kutki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chhal</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Gulvel</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Vavding</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Fruit,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Kariyatu</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Daruharidra</a:t>
            </a:r>
            <a:endPar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57" cy="4334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SAARVASRI LIVAM CARE CAPSULE – Liver Care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519801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MORINGA</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Moringa</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9</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6</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Moringa</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Capsule is a proprietary blend of 92+ Nutrients, 21 Amino Acid (Protein), 49+Antioxidants, 11 Essential Vitamins, 85 Trace Minerals, 42 Anti Inflammatory, 4 Neutral Sources of Fibers, + Omega 3, 6 &amp; 9 in one capsule essential for body health. It is one of the most powerful products for building a healthier lifestyle and it is charged with the strongest natural antioxidants available, enhanced with vitamins, Amino acids and trace minerals to boost the overall energy levels, substantially supplement daily nutritional needs and boost the body immune system. </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owers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blood sugar level.</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prevent anemia.</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protect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liver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leanses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 internally.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prevent cancer.</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Relieves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skin problems.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mproves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our blood circulation.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elieves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any type of neural problems.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ffective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for sexual problems.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Boosts immunity.</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Moringa</a:t>
            </a:r>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Oliefera</a:t>
            </a:r>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57" cy="4334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SAARVASRI MORINGA CAPSULE – For Daily Nutritional Needs</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432422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MUSLI PLUS</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Musli</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Plus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Musli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Plus is a premium natural formulation for general sexual health enhancement. It is formulated and designed to enhance sexual performance without unwanted side effects of prescription drugs.</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instantly improves sexual energy, fights against sexual debility &amp; sexual weakness.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restores vitality and increases the stamina.</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This product increases natural excitement, response to stimulation and give fantastic staying Energy and stamina for extended sexual performance.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also significantly increases sex drive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Safed</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Musli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Gokhru</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Kaunch</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Satavari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Mulethi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Javitri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Pippali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Akarkara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Salampanjha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Brahmi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Vidharikand</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Dalchini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Jaiphal</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Talamkhana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Makardhwaj</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Shilajit</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Vang</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Tamra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Praval</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Kukkutandtwak</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Mukta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Shukti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56" cy="4334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MUSLI PLUS CAPSULES – Increase Libido</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13402751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88950" cy="6857999"/>
          </a:xfrm>
        </p:spPr>
      </p:pic>
    </p:spTree>
    <p:extLst>
      <p:ext uri="{BB962C8B-B14F-4D97-AF65-F5344CB8AC3E}">
        <p14:creationId xmlns:p14="http://schemas.microsoft.com/office/powerpoint/2010/main" val="32529764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MEMO PLUS</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Memo Plus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Memo Plus Capsule can be used by people of any age groups. If you are searching for a best natural memory enhancing product, this is a perfect choice. Unique blend of natural ingredients in this product boost brain power naturally without inducing any adverse action on user. It is found to be as an excellent solution to boost the functioning of brain .</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helps you to use your brain to the maximum level.</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more you use it, the more you'll challenge your brain to grow new cells.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helps memory to response quickly and it is used as a brain tonic to enhance memory development.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is reported to have blood flow in cerebral and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neuro</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protective effects.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has got anti-oxidant activity as well as it gives support to healthy immune system.</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prevents cerebral oxidative damage through its anti-oxidant product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Convulvulus</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Pluricaulis</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Asparagus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Racemosus</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Bacopa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Monnieri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Eclipta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Alba,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Withania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Somnifera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Celastrus</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Panicultus</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Cassia Fistula,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Acorus</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Calamus</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Nardotachys</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Jatamansi</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2"/>
            <a:ext cx="3701956" cy="433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MEMO PLUS CAPSULE – Memory Booster</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41611385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NONI</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Noni</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90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Herbs Noni Capsule is made of Noni fruit containing a mixture of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anthraquinones</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xeronine</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organic acids, vitamins, minerals, nutritional enzymes and polysaccharides. This has rich anti oxidant properties so this product protects from toxins &amp; pollutants. This contains anti inflammatory, astringent properties for the patient of stomach problems. Analysis has shown that it is rich in elements basic to humans, like: dietary Fiber, Proteins, Carbohydrates, Iron, Vitamins (A, C, B1 and B2), Calcium, Sodium and Potassium along with many isolated nutrients.</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Detoxifies our body and regulates Protein in the body.</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It is an effective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antioxidant,it</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has anti-inflammatory, anti microbial and anti carcinogenic properties.</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Regulates proper cell functioning and rejuvenates the cells of the body and Boosts Immune system.</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Improves metabolic system.</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Reduces the risk of cancer.</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Relieves pain as an analgesic.</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Manages body weight.</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Facilitates sound sleep.</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Purifies blood and controls Diabetes.</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Improves arthritis ,asthma as well as respiratory and digestive problems.</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Improves circulatory system and Stabilizes Blood Pressure.</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Maintains healthy skin, hair and scalp.</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Noni Extract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 two times daily or as directed by experts.</a:t>
            </a: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2"/>
            <a:ext cx="3701955" cy="4334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SAARVASRI NONI CAPSULE – Nutritional Immunizer</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01143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PROSTO CARE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Prosto</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15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Prosto</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Care capsule is a perfect blend of many natural herbs to control any problem regarding our prostate and urination without any side effect.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Prosto</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Care supports healthy prostate and normal male urogenital function. It  improves urinary tract function and flow, reduces symptoms of enlarged prostate, supports healthy PSA levels and restores male energy.</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Beneficial for Urinary tract function and flow.</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symptoms of enlarge prostate.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Support Healthy PSA level.</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Restores Male Energy.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Supports Healthy prostate and normal male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urogential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function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Varuna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Gokhru</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Khus</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Khus</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Gorakhmundi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Punarnava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Shatavari,Khadir</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Salam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Mishri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Lata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Karanj</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Shilajit</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Kanchnar</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Guggul</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2"/>
            <a:ext cx="3701954" cy="4334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3">
              <a:lumMod val="50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 </a:t>
            </a:r>
            <a:r>
              <a:rPr lang="en-US" sz="3200" b="1" dirty="0" smtClean="0">
                <a:solidFill>
                  <a:schemeClr val="bg1"/>
                </a:solidFill>
                <a:effectLst>
                  <a:outerShdw blurRad="38100" dist="38100" dir="2700000" algn="tl">
                    <a:srgbClr val="000000">
                      <a:alpha val="43137"/>
                    </a:srgbClr>
                  </a:outerShdw>
                </a:effectLst>
                <a:latin typeface="Candara" pitchFamily="34" charset="0"/>
              </a:rPr>
              <a:t>SAARVASRI PROSTO CARE – Prostate Protector</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1747820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PILO CARE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Pilo</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Piles is may be caused due to constipation, pregnancy, stomach problems etc.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Pilo</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Care shrunken your piles and relieves discomfort. It soothes your itching and reduces inflammation. Give yourself freedom from the problem of piles by taking this piles care tablets infused with herbal ingredients. We use all natural and herbal ingredients for zero side effects</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ay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be helpful in Chronic constipation, Hemorrhoids, fissure in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ano</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bleeding and non-bleeding piles, fistula, internal and external piles, painful defecation, rectal inflammation,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peri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-anal abscess, rectal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prolapse.</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ffective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solution for the vein and capillary health of the anal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passage.</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These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capsules provide soothing relief to the anal area and support the normal tone of the venous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walls.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in maintaining the regular routine circulation in the anal area while sitting and also supports the health of the surrounding tissue of the anal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opening.</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pecifically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formulated for treatment of external hemorrhoids, internal hemorrhoid and prolapsed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hemorrhoid.</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has anti-inflammatory properties, and is fast in penetrating body tissues.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Commiphora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Wighiti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Shilajit</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Azadirachta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Indica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Berberis</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Aristata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Emblica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Officinalis</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Terminalia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Chebula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Terminalia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Bellirica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Cassia Fistula, Bauhinia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Variegata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Mesua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Ferrea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2"/>
            <a:ext cx="3701954" cy="4334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SAARVASRI PILO CARE CAPSULE – Piles Care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36646345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SHE CARE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She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Female power and performance tends to fluctuate with time and age. It is a common fact because, with age, hormone levels and general desire in women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isknown</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to reduce. But most products are focused on men. With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She Care capsule, females now can find a complete solution for their satisfied happy life. It is made with 100% natural ingredients.</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to increase libido and sexual desire 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women.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boosts their stamina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performance.</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maintains daily energy level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reproductive organs.</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Shatavari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Akarkara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Gokhuru</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Arjuna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Shuddh</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Shilajit</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Vaang</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Abhrak</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Swarna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Rasasindur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2"/>
            <a:ext cx="3701953" cy="4334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23220"/>
          </a:xfrm>
          <a:prstGeom prst="rect">
            <a:avLst/>
          </a:prstGeom>
          <a:solidFill>
            <a:schemeClr val="accent3">
              <a:lumMod val="50000"/>
            </a:schemeClr>
          </a:solid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latin typeface="Candara" pitchFamily="34" charset="0"/>
              </a:rPr>
              <a:t>SAARVASRI SHE CARE CAPASULE – Libido Enhancer for Women</a:t>
            </a:r>
            <a:endParaRPr lang="en-US" sz="28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555582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STRESS RELIEVER</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Stress Reliever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Stress Reliever Capsule has an anti-stress formula used to reduce stress or tension. Stress Reliever Capsules are purely herbal remedy made from natural and effective herbs. It is a natural way to keep a calm mind and enjoy all moments of life. </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calms the mind and helps to reduce tension or stress naturally and safely</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also protects the heart and brain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provides anti-oxidants support and also boosts immunity</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relieves nerve disorders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is very effective to control headache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Shankhpuspi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Brahmi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Sarpagandha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Tagar</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Jatamansi</a:t>
            </a:r>
            <a:endPar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2"/>
            <a:ext cx="3701953" cy="4334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SAARVASRI STRESS RELIEVER CAPSULE – Stress Reducer</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3019734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SPIRULINA</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Spirulina</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9</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6</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Spirulina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is a blue-green microalgae that has been consumed for centuries due to its high nutritional value and supposed health benefits.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Spirulina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Capsule has between 55 to 70% protein, 9 essential and 10 non-essential amino acids, as well as high levels of gamma-</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linolenic</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acid (GLA), beta-carotene, linoleic acid,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arachidonic</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acid, vitamin B12, iron, calcium, phosphorus, chlorophyll, and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phycocyanin</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 strong anti-oxidant.</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It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can lower “Bad” LDL and Triglyceride Levels.</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 has strong anti-cancerous properties.</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 reduces Blood Pressure.</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 is very helpful for Allergic patients.</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 is very effective for Anemia.</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 improves Muscle Strength and Endurance.</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 controls blood sugar.</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 helps to loose weight.</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 prevents heart disease.</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 boosts up metabolism.</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 maintains our Neural and Mental health.</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 prevents mal-nutrition.</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 is very beneficial for our skin.</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Spirulina</a:t>
            </a:r>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2"/>
            <a:ext cx="3701952" cy="4334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SAARVASRI SPIRULINA CAPSULE – Super Food</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12622449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THYRO CARE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Thyro</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Herbs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Thyro</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Care is an excellent combination of different herbs which can be extremely helpful not only in managing the symptoms of both hypothyroidism and hyperthyroidism, but they can also be an important part of restoring someone's health back to normal.</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Acts as a thyroid stimulant.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the weight gained due to thyroid malfunction.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Regularizes the menstrual cycles and cleanses the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genito</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-urinary system.</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Diuretic and anti-inflammatory in action helps cure edema.</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Restores the lost vitality and energy levels.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Enhances skin and hair tone.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Safe and effective- for long term usage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Licorice,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Bacopa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Monneri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Black Walnut, Flax Seed,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Guggul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3"/>
            <a:ext cx="3701951" cy="4334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SAARVASRI THYRO CARE CAPSULE – Thyroid Care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37559721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WHEAT GRASS</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Wheat Grass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High in Nutrients and Antioxidants,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Wheatgrass Capsules is an excellent source of many different vitamins and minerals. Wheatgrass is the fresh sprouted leaves of the wheat plant. Wheatgrass is a source of potassium, dietary fiber, vitamin A, vitamin C, vitamin E, vitamin K, thiamin, riboflavin, niacin, vitamin B6, iron, zinc, copper, manganese, and selenium. Wheatgrass is also a good source of essential Amino Acids. </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Detoxifies body</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from cancer</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Increases body metabolism</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to loose weight</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Effective for skin &amp; hair</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Helpful in anemia</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Increases platelet counts</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Increases sperm count</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ffective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for digestive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system</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rotects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our liver, heart and all the system of our body.</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Effective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for any kind of neural disorders.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Wheat Grass Extract</a:t>
            </a:r>
          </a:p>
          <a:p>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3"/>
            <a:ext cx="3701949" cy="4334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WHEAT GRASS CAPSULE – High in Nutrients </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2553739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WOMY CARE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Womy</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Womy</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Care capsule is a complete solution for women for their many health problems. It is enriched with natural wonderful herbs. This product is very beneficial for menstrual problems in women along with that leucorrhea, cyst, energy loss etc.</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Immunity booster.</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Support Blood circulation.</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Increases Hemoglobin.</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Support tissue growth.</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Helps in irregular menstruation, dysmenorrhea, abnormal menstruation.</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Very beneficial in Leucorrhea.</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Controls ovary cyst.</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in detoxification.</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Relief for Gas Indigestion.</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Reduce high blood pressure.</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liver function.</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Helps to boost energy level.</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Maintains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healthy skin.</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Lodhra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Ashok,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Manjistha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Shatavari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Nagkeshar</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Draksha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Kutaj</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Mochras</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Saunth</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Ghritakumari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Guduchi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Kakamchi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Vanshalochan</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Chikni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Supari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Ulat</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Kambal</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Tankan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Mandoor</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3"/>
            <a:ext cx="3701949" cy="4334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WOMY-CARE CAPSULES – Solution for Women</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1065462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ALOEVERA CAPSULE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90 Caps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“the plant of immortality”, has its own medicinal value from centuries.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contains many vitamins including A, C, E, folic acid, B1, B2, B3 (niacin), B6. Aloe Vera is also one of the few plants that contains vitamin B12. Minerals found in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include:  calcium,  magnesium,  zinc, chromium,  selenium,  sodium,  iron,  potassium, copper,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manganese etc.</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Digestion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Prevents Constipation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wounds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fast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Promotes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healthy skin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hair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Enhances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proper functioning in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Detoxifies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Helpful in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painful menstrual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problems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Supports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eye, bone and neural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p>
          <a:p>
            <a:pPr marL="285750" indent="-285750">
              <a:buFont typeface="Wingdings" panose="05000000000000000000" pitchFamily="2" charset="2"/>
              <a:buChar char="ü"/>
            </a:pP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Barbadensis</a:t>
            </a:r>
            <a:endPar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88" y="990600"/>
            <a:ext cx="3765024" cy="4334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ALOEVERA CAPSULE – Nutritional Powerhouse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1" name="Oval 20"/>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710122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9050"/>
            <a:ext cx="12188825" cy="6857929"/>
          </a:xfrm>
          <a:prstGeom prst="rect">
            <a:avLst/>
          </a:prstGeom>
        </p:spPr>
      </p:pic>
    </p:spTree>
    <p:extLst>
      <p:ext uri="{BB962C8B-B14F-4D97-AF65-F5344CB8AC3E}">
        <p14:creationId xmlns:p14="http://schemas.microsoft.com/office/powerpoint/2010/main" val="29392146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ACTIV DUO</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ctiv</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Duo</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15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Activ</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Duo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Tablet is made of using Double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Stemcell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Formula. 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rejuvenates and activates body cells to raise energy and improve vitality. It is a safe, natural and convenient product for both women and men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elpful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Spinal cord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injury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Diabetes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revents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Heart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disease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Prevents Parkinson's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and Alzheimer's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disease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elpful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Lung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disorders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revents Cancer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Boosts Immune Power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daily energy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ejuvenates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damaged cells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tissues</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Vitis</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Vinifera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Ext.,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Malus</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Domestica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Ext.,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Plygonum</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Multiforum</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Ext.,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Argan</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Fruit Ext., Acai Berry Ext., Blue Berry Ext.,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Astragali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Radix Ext., Angelica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Sinensis</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Ext.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0"/>
            <a:ext cx="3701962" cy="4334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SAARVASRI ACTIV DUO – Double Stem Cell Formula</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4" name="Rectangle 23">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5" name="Oval 14"/>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9507269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NEEM TULSI</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Tulsi</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15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Neem-Tulsi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Tablet is an anti-bacterial, Anti-viral and anti-fungal product to boost our immunity power. It is a perfect blend of nature’s two wonderful herbs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for protecting us from environmental hazards and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toxicated</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pollutants to keep us healthy. By using this product we can lead a quality healthy life.</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to fight acne by inhibiting the bacteria that causes acne growth.</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Supports restoration of functional pancreatic beta cells that secrete insulin in the body, and helps maintain healthy glucose levels.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suppress cough and aids the mobilization of mucus. Assists in calming and dilating the lung's airways, thus relieving chest congestion.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is very effective for any kind of skin infections and skin related disorders.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Very helpful for allergies.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is an anti-bacterial, anti-viral and anti-fungal product to control disease.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boosts our immunity power.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is able to tackle stress, anxiety, and inflammation</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2"/>
            <a:ext cx="3701955" cy="433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SAARVASRI NEEM-TULSI TABLETS – </a:t>
            </a:r>
            <a:r>
              <a:rPr lang="en-US" sz="2600" b="1" dirty="0" smtClean="0">
                <a:solidFill>
                  <a:schemeClr val="bg1"/>
                </a:solidFill>
                <a:effectLst>
                  <a:outerShdw blurRad="38100" dist="38100" dir="2700000" algn="tl">
                    <a:srgbClr val="000000">
                      <a:alpha val="43137"/>
                    </a:srgbClr>
                  </a:outerShdw>
                </a:effectLst>
                <a:latin typeface="Candara" pitchFamily="34" charset="0"/>
              </a:rPr>
              <a:t>Bacteria/Virus/Fungus Protector</a:t>
            </a:r>
            <a:endParaRPr lang="en-US" sz="26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588"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276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540" y="109170"/>
            <a:ext cx="505144" cy="671234"/>
          </a:xfrm>
          <a:prstGeom prst="rect">
            <a:avLst/>
          </a:prstGeom>
        </p:spPr>
      </p:pic>
    </p:spTree>
    <p:extLst>
      <p:ext uri="{BB962C8B-B14F-4D97-AF65-F5344CB8AC3E}">
        <p14:creationId xmlns:p14="http://schemas.microsoft.com/office/powerpoint/2010/main" val="519262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COW COLOSTRUM</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Cow Colostrum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15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Cow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Colostrum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is made of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Colostrum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which is a milky fluid that comes from the breasts of humans, cows, and other mammals the first few days after giving birth, before true milk appears. It contains proteins, carbohydrates, fats, vitamins, minerals, and proteins (antibodies) that fight disease-causing agents such as bacteria and viruses.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protect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gastrointestinal tract from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damage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heal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from chronic conditions, such as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colitis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improve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physical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performance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build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lean body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mass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from flu</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trengthens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our immune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system</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Bovine </a:t>
            </a:r>
            <a:r>
              <a:rPr lang="it-IT"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Cholostrum</a:t>
            </a:r>
          </a:p>
          <a:p>
            <a:endParaRPr lang="it-IT"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60" cy="4334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22"/>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SAARVASRI COW COLOSTRUM – Your Primary Protection</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6" name="Rectangle 25">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8705875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BONE ACTIVE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Bone Active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100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Bone Active Tablet is used to prevent or treat low blood calcium levels in people who do not get enough calcium from their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diets. Vitamin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D3 helps your body absorb calcium. Having the right amounts of vitamin D3, calcium is important for building and keeping strong bones.</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trengthens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bones and prevents Osteoporosis.</a:t>
            </a:r>
          </a:p>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Maintains bone and joint health.</a:t>
            </a:r>
          </a:p>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Protects cardiac muscles.</a:t>
            </a:r>
          </a:p>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Ensures healthy alkaline pH level.</a:t>
            </a:r>
          </a:p>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Helps to maintain optimal body weight</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Vitamin D3, Calcium </a:t>
            </a:r>
            <a:r>
              <a:rPr lang="it-IT"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Carbonate</a:t>
            </a:r>
          </a:p>
          <a:p>
            <a:endParaRPr lang="it-IT"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61" cy="4334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BONE ACTIVE – For Healthy Bones</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4" name="Rectangle 23">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Description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4662926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WELL DIGESTIVE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Well Digestive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9</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Well digestive Tablet  is strengthen the digestion and assimilation with a natural digestive stimulant. It splits the large, complex molecules mainly proteins, carbohydrates, and fats into smaller ones, allowing to be easily absorbed into the bloodstream and carried throughout the body. It speeds up the breakdown (hydrolysis) of food molecules into their ‘building block’ components.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Effective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Maintaining gas &amp;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Acidity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Effective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and Perfect Cure to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Constipation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Effective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for Stomach Pain, Abdominal Pain &amp; Burning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Sensation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Naturally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Neutralize Excess Acidity that can cause illness and Premature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Aging</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Fight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against Low Energy, Chronic Fatigue, Slow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Digestion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Increase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metabolism in 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Amlaki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Sonamukhi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Nasotar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Haritaki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Aragvadh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Ajma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Nvsadar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Kala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Namak</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Hing</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Erand</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3"/>
            <a:ext cx="3701948" cy="4334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a:t>
            </a:r>
            <a:r>
              <a:rPr lang="en-US" sz="3200" b="1" dirty="0">
                <a:solidFill>
                  <a:schemeClr val="bg1"/>
                </a:solidFill>
                <a:effectLst>
                  <a:outerShdw blurRad="38100" dist="38100" dir="2700000" algn="tl">
                    <a:srgbClr val="000000">
                      <a:alpha val="43137"/>
                    </a:srgbClr>
                  </a:outerShdw>
                </a:effectLst>
                <a:latin typeface="Candara" pitchFamily="34" charset="0"/>
              </a:rPr>
              <a:t>S</a:t>
            </a:r>
            <a:r>
              <a:rPr lang="en-US" sz="3200" b="1" dirty="0" smtClean="0">
                <a:solidFill>
                  <a:schemeClr val="bg1"/>
                </a:solidFill>
                <a:effectLst>
                  <a:outerShdw blurRad="38100" dist="38100" dir="2700000" algn="tl">
                    <a:srgbClr val="000000">
                      <a:alpha val="43137"/>
                    </a:srgbClr>
                  </a:outerShdw>
                </a:effectLst>
                <a:latin typeface="Candara" pitchFamily="34" charset="0"/>
              </a:rPr>
              <a:t>AARVASRI WELL DIGESTIVE TABLETS – For Healthy Digestion</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588"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1998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6340" y="109170"/>
            <a:ext cx="505144" cy="671234"/>
          </a:xfrm>
          <a:prstGeom prst="rect">
            <a:avLst/>
          </a:prstGeom>
        </p:spPr>
      </p:pic>
    </p:spTree>
    <p:extLst>
      <p:ext uri="{BB962C8B-B14F-4D97-AF65-F5344CB8AC3E}">
        <p14:creationId xmlns:p14="http://schemas.microsoft.com/office/powerpoint/2010/main" val="28083199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SAARVAVIT-H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Saarvavit</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9</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750/-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Saarvavit</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 Tablet is a multi vitamin and multi mineral product to provide sufficient vitamins and minerals to the body. It is enriched with many natural herbs to maintain our daily energy and vitality. It is a supportive product for our general health and can be used to everybody for a quality healthy life.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Supports healthy heart, liver, kidney &amp; lungs function.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is rich in super anti-oxidants to detoxify our body.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Maintains general health and energy.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Provides essential nutrients along with vitamins and minerals to the body.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Maintains healthy skin.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Beneficial for hair problems.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Effective for nerve disorders.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Improves blood flow in the body.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Supports eye health.</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Boosts our immunity power.</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Beneficial for cough, cold and flu.</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Wheat Grass, Grape Seed,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Moringa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Neem</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2"/>
            <a:ext cx="3701952" cy="4334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SAARVAVIT-H TABLETS – Source Of Multi-vitamin</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1695696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ADVANCE MULTI BEAUTY+</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Advance Multi Beauty+</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9</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1250/-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Advance Multi Beauty Plus Tablets are the complete solution for you ultimate beautification. we believe that, beautification is not to make fair your skin tone, but to clean you internally and only then the glow on your skin comes from inside your body.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herbs Advance Multi Beauty Plus Tablets clean your internal body organs and flush out toxins from your body. It is specially designed for your healthy skin, hair and nails. The active natural ingredients within it makes you beautiful both internally and externally.</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ffective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for your Hair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Nails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reats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Acne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Pimples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ffective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Hair Fall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Problem</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rejuvenate Hair Follicles and thus activates hair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growth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rotects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liver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Treat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skin problems like Skin Allergy, Irritations, Rashes, Black Patches, Lines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Wrinkles</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Curcuma Longa, Rosa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Indica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Embellica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Officinale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Santalum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Album, Calamine,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Glycerine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3"/>
            <a:ext cx="3701948" cy="4334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ADVANCE MULTY BEAUTY+ - Enhance Your Skin</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3867451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APPLE CIDER VINEGAR</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Apple Cider Vinegar</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9</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1250/-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Apple Cider Vinegar has a long history as a home remedy, used to treat things like sore throat and varicose veins. The Ancient Greeks treated wounds with it. In recent years, people have explored apple cider vinegar as a way to loose weight, improve heart health and even treat dandruff. It has some powerful anti-oxidant properties called Polyphenols. They stop the cell damage. Cell damage can lead to other diseases like Cancer.</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 E</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ffective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for your Skin and Hair problems.</a:t>
            </a:r>
          </a:p>
          <a:p>
            <a:pPr marL="285750" indent="-285750">
              <a:buFont typeface="Wingdings" panose="05000000000000000000" pitchFamily="2" charset="2"/>
              <a:buChar char="ü"/>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 C</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loose your weight naturally.</a:t>
            </a:r>
          </a:p>
          <a:p>
            <a:pPr marL="285750" indent="-285750">
              <a:buFont typeface="Wingdings" panose="05000000000000000000" pitchFamily="2" charset="2"/>
              <a:buChar char="ü"/>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 R</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educes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belly fat.</a:t>
            </a:r>
          </a:p>
          <a:p>
            <a:pPr marL="285750" indent="-285750">
              <a:buFont typeface="Wingdings" panose="05000000000000000000" pitchFamily="2" charset="2"/>
              <a:buChar char="ü"/>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 C</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reduce cholesterol level and supports your heart health.</a:t>
            </a:r>
          </a:p>
          <a:p>
            <a:pPr marL="285750" indent="-285750">
              <a:buFont typeface="Wingdings" panose="05000000000000000000" pitchFamily="2" charset="2"/>
              <a:buChar char="ü"/>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 N</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ormalize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high blood pressure level.</a:t>
            </a:r>
          </a:p>
          <a:p>
            <a:pPr marL="285750" indent="-285750">
              <a:buFont typeface="Wingdings" panose="05000000000000000000" pitchFamily="2" charset="2"/>
              <a:buChar char="ü"/>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insulin sensitivity and thus lowers high blood sugar level.</a:t>
            </a:r>
          </a:p>
          <a:p>
            <a:pPr marL="285750" indent="-285750">
              <a:buFont typeface="Wingdings" panose="05000000000000000000" pitchFamily="2" charset="2"/>
              <a:buChar char="ü"/>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 N</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atural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laxative and it can improve digestion.</a:t>
            </a:r>
          </a:p>
          <a:p>
            <a:pPr marL="285750" indent="-285750">
              <a:buFont typeface="Wingdings" panose="05000000000000000000" pitchFamily="2" charset="2"/>
              <a:buChar char="ü"/>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 P</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revents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and decreases the risk of getting </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Cancer</a:t>
            </a:r>
          </a:p>
          <a:p>
            <a:pPr marL="285750" indent="-285750">
              <a:buFont typeface="Wingdings" panose="05000000000000000000" pitchFamily="2" charset="2"/>
              <a:buChar char="ü"/>
            </a:pP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 Protects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you from external virus and bacteria.</a:t>
            </a:r>
          </a:p>
          <a:p>
            <a:pPr marL="285750" indent="-285750">
              <a:buFont typeface="Wingdings" panose="05000000000000000000" pitchFamily="2" charset="2"/>
              <a:buChar char="ü"/>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 G</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ives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you the daily energy and stamina.</a:t>
            </a:r>
            <a:endParaRPr lang="en-IN"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Apple Cider Vinegar Powder, Apple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Peclin</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Alfa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Alfa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Ginger Root,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Spirulina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Wheat Grass, Lecithin, Coconut Water Powder, Lactic Acid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Bacilus</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Cayenne.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3"/>
            <a:ext cx="3701947" cy="4334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APPLE CIDER VINEGAR – Advance Health Nutrition</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1949472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CALCIUM &amp; VITAMIN D3</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Calcium &amp; Vitamin D3</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100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Lack of Calcium &amp; Vitamin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D3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in the body shows up through symptoms like feeling tired easily; constant pain in the legs, back &amp; joints &amp; muscle weakness. Adequate calcium intake is required to prevent calcium loss from bones. But your regular diet may not be enough to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fulfill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your daily calcium requirement. Prolonged Calcium deficiency may cause Osteoporosis leading to the weakening of bones later on.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SHPL Calcium &amp; Vitamin D3 tablets contain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Calcium and Vitamin D3 which helps maintain bone strength and allows you to lead an active lifestyle.</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Essential for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critical metabolic functions.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Required for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building and maintaining healthy bones and teeth.</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Plays crucial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role in nerve transmission, muscle function, cellular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signaling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and hormone secretion.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mportant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for maintaining the balance of breaking down and building up of bones.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Supports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flexible movements and mobility of muscles and bones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Maintains body pH level.</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Calcium Carbonate, </a:t>
            </a:r>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Cholocalciferol</a:t>
            </a:r>
            <a:endPar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3"/>
            <a:ext cx="3701947" cy="4334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CALCIUM &amp; VITAMIN D</a:t>
            </a:r>
            <a:r>
              <a:rPr lang="en-US" sz="3200" b="1" dirty="0" smtClean="0">
                <a:solidFill>
                  <a:schemeClr val="bg1"/>
                </a:solidFill>
                <a:effectLst>
                  <a:outerShdw blurRad="38100" dist="38100" dir="2700000" algn="tl">
                    <a:srgbClr val="000000">
                      <a:alpha val="43137"/>
                    </a:srgbClr>
                  </a:outerShdw>
                </a:effectLst>
              </a:rPr>
              <a:t>3 Chewable Tablets</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31785007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ASTHA CARE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Astha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Astha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Care is a 100% natural product.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Astha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Care has different herbs &amp; other natural ingredients that may give relief to reactions of asthma, wheezing, bronchitis, shortness of breath, coughing &amp; tightness in chest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just"/>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revents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asthma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attacks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normal lung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function</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Strengthens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immune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system</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Relaxes the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muscles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of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breathing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passages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decrease the frequency of asthma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attacks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asthmatic symptoms like wheezing, shortness of breath, chest tightness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etc</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err="1">
                <a:solidFill>
                  <a:schemeClr val="tx1"/>
                </a:solidFill>
                <a:latin typeface="Tahoma" panose="020B0604030504040204" pitchFamily="34" charset="0"/>
                <a:ea typeface="Tahoma" panose="020B0604030504040204" pitchFamily="34" charset="0"/>
                <a:cs typeface="Tahoma" panose="020B0604030504040204" pitchFamily="34" charset="0"/>
              </a:rPr>
              <a:t>Daruhaldar</a:t>
            </a:r>
            <a:r>
              <a:rPr lang="en-IN"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dirty="0" err="1">
                <a:solidFill>
                  <a:schemeClr val="tx1"/>
                </a:solidFill>
                <a:latin typeface="Tahoma" panose="020B0604030504040204" pitchFamily="34" charset="0"/>
                <a:ea typeface="Tahoma" panose="020B0604030504040204" pitchFamily="34" charset="0"/>
                <a:cs typeface="Tahoma" panose="020B0604030504040204" pitchFamily="34" charset="0"/>
              </a:rPr>
              <a:t>Vasaka</a:t>
            </a:r>
            <a:r>
              <a:rPr lang="en-IN"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dirty="0" err="1">
                <a:solidFill>
                  <a:schemeClr val="tx1"/>
                </a:solidFill>
                <a:latin typeface="Tahoma" panose="020B0604030504040204" pitchFamily="34" charset="0"/>
                <a:ea typeface="Tahoma" panose="020B0604030504040204" pitchFamily="34" charset="0"/>
                <a:cs typeface="Tahoma" panose="020B0604030504040204" pitchFamily="34" charset="0"/>
              </a:rPr>
              <a:t>Trikatu</a:t>
            </a:r>
            <a:r>
              <a:rPr lang="en-IN"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dirty="0" err="1">
                <a:solidFill>
                  <a:schemeClr val="tx1"/>
                </a:solidFill>
                <a:latin typeface="Tahoma" panose="020B0604030504040204" pitchFamily="34" charset="0"/>
                <a:ea typeface="Tahoma" panose="020B0604030504040204" pitchFamily="34" charset="0"/>
                <a:cs typeface="Tahoma" panose="020B0604030504040204" pitchFamily="34" charset="0"/>
              </a:rPr>
              <a:t>Kantkari</a:t>
            </a:r>
            <a:r>
              <a:rPr lang="en-IN"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dirty="0" err="1">
                <a:solidFill>
                  <a:schemeClr val="tx1"/>
                </a:solidFill>
                <a:latin typeface="Tahoma" panose="020B0604030504040204" pitchFamily="34" charset="0"/>
                <a:ea typeface="Tahoma" panose="020B0604030504040204" pitchFamily="34" charset="0"/>
                <a:cs typeface="Tahoma" panose="020B0604030504040204" pitchFamily="34" charset="0"/>
              </a:rPr>
              <a:t>Bharangmula</a:t>
            </a:r>
            <a:r>
              <a:rPr lang="en-IN"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dirty="0" err="1">
                <a:solidFill>
                  <a:schemeClr val="tx1"/>
                </a:solidFill>
                <a:latin typeface="Tahoma" panose="020B0604030504040204" pitchFamily="34" charset="0"/>
                <a:ea typeface="Tahoma" panose="020B0604030504040204" pitchFamily="34" charset="0"/>
                <a:cs typeface="Tahoma" panose="020B0604030504040204" pitchFamily="34" charset="0"/>
              </a:rPr>
              <a:t>Swas</a:t>
            </a:r>
            <a:r>
              <a:rPr lang="en-IN"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dirty="0" err="1">
                <a:solidFill>
                  <a:schemeClr val="tx1"/>
                </a:solidFill>
                <a:latin typeface="Tahoma" panose="020B0604030504040204" pitchFamily="34" charset="0"/>
                <a:ea typeface="Tahoma" panose="020B0604030504040204" pitchFamily="34" charset="0"/>
                <a:cs typeface="Tahoma" panose="020B0604030504040204" pitchFamily="34" charset="0"/>
              </a:rPr>
              <a:t>Kutha</a:t>
            </a:r>
            <a:r>
              <a:rPr lang="en-IN"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Ras</a:t>
            </a:r>
            <a:endParaRPr lang="en-IN"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62" cy="4334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ASTHA CARE CAPSULES – Respiratory Respite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4" name="Rectangle 23">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4245758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SARCAL</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Sarcal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15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Sarcal</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Tablet is used to prevent or treat low blood calcium levels in people who do not get enough calcium from their diets. Calcium plays a very important role in the body. It is necessary for normal functioning of nerves, cells, muscle, and bone. If there is not enough calcium in the blood, then the body will take calcium from bones, thereby weakening bones. Glucosamine helps to maintain healthy joints and synovial fluid between bone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joints.</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It strengthens bones and prevents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Osteoporosis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Maintains bone and joint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Maintains healthy synovial fluid level between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joints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Ensures healthy alkaline pH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Helps to maintain optimal body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weight</a:t>
            </a:r>
          </a:p>
          <a:p>
            <a:pPr marL="285750" indent="-285750">
              <a:buFont typeface="Wingdings" panose="05000000000000000000" pitchFamily="2" charset="2"/>
              <a:buChar char="ü"/>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latin typeface="Tahoma" panose="020B0604030504040204" pitchFamily="34" charset="0"/>
                <a:ea typeface="Tahoma" panose="020B0604030504040204" pitchFamily="34" charset="0"/>
                <a:cs typeface="Tahoma" panose="020B0604030504040204" pitchFamily="34" charset="0"/>
              </a:rPr>
              <a:t>Calcium Carbonate, Glucosamine, Magnesium Oxide</a:t>
            </a:r>
            <a:endParaRPr lang="en-IN"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2"/>
            <a:ext cx="3701953" cy="4334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SAARVASRI SARCAL TABLETS – For Healthy Joints</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15439047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CURCUMIN SUPER ADVANCE TABLETS</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IN"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Super Advance </a:t>
            </a:r>
          </a:p>
          <a:p>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Tablets</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6</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Super Advance Tablet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is a wonderful product made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of 95% of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is a yellow-orange dye obtained from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tumeric</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the powdered root of Curcuma Longa or Turmeric.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is a natural component of the rhizome of turmeric (Curcuma longa) and one of the most powerful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chemopreventive</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and anticancer agents. Its biological effects range from antioxidant, anti-inflammatory to inhibition of angiogenesis and is also shown to possess specific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antitumoral</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activity. </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your body fight foreign invaders and also has a role in repairing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damage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neutralize free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radicals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oosts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brain-derived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neurotrophic</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factor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Can lower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your risk of heart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disease</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Beneficial for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cancer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treatment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U</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seful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preventing and treating Alzheimer's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disease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ncredible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benefits against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Depression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delay Aging and fight age-related chronic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diseases</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IN"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p>
          <a:p>
            <a:endParaRPr lang="en-IN"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3"/>
            <a:ext cx="3701946" cy="4334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CURCUMIN SUPER ADVANCE TABLETS – Power of Turmeric</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5215946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DIABO CARE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Diabo</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90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1250/-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introduces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Diabo</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Care Tablets, a wonderful product for diabetic patients.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Diabo</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Care Tablets is very helpful for lowering blood sugar level, increasing the secretion of Insulin and activating the beta cells.</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Helpful for lowering blood glucose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Detoxifies the Pancreas and activates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beta-cells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Increasing the secretion rate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Insulin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Karela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provides polypeptide-p or p-insulin which helps to activate our body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insulin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Reduces sugar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craving</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Reduces the symptoms of Diabetes like frequent thirst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urination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Maintains general body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Reduces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weakness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Block receptors at intestine to reduce Glucose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Absorptions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Karela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Jamun</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Vijaysar</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Gurmar</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Chiraita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Methi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Triphala</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3"/>
            <a:ext cx="3701946" cy="4334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DIABO CARE – For Diabetic Patients</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969505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HEALTHY SLIMING</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Healthy Sliming</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90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1250/-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Healthy Slimming Tablet is completely herbs based product which can effectively &amp; naturally remove fat especially from the belly, Ankles and Arms. Thus help you to get in good shape in merely few days of use and in a natural way. It has similar results on men &amp; women. Specially this product is designed to enhance the body metabolic rate to optimum level so that body can break down the extra fats and reduces the further fat deposition in the body.</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Enhance body metabolic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rate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Regulates body digestive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system</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Helps in reducing the unnecessary fat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deposition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Aids in Fat burning from Ankles, Arms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Belly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Help you to get 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shape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Maintains the energy level throughout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day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Naturally detoxifying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Garcinia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Combogia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Green Coffee Bean, Green Tea Leaf, </a:t>
            </a:r>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Caffeine</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3"/>
            <a:ext cx="3701945" cy="4334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HEALTHY SLIMING – Loose Weight Naturally</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287180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INSTA POWER</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Insta</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Power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90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1250/-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Insta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Power Tablet is a premium natural formulation for general sexual health enhancement for men. It is formulated and designed to enhance sexual performance without unwanted side effects of prescription drugs. Also it provides daily endurance, vitality and energy.</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It instantly improves sexual energy, fights against sexual debility &amp; sexual weakness.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It restores vitality and increases the stamina.</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This product increases natural excitement, response to stimulation and give fantastic staying Energy and stamina for extended sexual performance.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It also significantly increases sex drive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Safed</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Musli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Satawari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Kaunch</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Beej</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Vidarikhand</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Akarkara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Jaiphal</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Salimpanja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Swarna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4"/>
            <a:ext cx="3701945" cy="4334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INSTA POWER – For Extra Performance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5" name="Rectangle 24">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6479557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LIFE PLUS</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Life Plus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120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Life Plus Tablets are made with 100% natural ingredients to boost your immunity power as well as to boost your daily energy level to live healthily. It has many health benefits. With other ingredients, this product is enriched with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Mangosteen</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which is a miraculous fruit with lots of health benefits. In one sentence,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Life Plus is your daily need.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Can neutralize the damaging effects of free radicals.</a:t>
            </a:r>
          </a:p>
          <a:p>
            <a:pPr marL="285750" indent="-285750">
              <a:buFont typeface="Wingdings" panose="05000000000000000000" pitchFamily="2" charset="2"/>
              <a:buChar char="ü"/>
            </a:pP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May reduce risk of inflammatory diseases, such as cancer, heart disease, and diabetes.</a:t>
            </a:r>
          </a:p>
          <a:p>
            <a:pPr marL="285750" indent="-285750">
              <a:buFont typeface="Wingdings" panose="05000000000000000000" pitchFamily="2" charset="2"/>
              <a:buChar char="ü"/>
            </a:pPr>
            <a:r>
              <a:rPr lang="en-US" sz="105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Boosts </a:t>
            </a: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metabolism and burns excessive fats, thus it helps to lose over weight.</a:t>
            </a:r>
          </a:p>
          <a:p>
            <a:pPr marL="285750" indent="-285750">
              <a:buFont typeface="Wingdings" panose="05000000000000000000" pitchFamily="2" charset="2"/>
              <a:buChar char="ü"/>
            </a:pPr>
            <a:r>
              <a:rPr lang="en-US" sz="1050" dirty="0" smtClean="0">
                <a:solidFill>
                  <a:schemeClr val="tx1"/>
                </a:solidFill>
                <a:latin typeface="Tahoma" panose="020B0604030504040204" pitchFamily="34" charset="0"/>
                <a:ea typeface="Tahoma" panose="020B0604030504040204" pitchFamily="34" charset="0"/>
                <a:cs typeface="Tahoma" panose="020B0604030504040204" pitchFamily="34" charset="0"/>
              </a:rPr>
              <a:t>May </a:t>
            </a: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help maintain healthy blood sugar levels.</a:t>
            </a:r>
          </a:p>
          <a:p>
            <a:pPr marL="285750" indent="-285750">
              <a:buFont typeface="Wingdings" panose="05000000000000000000" pitchFamily="2" charset="2"/>
              <a:buChar char="ü"/>
            </a:pPr>
            <a:r>
              <a:rPr lang="en-US" sz="105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Boosts </a:t>
            </a: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Immunity Power naturally.</a:t>
            </a:r>
          </a:p>
          <a:p>
            <a:pPr marL="285750" indent="-285750">
              <a:buFont typeface="Wingdings" panose="05000000000000000000" pitchFamily="2" charset="2"/>
              <a:buChar char="ü"/>
            </a:pPr>
            <a:r>
              <a:rPr lang="en-US" sz="1050"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Maintains </a:t>
            </a: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daily energy level.</a:t>
            </a:r>
          </a:p>
          <a:p>
            <a:pPr marL="285750" indent="-285750">
              <a:buFont typeface="Wingdings" panose="05000000000000000000" pitchFamily="2" charset="2"/>
              <a:buChar char="ü"/>
            </a:pPr>
            <a:r>
              <a:rPr lang="en-US" sz="105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Protection </a:t>
            </a: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against ultraviolet-B (UVB) radiation in the skin.</a:t>
            </a:r>
          </a:p>
          <a:p>
            <a:pPr marL="285750" indent="-285750">
              <a:buFont typeface="Wingdings" panose="05000000000000000000" pitchFamily="2" charset="2"/>
              <a:buChar char="ü"/>
            </a:pP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Reduces heart disease</a:t>
            </a:r>
          </a:p>
          <a:p>
            <a:pPr marL="285750" indent="-285750">
              <a:buFont typeface="Wingdings" panose="05000000000000000000" pitchFamily="2" charset="2"/>
              <a:buChar char="ü"/>
            </a:pP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May reduce LDL (bad) cholesterol and triglycerides while increasing HDL (good) cholesterol.</a:t>
            </a:r>
          </a:p>
          <a:p>
            <a:pPr marL="285750" indent="-285750">
              <a:buFont typeface="Wingdings" panose="05000000000000000000" pitchFamily="2" charset="2"/>
              <a:buChar char="ü"/>
            </a:pP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Helps prevent mental decline, decrease brain inflammation, and improve symptoms of depression.</a:t>
            </a:r>
          </a:p>
          <a:p>
            <a:pPr marL="285750" indent="-285750">
              <a:buFont typeface="Wingdings" panose="05000000000000000000" pitchFamily="2" charset="2"/>
              <a:buChar char="ü"/>
            </a:pP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Helps to promote bowel regularity.</a:t>
            </a:r>
          </a:p>
          <a:p>
            <a:pPr marL="285750" indent="-285750">
              <a:buFont typeface="Wingdings" panose="05000000000000000000" pitchFamily="2" charset="2"/>
              <a:buChar char="ü"/>
            </a:pP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Effective to maintain healthy hair and skin.</a:t>
            </a:r>
          </a:p>
          <a:p>
            <a:pPr marL="285750" indent="-285750">
              <a:buFont typeface="Wingdings" panose="05000000000000000000" pitchFamily="2" charset="2"/>
              <a:buChar char="ü"/>
            </a:pP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Helpful to treat nerve problems, such as, Parkinson, Alzheimer.</a:t>
            </a:r>
          </a:p>
          <a:p>
            <a:pPr marL="285750" indent="-285750">
              <a:buFont typeface="Wingdings" panose="05000000000000000000" pitchFamily="2" charset="2"/>
              <a:buChar char="ü"/>
            </a:pP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Maintains healthy pH level in the body.</a:t>
            </a:r>
          </a:p>
          <a:p>
            <a:pPr marL="285750" indent="-285750">
              <a:buFont typeface="Wingdings" panose="05000000000000000000" pitchFamily="2" charset="2"/>
              <a:buChar char="ü"/>
            </a:pPr>
            <a:r>
              <a:rPr lang="en-US" sz="1050" dirty="0">
                <a:solidFill>
                  <a:schemeClr val="tx1"/>
                </a:solidFill>
                <a:latin typeface="Tahoma" panose="020B0604030504040204" pitchFamily="34" charset="0"/>
                <a:ea typeface="Tahoma" panose="020B0604030504040204" pitchFamily="34" charset="0"/>
                <a:cs typeface="Tahoma" panose="020B0604030504040204" pitchFamily="34" charset="0"/>
              </a:rPr>
              <a:t>Help for proper blood circulation in the body.</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300" dirty="0" err="1">
                <a:solidFill>
                  <a:schemeClr val="tx1"/>
                </a:solidFill>
                <a:latin typeface="Tahoma" panose="020B0604030504040204" pitchFamily="34" charset="0"/>
                <a:ea typeface="Tahoma" panose="020B0604030504040204" pitchFamily="34" charset="0"/>
                <a:cs typeface="Tahoma" panose="020B0604030504040204" pitchFamily="34" charset="0"/>
              </a:rPr>
              <a:t>Mangosteen</a:t>
            </a:r>
            <a:r>
              <a:rPr lang="en-IN"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3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IN"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300" dirty="0" err="1">
                <a:solidFill>
                  <a:schemeClr val="tx1"/>
                </a:solidFill>
                <a:latin typeface="Tahoma" panose="020B0604030504040204" pitchFamily="34" charset="0"/>
                <a:ea typeface="Tahoma" panose="020B0604030504040204" pitchFamily="34" charset="0"/>
                <a:cs typeface="Tahoma" panose="020B0604030504040204" pitchFamily="34" charset="0"/>
              </a:rPr>
              <a:t>Maca</a:t>
            </a:r>
            <a:r>
              <a:rPr lang="en-IN" sz="1300" dirty="0">
                <a:solidFill>
                  <a:schemeClr val="tx1"/>
                </a:solidFill>
                <a:latin typeface="Tahoma" panose="020B0604030504040204" pitchFamily="34" charset="0"/>
                <a:ea typeface="Tahoma" panose="020B0604030504040204" pitchFamily="34" charset="0"/>
                <a:cs typeface="Tahoma" panose="020B0604030504040204" pitchFamily="34" charset="0"/>
              </a:rPr>
              <a:t> Root, Elderberry, Black Current, Ginseng, Sour Cherry, </a:t>
            </a:r>
            <a:r>
              <a:rPr lang="en-IN" sz="1300" dirty="0" err="1">
                <a:solidFill>
                  <a:schemeClr val="tx1"/>
                </a:solidFill>
                <a:latin typeface="Tahoma" panose="020B0604030504040204" pitchFamily="34" charset="0"/>
                <a:ea typeface="Tahoma" panose="020B0604030504040204" pitchFamily="34" charset="0"/>
                <a:cs typeface="Tahoma" panose="020B0604030504040204" pitchFamily="34" charset="0"/>
              </a:rPr>
              <a:t>Ganoderma</a:t>
            </a:r>
            <a:r>
              <a:rPr lang="en-IN"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300" dirty="0" err="1">
                <a:solidFill>
                  <a:schemeClr val="tx1"/>
                </a:solidFill>
                <a:latin typeface="Tahoma" panose="020B0604030504040204" pitchFamily="34" charset="0"/>
                <a:ea typeface="Tahoma" panose="020B0604030504040204" pitchFamily="34" charset="0"/>
                <a:cs typeface="Tahoma" panose="020B0604030504040204" pitchFamily="34" charset="0"/>
              </a:rPr>
              <a:t>Shigru</a:t>
            </a:r>
            <a:r>
              <a:rPr lang="en-IN"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300" dirty="0" err="1">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IN" sz="1300" dirty="0">
                <a:solidFill>
                  <a:schemeClr val="tx1"/>
                </a:solidFill>
                <a:latin typeface="Tahoma" panose="020B0604030504040204" pitchFamily="34" charset="0"/>
                <a:ea typeface="Tahoma" panose="020B0604030504040204" pitchFamily="34" charset="0"/>
                <a:cs typeface="Tahoma" panose="020B0604030504040204" pitchFamily="34" charset="0"/>
              </a:rPr>
              <a:t>, Alfa </a:t>
            </a:r>
            <a:r>
              <a:rPr lang="en-IN" sz="1300" dirty="0" err="1">
                <a:solidFill>
                  <a:schemeClr val="tx1"/>
                </a:solidFill>
                <a:latin typeface="Tahoma" panose="020B0604030504040204" pitchFamily="34" charset="0"/>
                <a:ea typeface="Tahoma" panose="020B0604030504040204" pitchFamily="34" charset="0"/>
                <a:cs typeface="Tahoma" panose="020B0604030504040204" pitchFamily="34" charset="0"/>
              </a:rPr>
              <a:t>Alfa</a:t>
            </a:r>
            <a:r>
              <a:rPr lang="en-IN" sz="13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IN"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1306836"/>
            <a:ext cx="3701944" cy="3701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LIFE PLUS – For Healthy Life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4471187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Joint Health</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90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1250/-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Joint Health Tablet is used to prevent or treat low blood calcium levels in people who do not get enough calcium from their diets. Calcium plays a very important role in the body. It is necessary for normal functioning of nerves, cells, muscle, and bone. If there is not enough calcium in the blood, then the body will take calcium from bones, thereby weakening bones. Glucosamine helps to maintain healthy joints and synovial fluid between bone joints.</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trengthens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bones and prevents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Osteoporosis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Maintains bone and joint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Maintains healthy synovial fluid level between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joints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Ensures healthy alkaline pH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to maintain optimal body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weight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Calcium Carbonate, Glucosamine, Magnesium Oxide.</a:t>
            </a:r>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4"/>
            <a:ext cx="3701944" cy="4334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3">
              <a:lumMod val="50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JOINT HEALTH – For Healthy Joints</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33511106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Sea Buckthorn</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90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1250/-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Herbs Sea Buckthorn Tablet is made with mainly Sea Buckthorn which is a wonderful berry with 1300 years of traditional uses. With over 190 bioactive compounds, sea berry (sea buckthorn) is an unsurpassed source of Omega 3, 6, and 9. And it is the world's richest source of the elusive essential fatty acid, omega-7, a fatty acid vital to collagen production and healthy skin, hair and nails. It is enriched with Noni and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which make this product more effective.</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Sustains energy levels.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Improves cellular health.</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Beneficial for Cardiovascular support.</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Relieves pain &amp; inflammation.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Supports Joint health.</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Lowers bad cholesterol level.</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Moisturizes dry and damaged skin.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Improves immune health.</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Decreases wrinkles and fine lines.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Reduces the symptoms of eczema.</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Sea Buckthorn, Noni, Aloevera</a:t>
            </a:r>
            <a:r>
              <a:rPr lang="it-IT"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it-IT"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4"/>
            <a:ext cx="3701943" cy="4334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SEA BUCKTHORN – Miraculous Herbal Remedy</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9004903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SAARVA TABLETS</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90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1250/-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Vitamin C is a water-soluble vitamin known as L-Ascorbic Acid, essential nutrient for various metabolism in our body. Vitamin C plays an important role in many physiological processes, It is needed for the repair of tissues in all parts of the body, formation of protein used to make skin, tendons, ligaments, and blood vessels, repairing and maintaining cartilage, bones, and teeth and aid in the absorption of iron. One of the important properties of vitamin C is its antioxidant activity.</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4086841"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Helps Collagen Production.</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Enhances the immune system.</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It protects us from cough and cold.</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Controls atherosclerosis.</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Protects cardiovascular disease.</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Regulates Hypertension.</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Combats Cataracts.</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Controls allergy by enhancing T-cell proliferation.</a:t>
            </a:r>
          </a:p>
          <a:p>
            <a:pPr marL="285750" indent="-285750">
              <a:buFont typeface="Wingdings" panose="05000000000000000000" pitchFamily="2" charset="2"/>
              <a:buChar char="ü"/>
            </a:pPr>
            <a:r>
              <a:rPr lang="en-US" sz="1000"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Maintains </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Healthy Gums.</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Prevents scurvy.</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Enhances Hair Growth and prevents split ends of hair.</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Helps Prevent Cancer.</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Combats Alzheimer’s and Parkinson’s disease.</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Autoimmune Disorders.</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Depression.</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Prevent Breast Cancer.</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Vitamin c, Vitamin D3 (cholecalciferol), </a:t>
            </a:r>
            <a:r>
              <a:rPr lang="it-IT"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zinc</a:t>
            </a:r>
          </a:p>
          <a:p>
            <a:endParaRPr lang="it-IT"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it-IT"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tablets two times daily or as directed by experts</a:t>
            </a: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4"/>
            <a:ext cx="3701943" cy="4334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a:extLst>
              <a:ext uri="{FF2B5EF4-FFF2-40B4-BE49-F238E27FC236}">
                <a16:creationId xmlns:a16="http://schemas.microsoft.com/office/drawing/2014/main" xmlns="" id="{AA0A71D4-747D-7959-4E3B-7EB718815855}"/>
              </a:ext>
            </a:extLst>
          </p:cNvPr>
          <p:cNvSpPr/>
          <p:nvPr/>
        </p:nvSpPr>
        <p:spPr>
          <a:xfrm>
            <a:off x="8001569" y="2877647"/>
            <a:ext cx="4086841"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Avoiding Polycystic Ovarian Syndrome (PCOS).</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Prevents Rickets and </a:t>
            </a:r>
            <a:r>
              <a:rPr lang="en-US" sz="1000" dirty="0" err="1">
                <a:solidFill>
                  <a:schemeClr val="tx1"/>
                </a:solidFill>
                <a:latin typeface="Tahoma" panose="020B0604030504040204" pitchFamily="34" charset="0"/>
                <a:ea typeface="Tahoma" panose="020B0604030504040204" pitchFamily="34" charset="0"/>
                <a:cs typeface="Tahoma" panose="020B0604030504040204" pitchFamily="34" charset="0"/>
              </a:rPr>
              <a:t>Osteomalacia</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 and Osteoporosis.</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Helps Psychiatric and neurological diseases.</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Helpful in schizophrenia.</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Decreases risk of multiple sclerosis.</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Benefit in thyroid dysfunction.</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Reduces Severity of Asthma.</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Negative Effect on </a:t>
            </a:r>
            <a:r>
              <a:rPr lang="en-US" sz="1000" dirty="0" err="1">
                <a:solidFill>
                  <a:schemeClr val="tx1"/>
                </a:solidFill>
                <a:latin typeface="Tahoma" panose="020B0604030504040204" pitchFamily="34" charset="0"/>
                <a:ea typeface="Tahoma" panose="020B0604030504040204" pitchFamily="34" charset="0"/>
                <a:cs typeface="Tahoma" panose="020B0604030504040204" pitchFamily="34" charset="0"/>
              </a:rPr>
              <a:t>Sarcoidosis</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Systemic Lupus </a:t>
            </a:r>
            <a:r>
              <a:rPr lang="en-US" sz="1000" dirty="0" err="1">
                <a:solidFill>
                  <a:schemeClr val="tx1"/>
                </a:solidFill>
                <a:latin typeface="Tahoma" panose="020B0604030504040204" pitchFamily="34" charset="0"/>
                <a:ea typeface="Tahoma" panose="020B0604030504040204" pitchFamily="34" charset="0"/>
                <a:cs typeface="Tahoma" panose="020B0604030504040204" pitchFamily="34" charset="0"/>
              </a:rPr>
              <a:t>Erythematosus</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Helps in protein synthesis.</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Prevents Prostate Disorder.</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Improves Cognitive Function.</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Boosts Reproductive Health.</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Increases Fertility.</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000" dirty="0" err="1">
                <a:solidFill>
                  <a:schemeClr val="tx1"/>
                </a:solidFill>
                <a:latin typeface="Tahoma" panose="020B0604030504040204" pitchFamily="34" charset="0"/>
                <a:ea typeface="Tahoma" panose="020B0604030504040204" pitchFamily="34" charset="0"/>
                <a:cs typeface="Tahoma" panose="020B0604030504040204" pitchFamily="34" charset="0"/>
              </a:rPr>
              <a:t>nyctalopia</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panose="05000000000000000000" pitchFamily="2" charset="2"/>
              <a:buChar char="ü"/>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Helps to regulate the cell production and Cell Growth.</a:t>
            </a:r>
          </a:p>
        </p:txBody>
      </p:sp>
      <p:sp>
        <p:nvSpPr>
          <p:cNvPr id="21" name="TextBox 20"/>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 TABLET – Goodness of </a:t>
            </a:r>
            <a:r>
              <a:rPr lang="en-US" sz="3200" b="1" dirty="0" err="1" smtClean="0">
                <a:solidFill>
                  <a:schemeClr val="bg1"/>
                </a:solidFill>
                <a:effectLst>
                  <a:outerShdw blurRad="38100" dist="38100" dir="2700000" algn="tl">
                    <a:srgbClr val="000000">
                      <a:alpha val="43137"/>
                    </a:srgbClr>
                  </a:outerShdw>
                </a:effectLst>
                <a:latin typeface="Candara" pitchFamily="34" charset="0"/>
              </a:rPr>
              <a:t>Vit</a:t>
            </a:r>
            <a:r>
              <a:rPr lang="en-US" sz="3200" b="1" dirty="0" smtClean="0">
                <a:solidFill>
                  <a:schemeClr val="bg1"/>
                </a:solidFill>
                <a:effectLst>
                  <a:outerShdw blurRad="38100" dist="38100" dir="2700000" algn="tl">
                    <a:srgbClr val="000000">
                      <a:alpha val="43137"/>
                    </a:srgbClr>
                  </a:outerShdw>
                </a:effectLst>
                <a:latin typeface="Candara" pitchFamily="34" charset="0"/>
              </a:rPr>
              <a:t> C, </a:t>
            </a:r>
            <a:r>
              <a:rPr lang="en-US" sz="3200" b="1" dirty="0" err="1" smtClean="0">
                <a:solidFill>
                  <a:schemeClr val="bg1"/>
                </a:solidFill>
                <a:effectLst>
                  <a:outerShdw blurRad="38100" dist="38100" dir="2700000" algn="tl">
                    <a:srgbClr val="000000">
                      <a:alpha val="43137"/>
                    </a:srgbClr>
                  </a:outerShdw>
                </a:effectLst>
                <a:latin typeface="Candara" pitchFamily="34" charset="0"/>
              </a:rPr>
              <a:t>Vit</a:t>
            </a:r>
            <a:r>
              <a:rPr lang="en-US" sz="3200" b="1" dirty="0" smtClean="0">
                <a:solidFill>
                  <a:schemeClr val="bg1"/>
                </a:solidFill>
                <a:effectLst>
                  <a:outerShdw blurRad="38100" dist="38100" dir="2700000" algn="tl">
                    <a:srgbClr val="000000">
                      <a:alpha val="43137"/>
                    </a:srgbClr>
                  </a:outerShdw>
                </a:effectLst>
                <a:latin typeface="Candara" pitchFamily="34" charset="0"/>
              </a:rPr>
              <a:t> D</a:t>
            </a:r>
            <a:r>
              <a:rPr lang="en-US" sz="3200" b="1" dirty="0" smtClean="0">
                <a:solidFill>
                  <a:schemeClr val="bg1"/>
                </a:solidFill>
                <a:effectLst>
                  <a:outerShdw blurRad="38100" dist="38100" dir="2700000" algn="tl">
                    <a:srgbClr val="000000">
                      <a:alpha val="43137"/>
                    </a:srgbClr>
                  </a:outerShdw>
                </a:effectLst>
              </a:rPr>
              <a:t>3</a:t>
            </a:r>
            <a:r>
              <a:rPr lang="en-US" sz="3200" b="1" dirty="0" smtClean="0">
                <a:solidFill>
                  <a:schemeClr val="bg1"/>
                </a:solidFill>
                <a:effectLst>
                  <a:outerShdw blurRad="38100" dist="38100" dir="2700000" algn="tl">
                    <a:srgbClr val="000000">
                      <a:alpha val="43137"/>
                    </a:srgbClr>
                  </a:outerShdw>
                </a:effectLst>
                <a:latin typeface="Candara" pitchFamily="34" charset="0"/>
              </a:rPr>
              <a:t> &amp; Zinc</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4" name="Rectangle 23">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7411980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URI-AC</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Uri-AC</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15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Uri-AC Capsules are known to control the Uric Acid formation in the body and prevent from increased uric acid level complications. It is a blend of many wonderful herbs to control excessive uric acid formation in the body. </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Lessen uric acidity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Has an Anti-inflammatory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Increase cleansing of uric acid</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Detoxify purines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Stimulate calcium carbonate and neutralizes the acids in the body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Stabilize uric acid levels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 the formation of uric acid crystals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 to keep the urine diluted</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 damage caused by free radicals</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Tart Cherry,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Bromelain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from Pineapple, Curcuma Longa, Celery Seed</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3"/>
            <a:ext cx="3701950" cy="4334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URI-AC TABLETS – Relieves Uric Acid</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3914976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BLD CARE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BLD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This natural blood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purifier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contains tannins,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gallic</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acid, essential oils etc. for healthier tomorrow. Moreover, It  possesses various medicinal properties, which may include anti-microbial, antibacterial, anti-inflammatory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etc.</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Purifies blood</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lush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out toxins from the body.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eneficial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for allergies.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elpful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any kind of skin disorders.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ontrols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pimple, acne.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aintains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good blood circulation in the body.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aintains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liver health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Senna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Ipomea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Turpethum</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Rosae</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Dalbergia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Sissoo</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Santalum</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Album,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Giloy</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Terminalia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Chebula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Curcuma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Zedoaria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Swertia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Chirata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Cassia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Occidentalis</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Gorakmundi</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Gentiana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Kurroo</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Colocasia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Esculenta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Berberis</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Aristata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Sharpunkha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Bacopa</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Monnieri</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 Cassia </a:t>
            </a:r>
            <a:r>
              <a:rPr lang="en-IN" sz="1100" dirty="0" err="1">
                <a:solidFill>
                  <a:schemeClr val="tx1"/>
                </a:solidFill>
                <a:latin typeface="Tahoma" panose="020B0604030504040204" pitchFamily="34" charset="0"/>
                <a:ea typeface="Tahoma" panose="020B0604030504040204" pitchFamily="34" charset="0"/>
                <a:cs typeface="Tahoma" panose="020B0604030504040204" pitchFamily="34" charset="0"/>
              </a:rPr>
              <a:t>Absus</a:t>
            </a:r>
            <a:r>
              <a:rPr lang="en-IN" sz="11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61" cy="4334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SAARVASRI BLD CARE CAPSULES – Blood Purifier</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4" name="Rectangle 23">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37871735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WEIGHT GAIN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Weight Gain</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15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Weight Gain Tablets are made of some wonderful 100% natural herbs to gain your expected body weight naturally. It helps to increase your appetite level and metabolism. It is a complete solution to maintain the body weight naturally.</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gain our body weight naturally</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Increases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our healthy appetite level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Increases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our body metabolism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control digestive problems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healthy liver function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healthy pH balance in the body</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Ajwain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Kalmegh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Punarnava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Bhuiamla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Himsra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Spirulina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Taraxacum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Alfalfa, Milk Thistle.</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3"/>
            <a:ext cx="3701950" cy="4334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WEIGHT GAIN TABLETS – Get into Shape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174273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TOX PLUS</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Tox</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Plus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15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Tox</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Plus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Tablet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is the herbal formulation that may help to cleanse or detoxify the body by eliminating the free radicals. We all know that in today’s life we all consume lots of toxins through our foods and by our unhealthy lifestyle. Our lifestyle disorder is the main cause of all diseases. Because of this, so many toxins are deposited in our body. So it is important to clean or detoxify our body regularly</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Tox</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Plus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can make this detoxifying process more easier.</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By detoxifying your body you help the vital organs cleanse themselves of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toxins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Enable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liver to function appropriately in excreting them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weight loss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digestion.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liver function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inflammation.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skin.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energy</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Fenugreek Fibers,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Leaf,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Picrorhiza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Kurroa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Lactobacillus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Sporogenes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Pepperment</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Oil</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2"/>
            <a:ext cx="3701951" cy="4334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TOX PLUS – Detox Yourself</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40330330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TOX PLUS</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Flaxseed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100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750/-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Herbs introduces Flax Seed Tablets which are made from Flax Seeds, a rich source of healthy fat, antioxidants, and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fiber. According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to the United States Department of Agriculture (USDA), the seeds contain protein,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lignans</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and the essential fatty acid alpha-</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linolenic</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acid, also known as ALA or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omega-3. Flaxseeds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have been consumed for at least 6,000 years, making them one of the world’s first cultivated super food.</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It lowers the bad cholesterol and protects the heart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Controls diabetes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Very helpful for arthritis and joint pain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It is very effective for improper digestion and constipation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Prevents cancer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Maintains skin and hair health</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Helps to loose weight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Very effective for brain and neural health</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Detoxifies our body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Reduces weakness and depression</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Flaxseed Extract</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tablet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2"/>
            <a:ext cx="3701951" cy="4334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FLAXSEED TABLETS</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
        <p:nvSpPr>
          <p:cNvPr id="22" name="Rectangle 21"/>
          <p:cNvSpPr/>
          <p:nvPr/>
        </p:nvSpPr>
        <p:spPr>
          <a:xfrm>
            <a:off x="99742" y="1062310"/>
            <a:ext cx="3581400" cy="4191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588" y="507992"/>
            <a:ext cx="4890861" cy="510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96034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39" y="-1"/>
            <a:ext cx="12209464" cy="686954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8" y="4191000"/>
            <a:ext cx="3268729" cy="318474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00" y="4800600"/>
            <a:ext cx="1331641" cy="220338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2012" y="4800600"/>
            <a:ext cx="1305237" cy="23181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6264" y="990600"/>
            <a:ext cx="1282677" cy="223959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4812" y="2849244"/>
            <a:ext cx="1357330" cy="211404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012" y="2896425"/>
            <a:ext cx="1404837" cy="2046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77552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0" y="152400"/>
            <a:ext cx="12188825" cy="584775"/>
          </a:xfrm>
          <a:prstGeom prst="rect">
            <a:avLst/>
          </a:prstGeom>
          <a:solidFill>
            <a:srgbClr val="008E40"/>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TRADITIONAL AYURVEDA -  Single Herb Product</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8" name="Oval 27"/>
          <p:cNvSpPr/>
          <p:nvPr/>
        </p:nvSpPr>
        <p:spPr>
          <a:xfrm>
            <a:off x="10818812" y="87243"/>
            <a:ext cx="838200" cy="838200"/>
          </a:xfrm>
          <a:prstGeom prst="ellipse">
            <a:avLst/>
          </a:prstGeom>
          <a:solidFill>
            <a:schemeClr val="bg1"/>
          </a:solidFill>
          <a:ln>
            <a:solidFill>
              <a:srgbClr val="00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668" y="113240"/>
            <a:ext cx="562489" cy="747434"/>
          </a:xfrm>
          <a:prstGeom prst="rect">
            <a:avLst/>
          </a:prstGeom>
        </p:spPr>
      </p:pic>
      <p:sp>
        <p:nvSpPr>
          <p:cNvPr id="3" name="Rectangle 2"/>
          <p:cNvSpPr/>
          <p:nvPr/>
        </p:nvSpPr>
        <p:spPr>
          <a:xfrm>
            <a:off x="4189411" y="1001643"/>
            <a:ext cx="3810000" cy="578015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8228012" y="1001642"/>
            <a:ext cx="3810000" cy="578015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50812" y="1001641"/>
            <a:ext cx="3810000" cy="57801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0812" y="1143000"/>
            <a:ext cx="3810000" cy="381000"/>
          </a:xfrm>
          <a:prstGeom prst="rect">
            <a:avLst/>
          </a:prstGeom>
          <a:solidFill>
            <a:schemeClr val="accent1">
              <a:lumMod val="75000"/>
            </a:schemeClr>
          </a:solidFill>
        </p:spPr>
        <p:txBody>
          <a:bodyPr wrap="square" rtlCol="0">
            <a:spAutoFit/>
          </a:bodyPr>
          <a:lstStyle/>
          <a:p>
            <a:pPr algn="ctr"/>
            <a:r>
              <a:rPr lang="en-US" b="1" dirty="0" smtClean="0">
                <a:solidFill>
                  <a:schemeClr val="bg1"/>
                </a:solidFill>
              </a:rPr>
              <a:t>AMLA TABLET</a:t>
            </a:r>
            <a:endParaRPr lang="en-US" b="1" dirty="0">
              <a:solidFill>
                <a:schemeClr val="bg1"/>
              </a:solidFill>
            </a:endParaRPr>
          </a:p>
        </p:txBody>
      </p:sp>
      <p:sp>
        <p:nvSpPr>
          <p:cNvPr id="30" name="TextBox 29"/>
          <p:cNvSpPr txBox="1"/>
          <p:nvPr/>
        </p:nvSpPr>
        <p:spPr>
          <a:xfrm>
            <a:off x="4189412" y="1143000"/>
            <a:ext cx="3810000" cy="381000"/>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ASHWAGANDHA TABLET</a:t>
            </a:r>
            <a:endParaRPr lang="en-US" b="1" dirty="0">
              <a:solidFill>
                <a:schemeClr val="bg1"/>
              </a:solidFill>
            </a:endParaRPr>
          </a:p>
        </p:txBody>
      </p:sp>
      <p:sp>
        <p:nvSpPr>
          <p:cNvPr id="36" name="TextBox 35"/>
          <p:cNvSpPr txBox="1"/>
          <p:nvPr/>
        </p:nvSpPr>
        <p:spPr>
          <a:xfrm>
            <a:off x="8228012" y="1143000"/>
            <a:ext cx="3810000" cy="381000"/>
          </a:xfrm>
          <a:prstGeom prst="rect">
            <a:avLst/>
          </a:prstGeom>
          <a:solidFill>
            <a:schemeClr val="accent4">
              <a:lumMod val="75000"/>
            </a:schemeClr>
          </a:solidFill>
        </p:spPr>
        <p:txBody>
          <a:bodyPr wrap="square" rtlCol="0">
            <a:spAutoFit/>
          </a:bodyPr>
          <a:lstStyle/>
          <a:p>
            <a:pPr algn="ctr"/>
            <a:r>
              <a:rPr lang="en-US" b="1" dirty="0" smtClean="0">
                <a:solidFill>
                  <a:schemeClr val="bg1"/>
                </a:solidFill>
              </a:rPr>
              <a:t>BRAHMI TABLET</a:t>
            </a:r>
            <a:endParaRPr lang="en-US" b="1" dirty="0">
              <a:solidFill>
                <a:schemeClr val="bg1"/>
              </a:solidFill>
            </a:endParaRPr>
          </a:p>
        </p:txBody>
      </p:sp>
      <p:sp>
        <p:nvSpPr>
          <p:cNvPr id="6" name="TextBox 5"/>
          <p:cNvSpPr txBox="1"/>
          <p:nvPr/>
        </p:nvSpPr>
        <p:spPr>
          <a:xfrm>
            <a:off x="1807790" y="1687123"/>
            <a:ext cx="2057400" cy="584775"/>
          </a:xfrm>
          <a:prstGeom prst="rect">
            <a:avLst/>
          </a:prstGeom>
          <a:solidFill>
            <a:schemeClr val="accent1">
              <a:lumMod val="40000"/>
              <a:lumOff val="60000"/>
            </a:schemeClr>
          </a:solidFill>
          <a:ln>
            <a:solidFill>
              <a:schemeClr val="accent1">
                <a:lumMod val="50000"/>
              </a:schemeClr>
            </a:solidFill>
          </a:ln>
        </p:spPr>
        <p:txBody>
          <a:bodyPr wrap="square" rtlCol="0">
            <a:spAutoFit/>
          </a:bodyPr>
          <a:lstStyle/>
          <a:p>
            <a:r>
              <a:rPr lang="en-US" sz="1600" dirty="0" smtClean="0"/>
              <a:t>Pack Size: 60 Tablets</a:t>
            </a:r>
          </a:p>
          <a:p>
            <a:r>
              <a:rPr lang="en-US" sz="1600" dirty="0" smtClean="0"/>
              <a:t>MRP: </a:t>
            </a:r>
            <a:r>
              <a:rPr lang="en-US" sz="1600" dirty="0" err="1" smtClean="0"/>
              <a:t>Rs</a:t>
            </a:r>
            <a:r>
              <a:rPr lang="en-US" sz="1600" dirty="0" smtClean="0"/>
              <a:t>. 350/-</a:t>
            </a:r>
          </a:p>
        </p:txBody>
      </p:sp>
      <p:sp>
        <p:nvSpPr>
          <p:cNvPr id="38" name="TextBox 37"/>
          <p:cNvSpPr txBox="1"/>
          <p:nvPr/>
        </p:nvSpPr>
        <p:spPr>
          <a:xfrm>
            <a:off x="1807790" y="2493791"/>
            <a:ext cx="2057400" cy="1323439"/>
          </a:xfrm>
          <a:prstGeom prst="rect">
            <a:avLst/>
          </a:prstGeom>
          <a:solidFill>
            <a:schemeClr val="accent1">
              <a:lumMod val="60000"/>
              <a:lumOff val="40000"/>
            </a:schemeClr>
          </a:solidFill>
          <a:ln>
            <a:solidFill>
              <a:schemeClr val="accent1">
                <a:lumMod val="50000"/>
              </a:schemeClr>
            </a:solidFill>
          </a:ln>
        </p:spPr>
        <p:txBody>
          <a:bodyPr wrap="square" rtlCol="0">
            <a:spAutoFit/>
          </a:bodyPr>
          <a:lstStyle/>
          <a:p>
            <a:r>
              <a:rPr lang="en-US" sz="1600" b="1" dirty="0" smtClean="0"/>
              <a:t>How to Use</a:t>
            </a:r>
          </a:p>
          <a:p>
            <a:r>
              <a:rPr lang="en-US" sz="1600" dirty="0"/>
              <a:t>Take 1 tablet twice daily, 30 </a:t>
            </a:r>
            <a:r>
              <a:rPr lang="en-US" sz="1600" dirty="0" err="1"/>
              <a:t>mins</a:t>
            </a:r>
            <a:r>
              <a:rPr lang="en-US" sz="1600" dirty="0"/>
              <a:t> before meal or as directed by experts</a:t>
            </a:r>
            <a:endParaRPr lang="en-US" sz="1600" dirty="0" smtClean="0"/>
          </a:p>
        </p:txBody>
      </p:sp>
      <p:sp>
        <p:nvSpPr>
          <p:cNvPr id="39" name="TextBox 38"/>
          <p:cNvSpPr txBox="1"/>
          <p:nvPr/>
        </p:nvSpPr>
        <p:spPr>
          <a:xfrm>
            <a:off x="5813167" y="1687122"/>
            <a:ext cx="2057400" cy="584775"/>
          </a:xfrm>
          <a:prstGeom prst="rect">
            <a:avLst/>
          </a:prstGeom>
          <a:solidFill>
            <a:schemeClr val="accent6">
              <a:lumMod val="40000"/>
              <a:lumOff val="60000"/>
            </a:schemeClr>
          </a:solidFill>
          <a:ln>
            <a:solidFill>
              <a:schemeClr val="accent6">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40" name="TextBox 39"/>
          <p:cNvSpPr txBox="1"/>
          <p:nvPr/>
        </p:nvSpPr>
        <p:spPr>
          <a:xfrm>
            <a:off x="5813167" y="2493790"/>
            <a:ext cx="2057400" cy="1323439"/>
          </a:xfrm>
          <a:prstGeom prst="rect">
            <a:avLst/>
          </a:prstGeom>
          <a:solidFill>
            <a:schemeClr val="accent6">
              <a:lumMod val="60000"/>
              <a:lumOff val="40000"/>
            </a:schemeClr>
          </a:solidFill>
          <a:ln>
            <a:solidFill>
              <a:schemeClr val="accent6">
                <a:lumMod val="50000"/>
              </a:schemeClr>
            </a:solidFill>
          </a:ln>
        </p:spPr>
        <p:txBody>
          <a:bodyPr wrap="square" rtlCol="0">
            <a:spAutoFit/>
          </a:bodyPr>
          <a:lstStyle/>
          <a:p>
            <a:r>
              <a:rPr lang="en-US" sz="1600" b="1" dirty="0" smtClean="0"/>
              <a:t>How to Use</a:t>
            </a:r>
          </a:p>
          <a:p>
            <a:r>
              <a:rPr lang="en-US" sz="1600" dirty="0"/>
              <a:t>Take 1 tablet twice daily, 15-30 </a:t>
            </a:r>
            <a:r>
              <a:rPr lang="en-US" sz="1600" dirty="0" err="1"/>
              <a:t>mins</a:t>
            </a:r>
            <a:r>
              <a:rPr lang="en-US" sz="1600" dirty="0"/>
              <a:t> after meal or as directed by experts</a:t>
            </a:r>
            <a:endParaRPr lang="en-US" sz="1600" dirty="0" smtClean="0"/>
          </a:p>
        </p:txBody>
      </p:sp>
      <p:sp>
        <p:nvSpPr>
          <p:cNvPr id="41" name="TextBox 40"/>
          <p:cNvSpPr txBox="1"/>
          <p:nvPr/>
        </p:nvSpPr>
        <p:spPr>
          <a:xfrm>
            <a:off x="9828212" y="2493789"/>
            <a:ext cx="2057400" cy="1323439"/>
          </a:xfrm>
          <a:prstGeom prst="rect">
            <a:avLst/>
          </a:prstGeom>
          <a:solidFill>
            <a:schemeClr val="accent4">
              <a:lumMod val="60000"/>
              <a:lumOff val="40000"/>
            </a:schemeClr>
          </a:solidFill>
          <a:ln>
            <a:solidFill>
              <a:schemeClr val="accent4">
                <a:lumMod val="50000"/>
              </a:schemeClr>
            </a:solidFill>
          </a:ln>
        </p:spPr>
        <p:txBody>
          <a:bodyPr wrap="square" rtlCol="0">
            <a:spAutoFit/>
          </a:bodyPr>
          <a:lstStyle/>
          <a:p>
            <a:r>
              <a:rPr lang="en-US" sz="1600" b="1" dirty="0" smtClean="0"/>
              <a:t>How to Use</a:t>
            </a:r>
          </a:p>
          <a:p>
            <a:r>
              <a:rPr lang="en-US" sz="1600" dirty="0"/>
              <a:t>Take 1 tablet twice daily, 30 </a:t>
            </a:r>
            <a:r>
              <a:rPr lang="en-US" sz="1600" dirty="0" err="1"/>
              <a:t>mins</a:t>
            </a:r>
            <a:r>
              <a:rPr lang="en-US" sz="1600" dirty="0"/>
              <a:t> before meal or as directed by experts</a:t>
            </a:r>
            <a:endParaRPr lang="en-US" sz="1600" dirty="0" smtClean="0"/>
          </a:p>
        </p:txBody>
      </p:sp>
      <p:sp>
        <p:nvSpPr>
          <p:cNvPr id="42" name="TextBox 41"/>
          <p:cNvSpPr txBox="1"/>
          <p:nvPr/>
        </p:nvSpPr>
        <p:spPr>
          <a:xfrm>
            <a:off x="9828212" y="1687121"/>
            <a:ext cx="2057400" cy="584775"/>
          </a:xfrm>
          <a:prstGeom prst="rect">
            <a:avLst/>
          </a:prstGeom>
          <a:solidFill>
            <a:schemeClr val="accent4">
              <a:lumMod val="40000"/>
              <a:lumOff val="60000"/>
            </a:schemeClr>
          </a:solidFill>
          <a:ln>
            <a:solidFill>
              <a:schemeClr val="accent4">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43" name="Rectangle 42"/>
          <p:cNvSpPr/>
          <p:nvPr/>
        </p:nvSpPr>
        <p:spPr>
          <a:xfrm>
            <a:off x="303213" y="4191000"/>
            <a:ext cx="3561978" cy="2362200"/>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Boosts immunity</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Reduces </a:t>
            </a:r>
            <a:r>
              <a:rPr lang="en-IN" sz="1600" dirty="0" err="1">
                <a:solidFill>
                  <a:schemeClr val="tx1"/>
                </a:solidFill>
                <a:latin typeface="Tahoma" pitchFamily="34" charset="0"/>
                <a:ea typeface="Tahoma" pitchFamily="34" charset="0"/>
                <a:cs typeface="Tahoma" pitchFamily="34" charset="0"/>
              </a:rPr>
              <a:t>Hyperglycemia</a:t>
            </a:r>
            <a:endParaRPr lang="en-IN" sz="1600" dirty="0">
              <a:solidFill>
                <a:schemeClr val="tx1"/>
              </a:solidFill>
              <a:latin typeface="Tahoma" pitchFamily="34" charset="0"/>
              <a:ea typeface="Tahoma" pitchFamily="34" charset="0"/>
              <a:cs typeface="Tahoma" pitchFamily="34" charset="0"/>
            </a:endParaRP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Has lipid-lowering properties</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Powerful anti-oxidant</a:t>
            </a:r>
          </a:p>
          <a:p>
            <a:pPr marL="171450" indent="-171450">
              <a:buFont typeface="Arial" pitchFamily="34" charset="0"/>
              <a:buChar char="•"/>
            </a:pPr>
            <a:r>
              <a:rPr lang="en-IN" sz="1600" dirty="0" smtClean="0">
                <a:solidFill>
                  <a:schemeClr val="tx1"/>
                </a:solidFill>
                <a:latin typeface="Tahoma" pitchFamily="34" charset="0"/>
                <a:ea typeface="Tahoma" pitchFamily="34" charset="0"/>
                <a:cs typeface="Tahoma" pitchFamily="34" charset="0"/>
              </a:rPr>
              <a:t>Supports </a:t>
            </a:r>
            <a:r>
              <a:rPr lang="en-IN" sz="1600" dirty="0">
                <a:solidFill>
                  <a:schemeClr val="tx1"/>
                </a:solidFill>
                <a:latin typeface="Tahoma" pitchFamily="34" charset="0"/>
                <a:ea typeface="Tahoma" pitchFamily="34" charset="0"/>
                <a:cs typeface="Tahoma" pitchFamily="34" charset="0"/>
              </a:rPr>
              <a:t>respiratory system</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Strengthens the nervous system</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Improves eyesight</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Improves digestion and bowel movements</a:t>
            </a:r>
          </a:p>
        </p:txBody>
      </p:sp>
      <p:sp>
        <p:nvSpPr>
          <p:cNvPr id="45" name="Rectangle 44"/>
          <p:cNvSpPr/>
          <p:nvPr/>
        </p:nvSpPr>
        <p:spPr>
          <a:xfrm>
            <a:off x="4318350" y="4191000"/>
            <a:ext cx="3561978" cy="2362200"/>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Boosts immunity</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Reduces </a:t>
            </a:r>
            <a:r>
              <a:rPr lang="en-IN" sz="1600" dirty="0" err="1">
                <a:solidFill>
                  <a:schemeClr val="tx1"/>
                </a:solidFill>
                <a:latin typeface="Tahoma" pitchFamily="34" charset="0"/>
                <a:ea typeface="Tahoma" pitchFamily="34" charset="0"/>
                <a:cs typeface="Tahoma" pitchFamily="34" charset="0"/>
              </a:rPr>
              <a:t>Hyperglycemia</a:t>
            </a:r>
            <a:endParaRPr lang="en-IN" sz="1600" dirty="0">
              <a:solidFill>
                <a:schemeClr val="tx1"/>
              </a:solidFill>
              <a:latin typeface="Tahoma" pitchFamily="34" charset="0"/>
              <a:ea typeface="Tahoma" pitchFamily="34" charset="0"/>
              <a:cs typeface="Tahoma" pitchFamily="34" charset="0"/>
            </a:endParaRP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Has lipid-lowering properties</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Powerful anti-oxidant</a:t>
            </a:r>
          </a:p>
          <a:p>
            <a:pPr marL="171450" indent="-171450">
              <a:buFont typeface="Arial" pitchFamily="34" charset="0"/>
              <a:buChar char="•"/>
            </a:pPr>
            <a:r>
              <a:rPr lang="en-IN" sz="1600" dirty="0" smtClean="0">
                <a:solidFill>
                  <a:schemeClr val="tx1"/>
                </a:solidFill>
                <a:latin typeface="Tahoma" pitchFamily="34" charset="0"/>
                <a:ea typeface="Tahoma" pitchFamily="34" charset="0"/>
                <a:cs typeface="Tahoma" pitchFamily="34" charset="0"/>
              </a:rPr>
              <a:t>Supports </a:t>
            </a:r>
            <a:r>
              <a:rPr lang="en-IN" sz="1600" dirty="0">
                <a:solidFill>
                  <a:schemeClr val="tx1"/>
                </a:solidFill>
                <a:latin typeface="Tahoma" pitchFamily="34" charset="0"/>
                <a:ea typeface="Tahoma" pitchFamily="34" charset="0"/>
                <a:cs typeface="Tahoma" pitchFamily="34" charset="0"/>
              </a:rPr>
              <a:t>respiratory system</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Strengthens the nervous system</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Improves eyesight</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Improves digestion and bowel movements</a:t>
            </a:r>
          </a:p>
        </p:txBody>
      </p:sp>
      <p:sp>
        <p:nvSpPr>
          <p:cNvPr id="46" name="Rectangle 45"/>
          <p:cNvSpPr/>
          <p:nvPr/>
        </p:nvSpPr>
        <p:spPr>
          <a:xfrm>
            <a:off x="8384482" y="4182894"/>
            <a:ext cx="3561978" cy="2362200"/>
          </a:xfrm>
          <a:prstGeom prst="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Helps relieve anxiety.</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Enhance brain functions</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Improves memory</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Helps prevent Alzheimer’s Disease.</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Helps manage depression.</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Contains powerful antioxidants.</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Anti-inflammatory </a:t>
            </a:r>
            <a:r>
              <a:rPr lang="en-IN" sz="1600" dirty="0" smtClean="0">
                <a:solidFill>
                  <a:schemeClr val="tx1"/>
                </a:solidFill>
                <a:latin typeface="Tahoma" pitchFamily="34" charset="0"/>
                <a:ea typeface="Tahoma" pitchFamily="34" charset="0"/>
                <a:cs typeface="Tahoma" pitchFamily="34" charset="0"/>
              </a:rPr>
              <a:t>properties</a:t>
            </a:r>
            <a:r>
              <a:rPr lang="en-IN" sz="1600" dirty="0">
                <a:solidFill>
                  <a:schemeClr val="tx1"/>
                </a:solidFill>
                <a:latin typeface="Tahoma" pitchFamily="34" charset="0"/>
                <a:ea typeface="Tahoma" pitchFamily="34" charset="0"/>
                <a:cs typeface="Tahoma" pitchFamily="34" charset="0"/>
              </a:rPr>
              <a:t>.</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Helps reduce ADHD symptoms.</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Helps lower blood pressure levels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88" y="1143000"/>
            <a:ext cx="3268729" cy="318474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8350" y="1730829"/>
            <a:ext cx="1331641" cy="220338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1985" y="1730829"/>
            <a:ext cx="1305237" cy="2318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717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89411" y="1001643"/>
            <a:ext cx="3810000" cy="578015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8228012" y="1001642"/>
            <a:ext cx="3810000" cy="578015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50812" y="1001641"/>
            <a:ext cx="3810000" cy="57801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0812" y="1143000"/>
            <a:ext cx="3810000" cy="381000"/>
          </a:xfrm>
          <a:prstGeom prst="rect">
            <a:avLst/>
          </a:prstGeom>
          <a:solidFill>
            <a:schemeClr val="accent1">
              <a:lumMod val="75000"/>
            </a:schemeClr>
          </a:solidFill>
        </p:spPr>
        <p:txBody>
          <a:bodyPr wrap="square" rtlCol="0">
            <a:spAutoFit/>
          </a:bodyPr>
          <a:lstStyle/>
          <a:p>
            <a:pPr algn="ctr"/>
            <a:r>
              <a:rPr lang="en-US" b="1" dirty="0" smtClean="0">
                <a:solidFill>
                  <a:schemeClr val="bg1"/>
                </a:solidFill>
              </a:rPr>
              <a:t>GILOY TABLET</a:t>
            </a:r>
            <a:endParaRPr lang="en-US" b="1" dirty="0">
              <a:solidFill>
                <a:schemeClr val="bg1"/>
              </a:solidFill>
            </a:endParaRPr>
          </a:p>
        </p:txBody>
      </p:sp>
      <p:sp>
        <p:nvSpPr>
          <p:cNvPr id="30" name="TextBox 29"/>
          <p:cNvSpPr txBox="1"/>
          <p:nvPr/>
        </p:nvSpPr>
        <p:spPr>
          <a:xfrm>
            <a:off x="4189412" y="1143000"/>
            <a:ext cx="3810000" cy="381000"/>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GINSENG TABLET</a:t>
            </a:r>
            <a:endParaRPr lang="en-US" b="1" dirty="0">
              <a:solidFill>
                <a:schemeClr val="bg1"/>
              </a:solidFill>
            </a:endParaRPr>
          </a:p>
        </p:txBody>
      </p:sp>
      <p:sp>
        <p:nvSpPr>
          <p:cNvPr id="36" name="TextBox 35"/>
          <p:cNvSpPr txBox="1"/>
          <p:nvPr/>
        </p:nvSpPr>
        <p:spPr>
          <a:xfrm>
            <a:off x="8228012" y="1143000"/>
            <a:ext cx="3810000" cy="381000"/>
          </a:xfrm>
          <a:prstGeom prst="rect">
            <a:avLst/>
          </a:prstGeom>
          <a:solidFill>
            <a:schemeClr val="accent4">
              <a:lumMod val="75000"/>
            </a:schemeClr>
          </a:solidFill>
        </p:spPr>
        <p:txBody>
          <a:bodyPr wrap="square" rtlCol="0">
            <a:spAutoFit/>
          </a:bodyPr>
          <a:lstStyle/>
          <a:p>
            <a:pPr algn="ctr"/>
            <a:r>
              <a:rPr lang="en-US" b="1" dirty="0" smtClean="0">
                <a:solidFill>
                  <a:schemeClr val="bg1"/>
                </a:solidFill>
              </a:rPr>
              <a:t>JAMUN TABLET</a:t>
            </a:r>
            <a:endParaRPr lang="en-US" b="1" dirty="0">
              <a:solidFill>
                <a:schemeClr val="bg1"/>
              </a:solidFill>
            </a:endParaRPr>
          </a:p>
        </p:txBody>
      </p:sp>
      <p:sp>
        <p:nvSpPr>
          <p:cNvPr id="6" name="TextBox 5"/>
          <p:cNvSpPr txBox="1"/>
          <p:nvPr/>
        </p:nvSpPr>
        <p:spPr>
          <a:xfrm>
            <a:off x="1807790" y="1687123"/>
            <a:ext cx="2057400" cy="584775"/>
          </a:xfrm>
          <a:prstGeom prst="rect">
            <a:avLst/>
          </a:prstGeom>
          <a:solidFill>
            <a:schemeClr val="accent1">
              <a:lumMod val="40000"/>
              <a:lumOff val="60000"/>
            </a:schemeClr>
          </a:solidFill>
          <a:ln>
            <a:solidFill>
              <a:schemeClr val="accent1">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38" name="TextBox 37"/>
          <p:cNvSpPr txBox="1"/>
          <p:nvPr/>
        </p:nvSpPr>
        <p:spPr>
          <a:xfrm>
            <a:off x="1807790" y="2493791"/>
            <a:ext cx="2057400" cy="1323439"/>
          </a:xfrm>
          <a:prstGeom prst="rect">
            <a:avLst/>
          </a:prstGeom>
          <a:solidFill>
            <a:schemeClr val="accent1">
              <a:lumMod val="60000"/>
              <a:lumOff val="40000"/>
            </a:schemeClr>
          </a:solidFill>
          <a:ln>
            <a:solidFill>
              <a:schemeClr val="accent1">
                <a:lumMod val="50000"/>
              </a:schemeClr>
            </a:solidFill>
          </a:ln>
        </p:spPr>
        <p:txBody>
          <a:bodyPr wrap="square" rtlCol="0">
            <a:spAutoFit/>
          </a:bodyPr>
          <a:lstStyle/>
          <a:p>
            <a:r>
              <a:rPr lang="en-US" sz="1600" b="1" dirty="0" smtClean="0"/>
              <a:t>How to Use</a:t>
            </a:r>
          </a:p>
          <a:p>
            <a:r>
              <a:rPr lang="en-US" sz="1600" dirty="0"/>
              <a:t>Take 1 tablet twice daily, 15-30 </a:t>
            </a:r>
            <a:r>
              <a:rPr lang="en-US" sz="1600" dirty="0" err="1"/>
              <a:t>mins</a:t>
            </a:r>
            <a:r>
              <a:rPr lang="en-US" sz="1600" dirty="0"/>
              <a:t> after meal or as directed by experts</a:t>
            </a:r>
          </a:p>
        </p:txBody>
      </p:sp>
      <p:sp>
        <p:nvSpPr>
          <p:cNvPr id="39" name="TextBox 38"/>
          <p:cNvSpPr txBox="1"/>
          <p:nvPr/>
        </p:nvSpPr>
        <p:spPr>
          <a:xfrm>
            <a:off x="5813167" y="1687122"/>
            <a:ext cx="2057400" cy="584775"/>
          </a:xfrm>
          <a:prstGeom prst="rect">
            <a:avLst/>
          </a:prstGeom>
          <a:solidFill>
            <a:schemeClr val="accent6">
              <a:lumMod val="40000"/>
              <a:lumOff val="60000"/>
            </a:schemeClr>
          </a:solidFill>
          <a:ln>
            <a:solidFill>
              <a:schemeClr val="accent6">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40" name="TextBox 39"/>
          <p:cNvSpPr txBox="1"/>
          <p:nvPr/>
        </p:nvSpPr>
        <p:spPr>
          <a:xfrm>
            <a:off x="5813167" y="2493790"/>
            <a:ext cx="2057400" cy="1323439"/>
          </a:xfrm>
          <a:prstGeom prst="rect">
            <a:avLst/>
          </a:prstGeom>
          <a:solidFill>
            <a:schemeClr val="accent6">
              <a:lumMod val="60000"/>
              <a:lumOff val="40000"/>
            </a:schemeClr>
          </a:solidFill>
          <a:ln>
            <a:solidFill>
              <a:schemeClr val="accent6">
                <a:lumMod val="50000"/>
              </a:schemeClr>
            </a:solidFill>
          </a:ln>
        </p:spPr>
        <p:txBody>
          <a:bodyPr wrap="square" rtlCol="0">
            <a:spAutoFit/>
          </a:bodyPr>
          <a:lstStyle/>
          <a:p>
            <a:r>
              <a:rPr lang="en-US" sz="1600" b="1" dirty="0" smtClean="0"/>
              <a:t>How to Use</a:t>
            </a:r>
          </a:p>
          <a:p>
            <a:r>
              <a:rPr lang="en-US" sz="1600" dirty="0"/>
              <a:t>Take 1 tablet twice daily, 30 </a:t>
            </a:r>
            <a:r>
              <a:rPr lang="en-US" sz="1600" dirty="0" err="1"/>
              <a:t>mins</a:t>
            </a:r>
            <a:r>
              <a:rPr lang="en-US" sz="1600" dirty="0"/>
              <a:t> before </a:t>
            </a:r>
            <a:r>
              <a:rPr lang="en-US" sz="1600" dirty="0" smtClean="0"/>
              <a:t>or </a:t>
            </a:r>
            <a:r>
              <a:rPr lang="en-US" sz="1600" dirty="0"/>
              <a:t>as directed by experts</a:t>
            </a:r>
          </a:p>
        </p:txBody>
      </p:sp>
      <p:sp>
        <p:nvSpPr>
          <p:cNvPr id="41" name="TextBox 40"/>
          <p:cNvSpPr txBox="1"/>
          <p:nvPr/>
        </p:nvSpPr>
        <p:spPr>
          <a:xfrm>
            <a:off x="9828212" y="2493789"/>
            <a:ext cx="2057400" cy="1323439"/>
          </a:xfrm>
          <a:prstGeom prst="rect">
            <a:avLst/>
          </a:prstGeom>
          <a:solidFill>
            <a:schemeClr val="accent4">
              <a:lumMod val="60000"/>
              <a:lumOff val="40000"/>
            </a:schemeClr>
          </a:solidFill>
          <a:ln>
            <a:solidFill>
              <a:schemeClr val="accent4">
                <a:lumMod val="50000"/>
              </a:schemeClr>
            </a:solidFill>
          </a:ln>
        </p:spPr>
        <p:txBody>
          <a:bodyPr wrap="square" rtlCol="0">
            <a:spAutoFit/>
          </a:bodyPr>
          <a:lstStyle/>
          <a:p>
            <a:r>
              <a:rPr lang="en-US" sz="1600" b="1" dirty="0" smtClean="0"/>
              <a:t>How to Use</a:t>
            </a:r>
          </a:p>
          <a:p>
            <a:r>
              <a:rPr lang="en-US" sz="1600" dirty="0"/>
              <a:t>Take 1 tablet twice daily, 15-30 </a:t>
            </a:r>
            <a:r>
              <a:rPr lang="en-US" sz="1600" dirty="0" err="1"/>
              <a:t>mins</a:t>
            </a:r>
            <a:r>
              <a:rPr lang="en-US" sz="1600" dirty="0"/>
              <a:t> after meal or as directed by experts</a:t>
            </a:r>
          </a:p>
        </p:txBody>
      </p:sp>
      <p:sp>
        <p:nvSpPr>
          <p:cNvPr id="42" name="TextBox 41"/>
          <p:cNvSpPr txBox="1"/>
          <p:nvPr/>
        </p:nvSpPr>
        <p:spPr>
          <a:xfrm>
            <a:off x="9828212" y="1687121"/>
            <a:ext cx="2057400" cy="584775"/>
          </a:xfrm>
          <a:prstGeom prst="rect">
            <a:avLst/>
          </a:prstGeom>
          <a:solidFill>
            <a:schemeClr val="accent4">
              <a:lumMod val="40000"/>
              <a:lumOff val="60000"/>
            </a:schemeClr>
          </a:solidFill>
          <a:ln>
            <a:solidFill>
              <a:schemeClr val="accent4">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43" name="Rectangle 42"/>
          <p:cNvSpPr/>
          <p:nvPr/>
        </p:nvSpPr>
        <p:spPr>
          <a:xfrm>
            <a:off x="303213" y="4191000"/>
            <a:ext cx="3561978" cy="2362200"/>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An excellent immune booster</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Has a calming effect on the </a:t>
            </a:r>
            <a:r>
              <a:rPr lang="en-IN" sz="1600" dirty="0" smtClean="0">
                <a:solidFill>
                  <a:schemeClr val="tx1"/>
                </a:solidFill>
                <a:latin typeface="Tahoma" pitchFamily="34" charset="0"/>
                <a:ea typeface="Tahoma" pitchFamily="34" charset="0"/>
                <a:cs typeface="Tahoma" pitchFamily="34" charset="0"/>
              </a:rPr>
              <a:t>body</a:t>
            </a:r>
            <a:endParaRPr lang="en-IN" sz="1600" dirty="0">
              <a:solidFill>
                <a:schemeClr val="tx1"/>
              </a:solidFill>
              <a:latin typeface="Tahoma" pitchFamily="34" charset="0"/>
              <a:ea typeface="Tahoma" pitchFamily="34" charset="0"/>
              <a:cs typeface="Tahoma" pitchFamily="34" charset="0"/>
            </a:endParaRP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A powerful anti-oxidant</a:t>
            </a:r>
          </a:p>
          <a:p>
            <a:pPr marL="171450" indent="-171450">
              <a:buFont typeface="Arial" pitchFamily="34" charset="0"/>
              <a:buChar char="•"/>
            </a:pPr>
            <a:r>
              <a:rPr lang="en-IN" sz="1600" dirty="0" smtClean="0">
                <a:solidFill>
                  <a:schemeClr val="tx1"/>
                </a:solidFill>
                <a:latin typeface="Tahoma" pitchFamily="34" charset="0"/>
                <a:ea typeface="Tahoma" pitchFamily="34" charset="0"/>
                <a:cs typeface="Tahoma" pitchFamily="34" charset="0"/>
              </a:rPr>
              <a:t>Helps </a:t>
            </a:r>
            <a:r>
              <a:rPr lang="en-IN" sz="1600" dirty="0">
                <a:solidFill>
                  <a:schemeClr val="tx1"/>
                </a:solidFill>
                <a:latin typeface="Tahoma" pitchFamily="34" charset="0"/>
                <a:ea typeface="Tahoma" pitchFamily="34" charset="0"/>
                <a:cs typeface="Tahoma" pitchFamily="34" charset="0"/>
              </a:rPr>
              <a:t>lowering blood sugar and cholesterol.</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Protects the liver, heart, nervous system</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Helps relieve </a:t>
            </a:r>
            <a:r>
              <a:rPr lang="en-IN" sz="1600" dirty="0" smtClean="0">
                <a:solidFill>
                  <a:schemeClr val="tx1"/>
                </a:solidFill>
                <a:latin typeface="Tahoma" pitchFamily="34" charset="0"/>
                <a:ea typeface="Tahoma" pitchFamily="34" charset="0"/>
                <a:cs typeface="Tahoma" pitchFamily="34" charset="0"/>
              </a:rPr>
              <a:t>pain</a:t>
            </a:r>
            <a:endParaRPr lang="en-IN" sz="1600" dirty="0">
              <a:solidFill>
                <a:schemeClr val="tx1"/>
              </a:solidFill>
              <a:latin typeface="Tahoma" pitchFamily="34" charset="0"/>
              <a:ea typeface="Tahoma" pitchFamily="34" charset="0"/>
              <a:cs typeface="Tahoma" pitchFamily="34" charset="0"/>
            </a:endParaRP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Anti-pyretic (reduces fever</a:t>
            </a:r>
            <a:r>
              <a:rPr lang="en-IN" sz="1600" dirty="0" smtClean="0">
                <a:solidFill>
                  <a:schemeClr val="tx1"/>
                </a:solidFill>
                <a:latin typeface="Tahoma" pitchFamily="34" charset="0"/>
                <a:ea typeface="Tahoma" pitchFamily="34" charset="0"/>
                <a:cs typeface="Tahoma" pitchFamily="34" charset="0"/>
              </a:rPr>
              <a:t>)</a:t>
            </a:r>
            <a:endParaRPr lang="en-IN" sz="1600" dirty="0">
              <a:solidFill>
                <a:schemeClr val="tx1"/>
              </a:solidFill>
              <a:latin typeface="Tahoma" pitchFamily="34" charset="0"/>
              <a:ea typeface="Tahoma" pitchFamily="34" charset="0"/>
              <a:cs typeface="Tahoma" pitchFamily="34" charset="0"/>
            </a:endParaRPr>
          </a:p>
        </p:txBody>
      </p:sp>
      <p:sp>
        <p:nvSpPr>
          <p:cNvPr id="45" name="Rectangle 44"/>
          <p:cNvSpPr/>
          <p:nvPr/>
        </p:nvSpPr>
        <p:spPr>
          <a:xfrm>
            <a:off x="4318350" y="4191000"/>
            <a:ext cx="3561978" cy="2362200"/>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600" dirty="0" smtClean="0">
                <a:solidFill>
                  <a:schemeClr val="tx1"/>
                </a:solidFill>
                <a:latin typeface="Tahoma" pitchFamily="34" charset="0"/>
                <a:ea typeface="Tahoma" pitchFamily="34" charset="0"/>
                <a:cs typeface="Tahoma" pitchFamily="34" charset="0"/>
              </a:rPr>
              <a:t>Helps </a:t>
            </a:r>
            <a:r>
              <a:rPr lang="en-US" sz="1600" dirty="0">
                <a:solidFill>
                  <a:schemeClr val="tx1"/>
                </a:solidFill>
                <a:latin typeface="Tahoma" pitchFamily="34" charset="0"/>
                <a:ea typeface="Tahoma" pitchFamily="34" charset="0"/>
                <a:cs typeface="Tahoma" pitchFamily="34" charset="0"/>
              </a:rPr>
              <a:t>improve brain functions like memory, behavior and </a:t>
            </a:r>
            <a:r>
              <a:rPr lang="en-US" sz="1600" dirty="0" smtClean="0">
                <a:solidFill>
                  <a:schemeClr val="tx1"/>
                </a:solidFill>
                <a:latin typeface="Tahoma" pitchFamily="34" charset="0"/>
                <a:ea typeface="Tahoma" pitchFamily="34" charset="0"/>
                <a:cs typeface="Tahoma" pitchFamily="34" charset="0"/>
              </a:rPr>
              <a:t>mood</a:t>
            </a:r>
            <a:endParaRPr lang="en-US" sz="1600" dirty="0">
              <a:solidFill>
                <a:schemeClr val="tx1"/>
              </a:solidFill>
              <a:latin typeface="Tahoma" pitchFamily="34" charset="0"/>
              <a:ea typeface="Tahoma" pitchFamily="34" charset="0"/>
              <a:cs typeface="Tahoma" pitchFamily="34" charset="0"/>
            </a:endParaRP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Helps improve Erectile </a:t>
            </a:r>
            <a:r>
              <a:rPr lang="en-US" sz="1600" dirty="0" smtClean="0">
                <a:solidFill>
                  <a:schemeClr val="tx1"/>
                </a:solidFill>
                <a:latin typeface="Tahoma" pitchFamily="34" charset="0"/>
                <a:ea typeface="Tahoma" pitchFamily="34" charset="0"/>
                <a:cs typeface="Tahoma" pitchFamily="34" charset="0"/>
              </a:rPr>
              <a:t>Dysfunction</a:t>
            </a:r>
            <a:endParaRPr lang="en-US" sz="1600" dirty="0">
              <a:solidFill>
                <a:schemeClr val="tx1"/>
              </a:solidFill>
              <a:latin typeface="Tahoma" pitchFamily="34" charset="0"/>
              <a:ea typeface="Tahoma" pitchFamily="34" charset="0"/>
              <a:cs typeface="Tahoma" pitchFamily="34" charset="0"/>
            </a:endParaRP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Boosts immunity by improving immune </a:t>
            </a:r>
            <a:r>
              <a:rPr lang="en-US" sz="1600" dirty="0" smtClean="0">
                <a:solidFill>
                  <a:schemeClr val="tx1"/>
                </a:solidFill>
                <a:latin typeface="Tahoma" pitchFamily="34" charset="0"/>
                <a:ea typeface="Tahoma" pitchFamily="34" charset="0"/>
                <a:cs typeface="Tahoma" pitchFamily="34" charset="0"/>
              </a:rPr>
              <a:t>markers</a:t>
            </a:r>
            <a:endParaRPr lang="en-US" sz="1600" dirty="0">
              <a:solidFill>
                <a:schemeClr val="tx1"/>
              </a:solidFill>
              <a:latin typeface="Tahoma" pitchFamily="34" charset="0"/>
              <a:ea typeface="Tahoma" pitchFamily="34" charset="0"/>
              <a:cs typeface="Tahoma" pitchFamily="34" charset="0"/>
            </a:endParaRP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Prevents Cancer </a:t>
            </a:r>
            <a:r>
              <a:rPr lang="en-US" sz="1600" dirty="0" smtClean="0">
                <a:solidFill>
                  <a:schemeClr val="tx1"/>
                </a:solidFill>
                <a:latin typeface="Tahoma" pitchFamily="34" charset="0"/>
                <a:ea typeface="Tahoma" pitchFamily="34" charset="0"/>
                <a:cs typeface="Tahoma" pitchFamily="34" charset="0"/>
              </a:rPr>
              <a:t>Reduces side effects of Chemotherapy</a:t>
            </a:r>
            <a:endParaRPr lang="en-US" sz="1600" dirty="0">
              <a:solidFill>
                <a:schemeClr val="tx1"/>
              </a:solidFill>
              <a:latin typeface="Tahoma" pitchFamily="34" charset="0"/>
              <a:ea typeface="Tahoma" pitchFamily="34" charset="0"/>
              <a:cs typeface="Tahoma" pitchFamily="34" charset="0"/>
            </a:endParaRPr>
          </a:p>
        </p:txBody>
      </p:sp>
      <p:sp>
        <p:nvSpPr>
          <p:cNvPr id="46" name="Rectangle 45"/>
          <p:cNvSpPr/>
          <p:nvPr/>
        </p:nvSpPr>
        <p:spPr>
          <a:xfrm>
            <a:off x="8384482" y="4182894"/>
            <a:ext cx="3561978" cy="2362200"/>
          </a:xfrm>
          <a:prstGeom prst="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Natural Hypoglycaemic</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Reduces triglycerides and LDL</a:t>
            </a:r>
          </a:p>
          <a:p>
            <a:pPr marL="171450" indent="-171450">
              <a:buFont typeface="Arial" pitchFamily="34" charset="0"/>
              <a:buChar char="•"/>
            </a:pPr>
            <a:r>
              <a:rPr lang="en-IN" sz="1600" dirty="0" smtClean="0">
                <a:solidFill>
                  <a:schemeClr val="tx1"/>
                </a:solidFill>
                <a:latin typeface="Tahoma" pitchFamily="34" charset="0"/>
                <a:ea typeface="Tahoma" pitchFamily="34" charset="0"/>
                <a:cs typeface="Tahoma" pitchFamily="34" charset="0"/>
              </a:rPr>
              <a:t>Improves </a:t>
            </a:r>
            <a:r>
              <a:rPr lang="en-IN" sz="1600" dirty="0" err="1">
                <a:solidFill>
                  <a:schemeClr val="tx1"/>
                </a:solidFill>
                <a:latin typeface="Tahoma" pitchFamily="34" charset="0"/>
                <a:ea typeface="Tahoma" pitchFamily="34" charset="0"/>
                <a:cs typeface="Tahoma" pitchFamily="34" charset="0"/>
              </a:rPr>
              <a:t>hemoglobin</a:t>
            </a:r>
            <a:r>
              <a:rPr lang="en-IN" sz="1600" dirty="0">
                <a:solidFill>
                  <a:schemeClr val="tx1"/>
                </a:solidFill>
                <a:latin typeface="Tahoma" pitchFamily="34" charset="0"/>
                <a:ea typeface="Tahoma" pitchFamily="34" charset="0"/>
                <a:cs typeface="Tahoma" pitchFamily="34" charset="0"/>
              </a:rPr>
              <a:t> count.</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Helps in obesity management and metabolic syndrome. </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Helps maintain bone health, prevents </a:t>
            </a:r>
            <a:r>
              <a:rPr lang="en-IN" sz="1600" dirty="0" err="1">
                <a:solidFill>
                  <a:schemeClr val="tx1"/>
                </a:solidFill>
                <a:latin typeface="Tahoma" pitchFamily="34" charset="0"/>
                <a:ea typeface="Tahoma" pitchFamily="34" charset="0"/>
                <a:cs typeface="Tahoma" pitchFamily="34" charset="0"/>
              </a:rPr>
              <a:t>diarrhea</a:t>
            </a:r>
            <a:r>
              <a:rPr lang="en-IN" sz="1600" dirty="0">
                <a:solidFill>
                  <a:schemeClr val="tx1"/>
                </a:solidFill>
                <a:latin typeface="Tahoma" pitchFamily="34" charset="0"/>
                <a:ea typeface="Tahoma" pitchFamily="34" charset="0"/>
                <a:cs typeface="Tahoma" pitchFamily="34" charset="0"/>
              </a:rPr>
              <a:t>, and excessive urination.</a:t>
            </a:r>
          </a:p>
        </p:txBody>
      </p:sp>
      <p:sp>
        <p:nvSpPr>
          <p:cNvPr id="31" name="TextBox 30"/>
          <p:cNvSpPr txBox="1"/>
          <p:nvPr/>
        </p:nvSpPr>
        <p:spPr>
          <a:xfrm>
            <a:off x="0" y="152400"/>
            <a:ext cx="12188825" cy="584775"/>
          </a:xfrm>
          <a:prstGeom prst="rect">
            <a:avLst/>
          </a:prstGeom>
          <a:solidFill>
            <a:srgbClr val="008E40"/>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TRADITIONAL AYURVEDA -  Single Herb Product</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32" name="Oval 31"/>
          <p:cNvSpPr/>
          <p:nvPr/>
        </p:nvSpPr>
        <p:spPr>
          <a:xfrm>
            <a:off x="10818812" y="87243"/>
            <a:ext cx="838200" cy="838200"/>
          </a:xfrm>
          <a:prstGeom prst="ellipse">
            <a:avLst/>
          </a:prstGeom>
          <a:solidFill>
            <a:schemeClr val="bg1"/>
          </a:solidFill>
          <a:ln>
            <a:solidFill>
              <a:srgbClr val="00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668" y="113240"/>
            <a:ext cx="562489" cy="74743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3110" y="1776628"/>
            <a:ext cx="1282677" cy="223959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2529" y="1746875"/>
            <a:ext cx="1357330" cy="211404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012" y="1794055"/>
            <a:ext cx="1404837" cy="2046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50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89411" y="1001643"/>
            <a:ext cx="3810000" cy="578015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8228012" y="1001642"/>
            <a:ext cx="3810000" cy="578015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50812" y="1001641"/>
            <a:ext cx="3810000" cy="57801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0812" y="1143000"/>
            <a:ext cx="3810000" cy="381000"/>
          </a:xfrm>
          <a:prstGeom prst="rect">
            <a:avLst/>
          </a:prstGeom>
          <a:solidFill>
            <a:schemeClr val="accent1">
              <a:lumMod val="75000"/>
            </a:schemeClr>
          </a:solidFill>
        </p:spPr>
        <p:txBody>
          <a:bodyPr wrap="square" rtlCol="0">
            <a:spAutoFit/>
          </a:bodyPr>
          <a:lstStyle/>
          <a:p>
            <a:pPr algn="ctr"/>
            <a:r>
              <a:rPr lang="en-US" b="1" dirty="0" smtClean="0">
                <a:solidFill>
                  <a:schemeClr val="bg1"/>
                </a:solidFill>
              </a:rPr>
              <a:t>KARELA TABLET</a:t>
            </a:r>
            <a:endParaRPr lang="en-US" b="1" dirty="0">
              <a:solidFill>
                <a:schemeClr val="bg1"/>
              </a:solidFill>
            </a:endParaRPr>
          </a:p>
        </p:txBody>
      </p:sp>
      <p:sp>
        <p:nvSpPr>
          <p:cNvPr id="30" name="TextBox 29"/>
          <p:cNvSpPr txBox="1"/>
          <p:nvPr/>
        </p:nvSpPr>
        <p:spPr>
          <a:xfrm>
            <a:off x="4189412" y="1143000"/>
            <a:ext cx="3810000" cy="381000"/>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NEEM TABLET</a:t>
            </a:r>
            <a:endParaRPr lang="en-US" b="1" dirty="0">
              <a:solidFill>
                <a:schemeClr val="bg1"/>
              </a:solidFill>
            </a:endParaRPr>
          </a:p>
        </p:txBody>
      </p:sp>
      <p:sp>
        <p:nvSpPr>
          <p:cNvPr id="36" name="TextBox 35"/>
          <p:cNvSpPr txBox="1"/>
          <p:nvPr/>
        </p:nvSpPr>
        <p:spPr>
          <a:xfrm>
            <a:off x="8228012" y="1143000"/>
            <a:ext cx="3810000" cy="381000"/>
          </a:xfrm>
          <a:prstGeom prst="rect">
            <a:avLst/>
          </a:prstGeom>
          <a:solidFill>
            <a:schemeClr val="accent4">
              <a:lumMod val="75000"/>
            </a:schemeClr>
          </a:solidFill>
        </p:spPr>
        <p:txBody>
          <a:bodyPr wrap="square" rtlCol="0">
            <a:spAutoFit/>
          </a:bodyPr>
          <a:lstStyle/>
          <a:p>
            <a:pPr algn="ctr"/>
            <a:r>
              <a:rPr lang="en-US" b="1" dirty="0" smtClean="0">
                <a:solidFill>
                  <a:schemeClr val="bg1"/>
                </a:solidFill>
              </a:rPr>
              <a:t>PUNARNAVA TABLET</a:t>
            </a:r>
            <a:endParaRPr lang="en-US" b="1" dirty="0">
              <a:solidFill>
                <a:schemeClr val="bg1"/>
              </a:solidFill>
            </a:endParaRPr>
          </a:p>
        </p:txBody>
      </p:sp>
      <p:sp>
        <p:nvSpPr>
          <p:cNvPr id="6" name="TextBox 5"/>
          <p:cNvSpPr txBox="1"/>
          <p:nvPr/>
        </p:nvSpPr>
        <p:spPr>
          <a:xfrm>
            <a:off x="1807790" y="1687123"/>
            <a:ext cx="2057400" cy="584775"/>
          </a:xfrm>
          <a:prstGeom prst="rect">
            <a:avLst/>
          </a:prstGeom>
          <a:solidFill>
            <a:schemeClr val="accent1">
              <a:lumMod val="40000"/>
              <a:lumOff val="60000"/>
            </a:schemeClr>
          </a:solidFill>
          <a:ln>
            <a:solidFill>
              <a:schemeClr val="accent1">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38" name="TextBox 37"/>
          <p:cNvSpPr txBox="1"/>
          <p:nvPr/>
        </p:nvSpPr>
        <p:spPr>
          <a:xfrm>
            <a:off x="1807790" y="2493791"/>
            <a:ext cx="2057400" cy="1323439"/>
          </a:xfrm>
          <a:prstGeom prst="rect">
            <a:avLst/>
          </a:prstGeom>
          <a:solidFill>
            <a:schemeClr val="accent1">
              <a:lumMod val="60000"/>
              <a:lumOff val="40000"/>
            </a:schemeClr>
          </a:solidFill>
          <a:ln>
            <a:solidFill>
              <a:schemeClr val="accent1">
                <a:lumMod val="50000"/>
              </a:schemeClr>
            </a:solidFill>
          </a:ln>
        </p:spPr>
        <p:txBody>
          <a:bodyPr wrap="square" rtlCol="0">
            <a:spAutoFit/>
          </a:bodyPr>
          <a:lstStyle/>
          <a:p>
            <a:r>
              <a:rPr lang="en-US" sz="1600" b="1" dirty="0" smtClean="0"/>
              <a:t>How to Use</a:t>
            </a:r>
          </a:p>
          <a:p>
            <a:r>
              <a:rPr lang="en-US" sz="1600" dirty="0"/>
              <a:t>Take 1 tablet twice daily, 15-30 </a:t>
            </a:r>
            <a:r>
              <a:rPr lang="en-US" sz="1600" dirty="0" err="1"/>
              <a:t>mins</a:t>
            </a:r>
            <a:r>
              <a:rPr lang="en-US" sz="1600" dirty="0"/>
              <a:t> after meal or as directed by experts</a:t>
            </a:r>
          </a:p>
        </p:txBody>
      </p:sp>
      <p:sp>
        <p:nvSpPr>
          <p:cNvPr id="39" name="TextBox 38"/>
          <p:cNvSpPr txBox="1"/>
          <p:nvPr/>
        </p:nvSpPr>
        <p:spPr>
          <a:xfrm>
            <a:off x="5813167" y="1687122"/>
            <a:ext cx="2057400" cy="584775"/>
          </a:xfrm>
          <a:prstGeom prst="rect">
            <a:avLst/>
          </a:prstGeom>
          <a:solidFill>
            <a:schemeClr val="accent6">
              <a:lumMod val="40000"/>
              <a:lumOff val="60000"/>
            </a:schemeClr>
          </a:solidFill>
          <a:ln>
            <a:solidFill>
              <a:schemeClr val="accent6">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40" name="TextBox 39"/>
          <p:cNvSpPr txBox="1"/>
          <p:nvPr/>
        </p:nvSpPr>
        <p:spPr>
          <a:xfrm>
            <a:off x="5813167" y="2493790"/>
            <a:ext cx="2057400" cy="1323439"/>
          </a:xfrm>
          <a:prstGeom prst="rect">
            <a:avLst/>
          </a:prstGeom>
          <a:solidFill>
            <a:schemeClr val="accent6">
              <a:lumMod val="60000"/>
              <a:lumOff val="40000"/>
            </a:schemeClr>
          </a:solidFill>
          <a:ln>
            <a:solidFill>
              <a:schemeClr val="accent6">
                <a:lumMod val="50000"/>
              </a:schemeClr>
            </a:solidFill>
          </a:ln>
        </p:spPr>
        <p:txBody>
          <a:bodyPr wrap="square" rtlCol="0">
            <a:spAutoFit/>
          </a:bodyPr>
          <a:lstStyle/>
          <a:p>
            <a:r>
              <a:rPr lang="en-US" sz="1600" b="1" dirty="0" smtClean="0"/>
              <a:t>How to Use</a:t>
            </a:r>
          </a:p>
          <a:p>
            <a:r>
              <a:rPr lang="en-US" sz="1600" dirty="0"/>
              <a:t>Take 1 tablet twice daily, 15-30 </a:t>
            </a:r>
            <a:r>
              <a:rPr lang="en-US" sz="1600" dirty="0" err="1"/>
              <a:t>mins</a:t>
            </a:r>
            <a:r>
              <a:rPr lang="en-US" sz="1600" dirty="0"/>
              <a:t> after meal or as directed by experts</a:t>
            </a:r>
          </a:p>
        </p:txBody>
      </p:sp>
      <p:sp>
        <p:nvSpPr>
          <p:cNvPr id="41" name="TextBox 40"/>
          <p:cNvSpPr txBox="1"/>
          <p:nvPr/>
        </p:nvSpPr>
        <p:spPr>
          <a:xfrm>
            <a:off x="9828212" y="2493789"/>
            <a:ext cx="2057400" cy="1323439"/>
          </a:xfrm>
          <a:prstGeom prst="rect">
            <a:avLst/>
          </a:prstGeom>
          <a:solidFill>
            <a:schemeClr val="accent4">
              <a:lumMod val="60000"/>
              <a:lumOff val="40000"/>
            </a:schemeClr>
          </a:solidFill>
          <a:ln>
            <a:solidFill>
              <a:schemeClr val="accent4">
                <a:lumMod val="50000"/>
              </a:schemeClr>
            </a:solidFill>
          </a:ln>
        </p:spPr>
        <p:txBody>
          <a:bodyPr wrap="square" rtlCol="0">
            <a:spAutoFit/>
          </a:bodyPr>
          <a:lstStyle/>
          <a:p>
            <a:r>
              <a:rPr lang="en-US" sz="1600" b="1" dirty="0" smtClean="0"/>
              <a:t>How to Use</a:t>
            </a:r>
          </a:p>
          <a:p>
            <a:r>
              <a:rPr lang="en-US" sz="1600" dirty="0"/>
              <a:t>Take 1 tablet twice daily, 30 </a:t>
            </a:r>
            <a:r>
              <a:rPr lang="en-US" sz="1600" dirty="0" err="1"/>
              <a:t>mins</a:t>
            </a:r>
            <a:r>
              <a:rPr lang="en-US" sz="1600" dirty="0"/>
              <a:t> before meal or as directed by experts</a:t>
            </a:r>
          </a:p>
        </p:txBody>
      </p:sp>
      <p:sp>
        <p:nvSpPr>
          <p:cNvPr id="42" name="TextBox 41"/>
          <p:cNvSpPr txBox="1"/>
          <p:nvPr/>
        </p:nvSpPr>
        <p:spPr>
          <a:xfrm>
            <a:off x="9828212" y="1687121"/>
            <a:ext cx="2057400" cy="584775"/>
          </a:xfrm>
          <a:prstGeom prst="rect">
            <a:avLst/>
          </a:prstGeom>
          <a:solidFill>
            <a:schemeClr val="accent4">
              <a:lumMod val="40000"/>
              <a:lumOff val="60000"/>
            </a:schemeClr>
          </a:solidFill>
          <a:ln>
            <a:solidFill>
              <a:schemeClr val="accent4">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43" name="Rectangle 42"/>
          <p:cNvSpPr/>
          <p:nvPr/>
        </p:nvSpPr>
        <p:spPr>
          <a:xfrm>
            <a:off x="303213" y="4191000"/>
            <a:ext cx="3561978" cy="2362200"/>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Helps lower blood sugar levels</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Helps to bring glucose into the </a:t>
            </a:r>
            <a:r>
              <a:rPr lang="en-IN" sz="1600" dirty="0" smtClean="0">
                <a:solidFill>
                  <a:schemeClr val="tx1"/>
                </a:solidFill>
                <a:latin typeface="Tahoma" pitchFamily="34" charset="0"/>
                <a:ea typeface="Tahoma" pitchFamily="34" charset="0"/>
                <a:cs typeface="Tahoma" pitchFamily="34" charset="0"/>
              </a:rPr>
              <a:t>cells</a:t>
            </a:r>
          </a:p>
          <a:p>
            <a:pPr marL="171450" indent="-171450">
              <a:buFont typeface="Arial" pitchFamily="34" charset="0"/>
              <a:buChar char="•"/>
            </a:pPr>
            <a:r>
              <a:rPr lang="en-IN" sz="1600" dirty="0" smtClean="0">
                <a:solidFill>
                  <a:schemeClr val="tx1"/>
                </a:solidFill>
                <a:latin typeface="Tahoma" pitchFamily="34" charset="0"/>
                <a:ea typeface="Tahoma" pitchFamily="34" charset="0"/>
                <a:cs typeface="Tahoma" pitchFamily="34" charset="0"/>
              </a:rPr>
              <a:t>Improves </a:t>
            </a:r>
            <a:r>
              <a:rPr lang="en-IN" sz="1600" dirty="0">
                <a:solidFill>
                  <a:schemeClr val="tx1"/>
                </a:solidFill>
                <a:latin typeface="Tahoma" pitchFamily="34" charset="0"/>
                <a:ea typeface="Tahoma" pitchFamily="34" charset="0"/>
                <a:cs typeface="Tahoma" pitchFamily="34" charset="0"/>
              </a:rPr>
              <a:t>sugar metabolism.</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Anti-oxidant</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Improves vision.</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Promotes skin health.</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Helps in metabolic syndrome.</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Natural blood purifier</a:t>
            </a:r>
          </a:p>
          <a:p>
            <a:pPr marL="171450" indent="-171450">
              <a:buFont typeface="Arial" pitchFamily="34" charset="0"/>
              <a:buChar char="•"/>
            </a:pPr>
            <a:r>
              <a:rPr lang="en-IN" sz="1600" dirty="0">
                <a:solidFill>
                  <a:schemeClr val="tx1"/>
                </a:solidFill>
                <a:latin typeface="Tahoma" pitchFamily="34" charset="0"/>
                <a:ea typeface="Tahoma" pitchFamily="34" charset="0"/>
                <a:cs typeface="Tahoma" pitchFamily="34" charset="0"/>
              </a:rPr>
              <a:t>Effective in treating skin infections</a:t>
            </a:r>
          </a:p>
        </p:txBody>
      </p:sp>
      <p:sp>
        <p:nvSpPr>
          <p:cNvPr id="45" name="Rectangle 44"/>
          <p:cNvSpPr/>
          <p:nvPr/>
        </p:nvSpPr>
        <p:spPr>
          <a:xfrm>
            <a:off x="4318350" y="4191000"/>
            <a:ext cx="3561978" cy="2362200"/>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Anti-inflammatory properties</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Antioxidant, antimicrobial, </a:t>
            </a:r>
            <a:r>
              <a:rPr lang="en-US" sz="1600" dirty="0" err="1">
                <a:solidFill>
                  <a:schemeClr val="tx1"/>
                </a:solidFill>
                <a:latin typeface="Tahoma" pitchFamily="34" charset="0"/>
                <a:ea typeface="Tahoma" pitchFamily="34" charset="0"/>
                <a:cs typeface="Tahoma" pitchFamily="34" charset="0"/>
              </a:rPr>
              <a:t>antiparasitic</a:t>
            </a:r>
            <a:r>
              <a:rPr lang="en-US" sz="1600" dirty="0">
                <a:solidFill>
                  <a:schemeClr val="tx1"/>
                </a:solidFill>
                <a:latin typeface="Tahoma" pitchFamily="34" charset="0"/>
                <a:ea typeface="Tahoma" pitchFamily="34" charset="0"/>
                <a:cs typeface="Tahoma" pitchFamily="34" charset="0"/>
              </a:rPr>
              <a:t>, </a:t>
            </a:r>
            <a:r>
              <a:rPr lang="en-US" sz="1600" dirty="0" err="1">
                <a:solidFill>
                  <a:schemeClr val="tx1"/>
                </a:solidFill>
                <a:latin typeface="Tahoma" pitchFamily="34" charset="0"/>
                <a:ea typeface="Tahoma" pitchFamily="34" charset="0"/>
                <a:cs typeface="Tahoma" pitchFamily="34" charset="0"/>
              </a:rPr>
              <a:t>antidiabetic</a:t>
            </a:r>
            <a:endParaRPr lang="en-US" sz="1600" dirty="0">
              <a:solidFill>
                <a:schemeClr val="tx1"/>
              </a:solidFill>
              <a:latin typeface="Tahoma" pitchFamily="34" charset="0"/>
              <a:ea typeface="Tahoma" pitchFamily="34" charset="0"/>
              <a:cs typeface="Tahoma" pitchFamily="34" charset="0"/>
            </a:endParaRP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Helps fight oxidative stress</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Helps fight liver disease</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Promotes healthy skin</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Helps  lower blood sugar levels</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Prevents skin disease</a:t>
            </a:r>
          </a:p>
        </p:txBody>
      </p:sp>
      <p:sp>
        <p:nvSpPr>
          <p:cNvPr id="46" name="Rectangle 45"/>
          <p:cNvSpPr/>
          <p:nvPr/>
        </p:nvSpPr>
        <p:spPr>
          <a:xfrm>
            <a:off x="8384482" y="4182894"/>
            <a:ext cx="3561978" cy="2362200"/>
          </a:xfrm>
          <a:prstGeom prst="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Increases urine flow</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Subsides the burning sensation during urination.</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Revitalizes and detoxifies the liver.</a:t>
            </a:r>
          </a:p>
          <a:p>
            <a:pPr marL="171450" indent="-171450">
              <a:buFont typeface="Arial" pitchFamily="34" charset="0"/>
              <a:buChar char="•"/>
            </a:pPr>
            <a:r>
              <a:rPr lang="en-US" sz="1600" dirty="0" err="1">
                <a:solidFill>
                  <a:schemeClr val="tx1"/>
                </a:solidFill>
                <a:latin typeface="Tahoma" pitchFamily="34" charset="0"/>
                <a:ea typeface="Tahoma" pitchFamily="34" charset="0"/>
                <a:cs typeface="Tahoma" pitchFamily="34" charset="0"/>
              </a:rPr>
              <a:t>Shodhan</a:t>
            </a:r>
            <a:r>
              <a:rPr lang="en-US" sz="1600" dirty="0">
                <a:solidFill>
                  <a:schemeClr val="tx1"/>
                </a:solidFill>
                <a:latin typeface="Tahoma" pitchFamily="34" charset="0"/>
                <a:ea typeface="Tahoma" pitchFamily="34" charset="0"/>
                <a:cs typeface="Tahoma" pitchFamily="34" charset="0"/>
              </a:rPr>
              <a:t> (purification) &amp; </a:t>
            </a:r>
            <a:r>
              <a:rPr lang="en-US" sz="1600" dirty="0" err="1">
                <a:solidFill>
                  <a:schemeClr val="tx1"/>
                </a:solidFill>
                <a:latin typeface="Tahoma" pitchFamily="34" charset="0"/>
                <a:ea typeface="Tahoma" pitchFamily="34" charset="0"/>
                <a:cs typeface="Tahoma" pitchFamily="34" charset="0"/>
              </a:rPr>
              <a:t>Deepan</a:t>
            </a:r>
            <a:r>
              <a:rPr lang="en-US" sz="1600" dirty="0">
                <a:solidFill>
                  <a:schemeClr val="tx1"/>
                </a:solidFill>
                <a:latin typeface="Tahoma" pitchFamily="34" charset="0"/>
                <a:ea typeface="Tahoma" pitchFamily="34" charset="0"/>
                <a:cs typeface="Tahoma" pitchFamily="34" charset="0"/>
              </a:rPr>
              <a:t> (appetizer) properties.</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Reduces excess urea and </a:t>
            </a:r>
            <a:r>
              <a:rPr lang="en-US" sz="1600" dirty="0" err="1">
                <a:solidFill>
                  <a:schemeClr val="tx1"/>
                </a:solidFill>
                <a:latin typeface="Tahoma" pitchFamily="34" charset="0"/>
                <a:ea typeface="Tahoma" pitchFamily="34" charset="0"/>
                <a:cs typeface="Tahoma" pitchFamily="34" charset="0"/>
              </a:rPr>
              <a:t>creatinine</a:t>
            </a:r>
            <a:endParaRPr lang="en-US" sz="1600" dirty="0">
              <a:solidFill>
                <a:schemeClr val="tx1"/>
              </a:solidFill>
              <a:latin typeface="Tahoma" pitchFamily="34" charset="0"/>
              <a:ea typeface="Tahoma" pitchFamily="34" charset="0"/>
              <a:cs typeface="Tahoma" pitchFamily="34" charset="0"/>
            </a:endParaRP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Prevents obesity</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Protects the heart and lungs.</a:t>
            </a:r>
          </a:p>
        </p:txBody>
      </p:sp>
      <p:sp>
        <p:nvSpPr>
          <p:cNvPr id="23" name="TextBox 22"/>
          <p:cNvSpPr txBox="1"/>
          <p:nvPr/>
        </p:nvSpPr>
        <p:spPr>
          <a:xfrm>
            <a:off x="0" y="152400"/>
            <a:ext cx="12188825" cy="584775"/>
          </a:xfrm>
          <a:prstGeom prst="rect">
            <a:avLst/>
          </a:prstGeom>
          <a:solidFill>
            <a:srgbClr val="008E40"/>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TRADITIONAL AYURVEDA -  Single Herb Product</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4" name="Oval 23"/>
          <p:cNvSpPr/>
          <p:nvPr/>
        </p:nvSpPr>
        <p:spPr>
          <a:xfrm>
            <a:off x="10818812" y="87243"/>
            <a:ext cx="838200" cy="838200"/>
          </a:xfrm>
          <a:prstGeom prst="ellipse">
            <a:avLst/>
          </a:prstGeom>
          <a:solidFill>
            <a:schemeClr val="bg1"/>
          </a:solidFill>
          <a:ln>
            <a:solidFill>
              <a:srgbClr val="00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668" y="113240"/>
            <a:ext cx="562489" cy="74743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4482" y="1752600"/>
            <a:ext cx="1424923" cy="224479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8350" y="1687123"/>
            <a:ext cx="1439244" cy="222331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180" y="1741860"/>
            <a:ext cx="1417763" cy="22555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833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89411" y="1001643"/>
            <a:ext cx="3810000" cy="578015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8228012" y="1001642"/>
            <a:ext cx="3810000" cy="578015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50812" y="1001641"/>
            <a:ext cx="3810000" cy="57801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0812" y="1143000"/>
            <a:ext cx="3810000" cy="381000"/>
          </a:xfrm>
          <a:prstGeom prst="rect">
            <a:avLst/>
          </a:prstGeom>
          <a:solidFill>
            <a:schemeClr val="accent1">
              <a:lumMod val="75000"/>
            </a:schemeClr>
          </a:solidFill>
        </p:spPr>
        <p:txBody>
          <a:bodyPr wrap="square" rtlCol="0">
            <a:spAutoFit/>
          </a:bodyPr>
          <a:lstStyle/>
          <a:p>
            <a:pPr algn="ctr"/>
            <a:r>
              <a:rPr lang="en-US" b="1" dirty="0" smtClean="0">
                <a:solidFill>
                  <a:schemeClr val="bg1"/>
                </a:solidFill>
              </a:rPr>
              <a:t>SHALLAKI TABLET</a:t>
            </a:r>
            <a:endParaRPr lang="en-US" b="1" dirty="0">
              <a:solidFill>
                <a:schemeClr val="bg1"/>
              </a:solidFill>
            </a:endParaRPr>
          </a:p>
        </p:txBody>
      </p:sp>
      <p:sp>
        <p:nvSpPr>
          <p:cNvPr id="30" name="TextBox 29"/>
          <p:cNvSpPr txBox="1"/>
          <p:nvPr/>
        </p:nvSpPr>
        <p:spPr>
          <a:xfrm>
            <a:off x="4189412" y="1143000"/>
            <a:ext cx="3810000" cy="381000"/>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SHATAVARI TABLET</a:t>
            </a:r>
            <a:endParaRPr lang="en-US" b="1" dirty="0">
              <a:solidFill>
                <a:schemeClr val="bg1"/>
              </a:solidFill>
            </a:endParaRPr>
          </a:p>
        </p:txBody>
      </p:sp>
      <p:sp>
        <p:nvSpPr>
          <p:cNvPr id="36" name="TextBox 35"/>
          <p:cNvSpPr txBox="1"/>
          <p:nvPr/>
        </p:nvSpPr>
        <p:spPr>
          <a:xfrm>
            <a:off x="8228012" y="1143000"/>
            <a:ext cx="3810000" cy="381000"/>
          </a:xfrm>
          <a:prstGeom prst="rect">
            <a:avLst/>
          </a:prstGeom>
          <a:solidFill>
            <a:schemeClr val="accent4">
              <a:lumMod val="75000"/>
            </a:schemeClr>
          </a:solidFill>
        </p:spPr>
        <p:txBody>
          <a:bodyPr wrap="square" rtlCol="0">
            <a:spAutoFit/>
          </a:bodyPr>
          <a:lstStyle/>
          <a:p>
            <a:pPr algn="ctr"/>
            <a:r>
              <a:rPr lang="en-US" b="1" dirty="0" smtClean="0">
                <a:solidFill>
                  <a:schemeClr val="bg1"/>
                </a:solidFill>
              </a:rPr>
              <a:t>SHILAJIT TABLET</a:t>
            </a:r>
            <a:endParaRPr lang="en-US" b="1" dirty="0">
              <a:solidFill>
                <a:schemeClr val="bg1"/>
              </a:solidFill>
            </a:endParaRPr>
          </a:p>
        </p:txBody>
      </p:sp>
      <p:sp>
        <p:nvSpPr>
          <p:cNvPr id="6" name="TextBox 5"/>
          <p:cNvSpPr txBox="1"/>
          <p:nvPr/>
        </p:nvSpPr>
        <p:spPr>
          <a:xfrm>
            <a:off x="1807790" y="1687123"/>
            <a:ext cx="2057400" cy="584775"/>
          </a:xfrm>
          <a:prstGeom prst="rect">
            <a:avLst/>
          </a:prstGeom>
          <a:solidFill>
            <a:schemeClr val="accent1">
              <a:lumMod val="40000"/>
              <a:lumOff val="60000"/>
            </a:schemeClr>
          </a:solidFill>
          <a:ln>
            <a:solidFill>
              <a:schemeClr val="accent1">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38" name="TextBox 37"/>
          <p:cNvSpPr txBox="1"/>
          <p:nvPr/>
        </p:nvSpPr>
        <p:spPr>
          <a:xfrm>
            <a:off x="1807790" y="2493791"/>
            <a:ext cx="2057400" cy="1323439"/>
          </a:xfrm>
          <a:prstGeom prst="rect">
            <a:avLst/>
          </a:prstGeom>
          <a:solidFill>
            <a:schemeClr val="accent1">
              <a:lumMod val="60000"/>
              <a:lumOff val="40000"/>
            </a:schemeClr>
          </a:solidFill>
          <a:ln>
            <a:solidFill>
              <a:schemeClr val="accent1">
                <a:lumMod val="50000"/>
              </a:schemeClr>
            </a:solidFill>
          </a:ln>
        </p:spPr>
        <p:txBody>
          <a:bodyPr wrap="square" rtlCol="0">
            <a:spAutoFit/>
          </a:bodyPr>
          <a:lstStyle/>
          <a:p>
            <a:r>
              <a:rPr lang="en-US" sz="1600" b="1" dirty="0" smtClean="0"/>
              <a:t>How to Use</a:t>
            </a:r>
          </a:p>
          <a:p>
            <a:r>
              <a:rPr lang="en-US" sz="1600" dirty="0"/>
              <a:t>Take 1 tablet twice daily, 15-30 </a:t>
            </a:r>
            <a:r>
              <a:rPr lang="en-US" sz="1600" dirty="0" err="1"/>
              <a:t>mins</a:t>
            </a:r>
            <a:r>
              <a:rPr lang="en-US" sz="1600" dirty="0"/>
              <a:t> after meal or as directed by experts</a:t>
            </a:r>
          </a:p>
        </p:txBody>
      </p:sp>
      <p:sp>
        <p:nvSpPr>
          <p:cNvPr id="39" name="TextBox 38"/>
          <p:cNvSpPr txBox="1"/>
          <p:nvPr/>
        </p:nvSpPr>
        <p:spPr>
          <a:xfrm>
            <a:off x="5813167" y="1687122"/>
            <a:ext cx="2057400" cy="584775"/>
          </a:xfrm>
          <a:prstGeom prst="rect">
            <a:avLst/>
          </a:prstGeom>
          <a:solidFill>
            <a:schemeClr val="accent6">
              <a:lumMod val="40000"/>
              <a:lumOff val="60000"/>
            </a:schemeClr>
          </a:solidFill>
          <a:ln>
            <a:solidFill>
              <a:schemeClr val="accent6">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40" name="TextBox 39"/>
          <p:cNvSpPr txBox="1"/>
          <p:nvPr/>
        </p:nvSpPr>
        <p:spPr>
          <a:xfrm>
            <a:off x="5813167" y="2493790"/>
            <a:ext cx="2057400" cy="1323439"/>
          </a:xfrm>
          <a:prstGeom prst="rect">
            <a:avLst/>
          </a:prstGeom>
          <a:solidFill>
            <a:schemeClr val="accent6">
              <a:lumMod val="60000"/>
              <a:lumOff val="40000"/>
            </a:schemeClr>
          </a:solidFill>
          <a:ln>
            <a:solidFill>
              <a:schemeClr val="accent6">
                <a:lumMod val="50000"/>
              </a:schemeClr>
            </a:solidFill>
          </a:ln>
        </p:spPr>
        <p:txBody>
          <a:bodyPr wrap="square" rtlCol="0">
            <a:spAutoFit/>
          </a:bodyPr>
          <a:lstStyle/>
          <a:p>
            <a:r>
              <a:rPr lang="en-US" sz="1600" b="1" dirty="0" smtClean="0"/>
              <a:t>How to Use</a:t>
            </a:r>
          </a:p>
          <a:p>
            <a:r>
              <a:rPr lang="en-US" sz="1600" dirty="0"/>
              <a:t>Take 1 tablet twice daily, 15-30 </a:t>
            </a:r>
            <a:r>
              <a:rPr lang="en-US" sz="1600" dirty="0" err="1"/>
              <a:t>mins</a:t>
            </a:r>
            <a:r>
              <a:rPr lang="en-US" sz="1600" dirty="0"/>
              <a:t> after meal or as directed by experts</a:t>
            </a:r>
          </a:p>
        </p:txBody>
      </p:sp>
      <p:sp>
        <p:nvSpPr>
          <p:cNvPr id="41" name="TextBox 40"/>
          <p:cNvSpPr txBox="1"/>
          <p:nvPr/>
        </p:nvSpPr>
        <p:spPr>
          <a:xfrm>
            <a:off x="9828212" y="2493789"/>
            <a:ext cx="2057400" cy="1569660"/>
          </a:xfrm>
          <a:prstGeom prst="rect">
            <a:avLst/>
          </a:prstGeom>
          <a:solidFill>
            <a:schemeClr val="accent4">
              <a:lumMod val="60000"/>
              <a:lumOff val="40000"/>
            </a:schemeClr>
          </a:solidFill>
          <a:ln>
            <a:solidFill>
              <a:schemeClr val="accent4">
                <a:lumMod val="50000"/>
              </a:schemeClr>
            </a:solidFill>
          </a:ln>
        </p:spPr>
        <p:txBody>
          <a:bodyPr wrap="square" rtlCol="0">
            <a:spAutoFit/>
          </a:bodyPr>
          <a:lstStyle/>
          <a:p>
            <a:r>
              <a:rPr lang="en-US" sz="1600" b="1" dirty="0" smtClean="0"/>
              <a:t>How to Use</a:t>
            </a:r>
          </a:p>
          <a:p>
            <a:r>
              <a:rPr lang="en-US" sz="1600" dirty="0"/>
              <a:t>Take 1 tablet twice daily (preferably with lukewarm milk) after meal or as directed by experts</a:t>
            </a:r>
          </a:p>
        </p:txBody>
      </p:sp>
      <p:sp>
        <p:nvSpPr>
          <p:cNvPr id="42" name="TextBox 41"/>
          <p:cNvSpPr txBox="1"/>
          <p:nvPr/>
        </p:nvSpPr>
        <p:spPr>
          <a:xfrm>
            <a:off x="9828212" y="1687121"/>
            <a:ext cx="2057400" cy="584775"/>
          </a:xfrm>
          <a:prstGeom prst="rect">
            <a:avLst/>
          </a:prstGeom>
          <a:solidFill>
            <a:schemeClr val="accent4">
              <a:lumMod val="40000"/>
              <a:lumOff val="60000"/>
            </a:schemeClr>
          </a:solidFill>
          <a:ln>
            <a:solidFill>
              <a:schemeClr val="accent4">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43" name="Rectangle 42"/>
          <p:cNvSpPr/>
          <p:nvPr/>
        </p:nvSpPr>
        <p:spPr>
          <a:xfrm>
            <a:off x="303213" y="4191000"/>
            <a:ext cx="3561978" cy="2362200"/>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Helps in managing Rheumatoid Arthritis and Osteoarthritis</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Reduces the pain and inflammation in the joints. </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Reduces the risk of heart disease.</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May help inhibit cancer growth.</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Effective in treating IBD- </a:t>
            </a:r>
            <a:r>
              <a:rPr lang="en-US" sz="1600" dirty="0" err="1">
                <a:solidFill>
                  <a:schemeClr val="tx1"/>
                </a:solidFill>
                <a:latin typeface="Tahoma" pitchFamily="34" charset="0"/>
                <a:ea typeface="Tahoma" pitchFamily="34" charset="0"/>
                <a:cs typeface="Tahoma" pitchFamily="34" charset="0"/>
              </a:rPr>
              <a:t>Crohn’s</a:t>
            </a:r>
            <a:r>
              <a:rPr lang="en-US" sz="1600" dirty="0">
                <a:solidFill>
                  <a:schemeClr val="tx1"/>
                </a:solidFill>
                <a:latin typeface="Tahoma" pitchFamily="34" charset="0"/>
                <a:ea typeface="Tahoma" pitchFamily="34" charset="0"/>
                <a:cs typeface="Tahoma" pitchFamily="34" charset="0"/>
              </a:rPr>
              <a:t> disease and Ulcerative Colitis.</a:t>
            </a:r>
          </a:p>
        </p:txBody>
      </p:sp>
      <p:sp>
        <p:nvSpPr>
          <p:cNvPr id="45" name="Rectangle 44"/>
          <p:cNvSpPr/>
          <p:nvPr/>
        </p:nvSpPr>
        <p:spPr>
          <a:xfrm>
            <a:off x="4318350" y="4191000"/>
            <a:ext cx="3561978" cy="2362200"/>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600" dirty="0" smtClean="0">
                <a:solidFill>
                  <a:schemeClr val="tx1"/>
                </a:solidFill>
                <a:latin typeface="Tahoma" pitchFamily="34" charset="0"/>
                <a:ea typeface="Tahoma" pitchFamily="34" charset="0"/>
                <a:cs typeface="Tahoma" pitchFamily="34" charset="0"/>
              </a:rPr>
              <a:t>Supports </a:t>
            </a:r>
            <a:r>
              <a:rPr lang="en-US" sz="1600" dirty="0">
                <a:solidFill>
                  <a:schemeClr val="tx1"/>
                </a:solidFill>
                <a:latin typeface="Tahoma" pitchFamily="34" charset="0"/>
                <a:ea typeface="Tahoma" pitchFamily="34" charset="0"/>
                <a:cs typeface="Tahoma" pitchFamily="34" charset="0"/>
              </a:rPr>
              <a:t>reproductive health (fertility) and improves hormonal balance and energy levels in women</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Reduces menopausal </a:t>
            </a:r>
            <a:r>
              <a:rPr lang="en-US" sz="1600" dirty="0" smtClean="0">
                <a:solidFill>
                  <a:schemeClr val="tx1"/>
                </a:solidFill>
                <a:latin typeface="Tahoma" pitchFamily="34" charset="0"/>
                <a:ea typeface="Tahoma" pitchFamily="34" charset="0"/>
                <a:cs typeface="Tahoma" pitchFamily="34" charset="0"/>
              </a:rPr>
              <a:t>symptoms</a:t>
            </a:r>
          </a:p>
          <a:p>
            <a:pPr marL="171450" indent="-171450">
              <a:buFont typeface="Arial" pitchFamily="34" charset="0"/>
              <a:buChar char="•"/>
            </a:pPr>
            <a:r>
              <a:rPr lang="en-US" sz="1600" dirty="0" smtClean="0">
                <a:solidFill>
                  <a:schemeClr val="tx1"/>
                </a:solidFill>
                <a:latin typeface="Tahoma" pitchFamily="34" charset="0"/>
                <a:ea typeface="Tahoma" pitchFamily="34" charset="0"/>
                <a:cs typeface="Tahoma" pitchFamily="34" charset="0"/>
              </a:rPr>
              <a:t>Improves </a:t>
            </a:r>
            <a:r>
              <a:rPr lang="en-US" sz="1600" dirty="0">
                <a:solidFill>
                  <a:schemeClr val="tx1"/>
                </a:solidFill>
                <a:latin typeface="Tahoma" pitchFamily="34" charset="0"/>
                <a:ea typeface="Tahoma" pitchFamily="34" charset="0"/>
                <a:cs typeface="Tahoma" pitchFamily="34" charset="0"/>
              </a:rPr>
              <a:t>sexual </a:t>
            </a:r>
            <a:r>
              <a:rPr lang="en-US" sz="1600" dirty="0" smtClean="0">
                <a:solidFill>
                  <a:schemeClr val="tx1"/>
                </a:solidFill>
                <a:latin typeface="Tahoma" pitchFamily="34" charset="0"/>
                <a:ea typeface="Tahoma" pitchFamily="34" charset="0"/>
                <a:cs typeface="Tahoma" pitchFamily="34" charset="0"/>
              </a:rPr>
              <a:t>potency</a:t>
            </a:r>
          </a:p>
          <a:p>
            <a:pPr marL="171450" indent="-171450">
              <a:buFont typeface="Arial" pitchFamily="34" charset="0"/>
              <a:buChar char="•"/>
            </a:pPr>
            <a:r>
              <a:rPr lang="en-US" sz="1600" dirty="0" smtClean="0">
                <a:solidFill>
                  <a:schemeClr val="tx1"/>
                </a:solidFill>
                <a:latin typeface="Tahoma" pitchFamily="34" charset="0"/>
                <a:ea typeface="Tahoma" pitchFamily="34" charset="0"/>
                <a:cs typeface="Tahoma" pitchFamily="34" charset="0"/>
              </a:rPr>
              <a:t>Helps </a:t>
            </a:r>
            <a:r>
              <a:rPr lang="en-US" sz="1600" dirty="0">
                <a:solidFill>
                  <a:schemeClr val="tx1"/>
                </a:solidFill>
                <a:latin typeface="Tahoma" pitchFamily="34" charset="0"/>
                <a:ea typeface="Tahoma" pitchFamily="34" charset="0"/>
                <a:cs typeface="Tahoma" pitchFamily="34" charset="0"/>
              </a:rPr>
              <a:t>rejuvenate and nourishes both body and mind</a:t>
            </a:r>
          </a:p>
          <a:p>
            <a:pPr marL="171450" indent="-171450">
              <a:buFont typeface="Arial" pitchFamily="34" charset="0"/>
              <a:buChar char="•"/>
            </a:pPr>
            <a:r>
              <a:rPr lang="en-US" sz="1600" dirty="0" smtClean="0">
                <a:solidFill>
                  <a:schemeClr val="tx1"/>
                </a:solidFill>
                <a:latin typeface="Tahoma" pitchFamily="34" charset="0"/>
                <a:ea typeface="Tahoma" pitchFamily="34" charset="0"/>
                <a:cs typeface="Tahoma" pitchFamily="34" charset="0"/>
              </a:rPr>
              <a:t>Improves </a:t>
            </a:r>
            <a:r>
              <a:rPr lang="en-US" sz="1600" dirty="0">
                <a:solidFill>
                  <a:schemeClr val="tx1"/>
                </a:solidFill>
                <a:latin typeface="Tahoma" pitchFamily="34" charset="0"/>
                <a:ea typeface="Tahoma" pitchFamily="34" charset="0"/>
                <a:cs typeface="Tahoma" pitchFamily="34" charset="0"/>
              </a:rPr>
              <a:t>vitality.</a:t>
            </a:r>
          </a:p>
        </p:txBody>
      </p:sp>
      <p:sp>
        <p:nvSpPr>
          <p:cNvPr id="46" name="Rectangle 45"/>
          <p:cNvSpPr/>
          <p:nvPr/>
        </p:nvSpPr>
        <p:spPr>
          <a:xfrm>
            <a:off x="8384482" y="4182894"/>
            <a:ext cx="3561978" cy="2362200"/>
          </a:xfrm>
          <a:prstGeom prst="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It contains </a:t>
            </a:r>
            <a:r>
              <a:rPr lang="en-US" sz="1600" dirty="0" err="1">
                <a:solidFill>
                  <a:schemeClr val="tx1"/>
                </a:solidFill>
                <a:latin typeface="Tahoma" pitchFamily="34" charset="0"/>
                <a:ea typeface="Tahoma" pitchFamily="34" charset="0"/>
                <a:cs typeface="Tahoma" pitchFamily="34" charset="0"/>
              </a:rPr>
              <a:t>fulvic</a:t>
            </a:r>
            <a:r>
              <a:rPr lang="en-US" sz="1600" dirty="0">
                <a:solidFill>
                  <a:schemeClr val="tx1"/>
                </a:solidFill>
                <a:latin typeface="Tahoma" pitchFamily="34" charset="0"/>
                <a:ea typeface="Tahoma" pitchFamily="34" charset="0"/>
                <a:cs typeface="Tahoma" pitchFamily="34" charset="0"/>
              </a:rPr>
              <a:t> acid and more than 84 minerals</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Improves body's immunity and memory.</a:t>
            </a:r>
          </a:p>
          <a:p>
            <a:pPr marL="171450" indent="-171450">
              <a:buFont typeface="Arial" pitchFamily="34" charset="0"/>
              <a:buChar char="•"/>
            </a:pPr>
            <a:r>
              <a:rPr lang="en-US" sz="1600" dirty="0" smtClean="0">
                <a:solidFill>
                  <a:schemeClr val="tx1"/>
                </a:solidFill>
                <a:latin typeface="Tahoma" pitchFamily="34" charset="0"/>
                <a:ea typeface="Tahoma" pitchFamily="34" charset="0"/>
                <a:cs typeface="Tahoma" pitchFamily="34" charset="0"/>
              </a:rPr>
              <a:t>An </a:t>
            </a:r>
            <a:r>
              <a:rPr lang="en-US" sz="1600" dirty="0">
                <a:solidFill>
                  <a:schemeClr val="tx1"/>
                </a:solidFill>
                <a:latin typeface="Tahoma" pitchFamily="34" charset="0"/>
                <a:ea typeface="Tahoma" pitchFamily="34" charset="0"/>
                <a:cs typeface="Tahoma" pitchFamily="34" charset="0"/>
              </a:rPr>
              <a:t>energy booster. </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H</a:t>
            </a:r>
            <a:r>
              <a:rPr lang="en-US" sz="1600" dirty="0" smtClean="0">
                <a:solidFill>
                  <a:schemeClr val="tx1"/>
                </a:solidFill>
                <a:latin typeface="Tahoma" pitchFamily="34" charset="0"/>
                <a:ea typeface="Tahoma" pitchFamily="34" charset="0"/>
                <a:cs typeface="Tahoma" pitchFamily="34" charset="0"/>
              </a:rPr>
              <a:t>elps </a:t>
            </a:r>
            <a:r>
              <a:rPr lang="en-US" sz="1600" dirty="0">
                <a:solidFill>
                  <a:schemeClr val="tx1"/>
                </a:solidFill>
                <a:latin typeface="Tahoma" pitchFamily="34" charset="0"/>
                <a:ea typeface="Tahoma" pitchFamily="34" charset="0"/>
                <a:cs typeface="Tahoma" pitchFamily="34" charset="0"/>
              </a:rPr>
              <a:t>sustain penile </a:t>
            </a:r>
            <a:r>
              <a:rPr lang="en-US" sz="1600" dirty="0" smtClean="0">
                <a:solidFill>
                  <a:schemeClr val="tx1"/>
                </a:solidFill>
                <a:latin typeface="Tahoma" pitchFamily="34" charset="0"/>
                <a:ea typeface="Tahoma" pitchFamily="34" charset="0"/>
                <a:cs typeface="Tahoma" pitchFamily="34" charset="0"/>
              </a:rPr>
              <a:t>erection</a:t>
            </a:r>
          </a:p>
          <a:p>
            <a:pPr marL="171450" indent="-171450">
              <a:buFont typeface="Arial" pitchFamily="34" charset="0"/>
              <a:buChar char="•"/>
            </a:pPr>
            <a:r>
              <a:rPr lang="en-US" sz="1600" dirty="0" smtClean="0">
                <a:solidFill>
                  <a:schemeClr val="tx1"/>
                </a:solidFill>
                <a:latin typeface="Tahoma" pitchFamily="34" charset="0"/>
                <a:ea typeface="Tahoma" pitchFamily="34" charset="0"/>
                <a:cs typeface="Tahoma" pitchFamily="34" charset="0"/>
              </a:rPr>
              <a:t>Effective </a:t>
            </a:r>
            <a:r>
              <a:rPr lang="en-US" sz="1600" dirty="0">
                <a:solidFill>
                  <a:schemeClr val="tx1"/>
                </a:solidFill>
                <a:latin typeface="Tahoma" pitchFamily="34" charset="0"/>
                <a:ea typeface="Tahoma" pitchFamily="34" charset="0"/>
                <a:cs typeface="Tahoma" pitchFamily="34" charset="0"/>
              </a:rPr>
              <a:t>in treating male infertility by increasing total sperm count and motility. </a:t>
            </a:r>
          </a:p>
        </p:txBody>
      </p:sp>
      <p:sp>
        <p:nvSpPr>
          <p:cNvPr id="31" name="TextBox 30"/>
          <p:cNvSpPr txBox="1"/>
          <p:nvPr/>
        </p:nvSpPr>
        <p:spPr>
          <a:xfrm>
            <a:off x="0" y="152400"/>
            <a:ext cx="12188825" cy="584775"/>
          </a:xfrm>
          <a:prstGeom prst="rect">
            <a:avLst/>
          </a:prstGeom>
          <a:solidFill>
            <a:srgbClr val="008E40"/>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TRADITIONAL AYURVEDA -  Single Herb Product</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32" name="Oval 31"/>
          <p:cNvSpPr/>
          <p:nvPr/>
        </p:nvSpPr>
        <p:spPr>
          <a:xfrm>
            <a:off x="10818812" y="87243"/>
            <a:ext cx="838200" cy="838200"/>
          </a:xfrm>
          <a:prstGeom prst="ellipse">
            <a:avLst/>
          </a:prstGeom>
          <a:solidFill>
            <a:schemeClr val="bg1"/>
          </a:solidFill>
          <a:ln>
            <a:solidFill>
              <a:srgbClr val="00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668" y="113240"/>
            <a:ext cx="562489" cy="7474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285" y="1687123"/>
            <a:ext cx="1566505" cy="228164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3435" y="1656934"/>
            <a:ext cx="1487044" cy="240651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6305" y="1687123"/>
            <a:ext cx="1550068" cy="2311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204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89411" y="1001643"/>
            <a:ext cx="3810000" cy="578015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8228012" y="1001642"/>
            <a:ext cx="3810000" cy="578015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50812" y="1001641"/>
            <a:ext cx="3810000" cy="57801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0812" y="1143000"/>
            <a:ext cx="3810000" cy="381000"/>
          </a:xfrm>
          <a:prstGeom prst="rect">
            <a:avLst/>
          </a:prstGeom>
          <a:solidFill>
            <a:schemeClr val="accent1">
              <a:lumMod val="75000"/>
            </a:schemeClr>
          </a:solidFill>
        </p:spPr>
        <p:txBody>
          <a:bodyPr wrap="square" rtlCol="0">
            <a:spAutoFit/>
          </a:bodyPr>
          <a:lstStyle/>
          <a:p>
            <a:pPr algn="ctr"/>
            <a:r>
              <a:rPr lang="en-US" b="1" dirty="0" smtClean="0">
                <a:solidFill>
                  <a:schemeClr val="bg1"/>
                </a:solidFill>
              </a:rPr>
              <a:t>TRIPHALA TABLET</a:t>
            </a:r>
            <a:endParaRPr lang="en-US" b="1" dirty="0">
              <a:solidFill>
                <a:schemeClr val="bg1"/>
              </a:solidFill>
            </a:endParaRPr>
          </a:p>
        </p:txBody>
      </p:sp>
      <p:sp>
        <p:nvSpPr>
          <p:cNvPr id="30" name="TextBox 29"/>
          <p:cNvSpPr txBox="1"/>
          <p:nvPr/>
        </p:nvSpPr>
        <p:spPr>
          <a:xfrm>
            <a:off x="4189412" y="1143000"/>
            <a:ext cx="3810000" cy="381000"/>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TULSI TABLET</a:t>
            </a:r>
            <a:endParaRPr lang="en-US" b="1" dirty="0">
              <a:solidFill>
                <a:schemeClr val="bg1"/>
              </a:solidFill>
            </a:endParaRPr>
          </a:p>
        </p:txBody>
      </p:sp>
      <p:sp>
        <p:nvSpPr>
          <p:cNvPr id="36" name="TextBox 35"/>
          <p:cNvSpPr txBox="1"/>
          <p:nvPr/>
        </p:nvSpPr>
        <p:spPr>
          <a:xfrm>
            <a:off x="8228012" y="1143000"/>
            <a:ext cx="3810000" cy="381000"/>
          </a:xfrm>
          <a:prstGeom prst="rect">
            <a:avLst/>
          </a:prstGeom>
          <a:solidFill>
            <a:schemeClr val="accent4">
              <a:lumMod val="75000"/>
            </a:schemeClr>
          </a:solidFill>
        </p:spPr>
        <p:txBody>
          <a:bodyPr wrap="square" rtlCol="0">
            <a:spAutoFit/>
          </a:bodyPr>
          <a:lstStyle/>
          <a:p>
            <a:pPr algn="ctr"/>
            <a:r>
              <a:rPr lang="en-US" b="1" dirty="0" smtClean="0">
                <a:solidFill>
                  <a:schemeClr val="bg1"/>
                </a:solidFill>
              </a:rPr>
              <a:t>YASTIMADHU TABLET</a:t>
            </a:r>
            <a:endParaRPr lang="en-US" b="1" dirty="0">
              <a:solidFill>
                <a:schemeClr val="bg1"/>
              </a:solidFill>
            </a:endParaRPr>
          </a:p>
        </p:txBody>
      </p:sp>
      <p:sp>
        <p:nvSpPr>
          <p:cNvPr id="6" name="TextBox 5"/>
          <p:cNvSpPr txBox="1"/>
          <p:nvPr/>
        </p:nvSpPr>
        <p:spPr>
          <a:xfrm>
            <a:off x="1807790" y="1687123"/>
            <a:ext cx="2057400" cy="584775"/>
          </a:xfrm>
          <a:prstGeom prst="rect">
            <a:avLst/>
          </a:prstGeom>
          <a:solidFill>
            <a:schemeClr val="accent1">
              <a:lumMod val="40000"/>
              <a:lumOff val="60000"/>
            </a:schemeClr>
          </a:solidFill>
          <a:ln>
            <a:solidFill>
              <a:schemeClr val="accent1">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38" name="TextBox 37"/>
          <p:cNvSpPr txBox="1"/>
          <p:nvPr/>
        </p:nvSpPr>
        <p:spPr>
          <a:xfrm>
            <a:off x="1807790" y="2493791"/>
            <a:ext cx="2057400" cy="1323439"/>
          </a:xfrm>
          <a:prstGeom prst="rect">
            <a:avLst/>
          </a:prstGeom>
          <a:solidFill>
            <a:schemeClr val="accent1">
              <a:lumMod val="60000"/>
              <a:lumOff val="40000"/>
            </a:schemeClr>
          </a:solidFill>
          <a:ln>
            <a:solidFill>
              <a:schemeClr val="accent1">
                <a:lumMod val="50000"/>
              </a:schemeClr>
            </a:solidFill>
          </a:ln>
        </p:spPr>
        <p:txBody>
          <a:bodyPr wrap="square" rtlCol="0">
            <a:spAutoFit/>
          </a:bodyPr>
          <a:lstStyle/>
          <a:p>
            <a:r>
              <a:rPr lang="en-US" sz="1600" b="1" dirty="0" smtClean="0"/>
              <a:t>How to Use</a:t>
            </a:r>
          </a:p>
          <a:p>
            <a:r>
              <a:rPr lang="en-US" sz="1600" dirty="0"/>
              <a:t>Take 1 tablet twice daily, 30 </a:t>
            </a:r>
            <a:r>
              <a:rPr lang="en-US" sz="1600" dirty="0" err="1"/>
              <a:t>mins</a:t>
            </a:r>
            <a:r>
              <a:rPr lang="en-US" sz="1600" dirty="0"/>
              <a:t> before meal or as directed by experts</a:t>
            </a:r>
          </a:p>
        </p:txBody>
      </p:sp>
      <p:sp>
        <p:nvSpPr>
          <p:cNvPr id="39" name="TextBox 38"/>
          <p:cNvSpPr txBox="1"/>
          <p:nvPr/>
        </p:nvSpPr>
        <p:spPr>
          <a:xfrm>
            <a:off x="5813167" y="1687122"/>
            <a:ext cx="2057400" cy="584775"/>
          </a:xfrm>
          <a:prstGeom prst="rect">
            <a:avLst/>
          </a:prstGeom>
          <a:solidFill>
            <a:schemeClr val="accent6">
              <a:lumMod val="40000"/>
              <a:lumOff val="60000"/>
            </a:schemeClr>
          </a:solidFill>
          <a:ln>
            <a:solidFill>
              <a:schemeClr val="accent6">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40" name="TextBox 39"/>
          <p:cNvSpPr txBox="1"/>
          <p:nvPr/>
        </p:nvSpPr>
        <p:spPr>
          <a:xfrm>
            <a:off x="5813167" y="2493790"/>
            <a:ext cx="2057400" cy="1323439"/>
          </a:xfrm>
          <a:prstGeom prst="rect">
            <a:avLst/>
          </a:prstGeom>
          <a:solidFill>
            <a:schemeClr val="accent6">
              <a:lumMod val="60000"/>
              <a:lumOff val="40000"/>
            </a:schemeClr>
          </a:solidFill>
          <a:ln>
            <a:solidFill>
              <a:schemeClr val="accent6">
                <a:lumMod val="50000"/>
              </a:schemeClr>
            </a:solidFill>
          </a:ln>
        </p:spPr>
        <p:txBody>
          <a:bodyPr wrap="square" rtlCol="0">
            <a:spAutoFit/>
          </a:bodyPr>
          <a:lstStyle/>
          <a:p>
            <a:r>
              <a:rPr lang="en-US" sz="1600" b="1" dirty="0" smtClean="0"/>
              <a:t>How to Use</a:t>
            </a:r>
          </a:p>
          <a:p>
            <a:r>
              <a:rPr lang="en-US" sz="1600" dirty="0"/>
              <a:t>Take 1 tablet twice daily, 30 </a:t>
            </a:r>
            <a:r>
              <a:rPr lang="en-US" sz="1600" dirty="0" err="1"/>
              <a:t>mins</a:t>
            </a:r>
            <a:r>
              <a:rPr lang="en-US" sz="1600" dirty="0"/>
              <a:t> before meal or as directed by experts</a:t>
            </a:r>
          </a:p>
        </p:txBody>
      </p:sp>
      <p:sp>
        <p:nvSpPr>
          <p:cNvPr id="41" name="TextBox 40"/>
          <p:cNvSpPr txBox="1"/>
          <p:nvPr/>
        </p:nvSpPr>
        <p:spPr>
          <a:xfrm>
            <a:off x="9828212" y="2493789"/>
            <a:ext cx="2057400" cy="1323439"/>
          </a:xfrm>
          <a:prstGeom prst="rect">
            <a:avLst/>
          </a:prstGeom>
          <a:solidFill>
            <a:schemeClr val="accent4">
              <a:lumMod val="60000"/>
              <a:lumOff val="40000"/>
            </a:schemeClr>
          </a:solidFill>
          <a:ln>
            <a:solidFill>
              <a:schemeClr val="accent4">
                <a:lumMod val="50000"/>
              </a:schemeClr>
            </a:solidFill>
          </a:ln>
        </p:spPr>
        <p:txBody>
          <a:bodyPr wrap="square" rtlCol="0">
            <a:spAutoFit/>
          </a:bodyPr>
          <a:lstStyle/>
          <a:p>
            <a:r>
              <a:rPr lang="en-US" sz="1600" b="1" dirty="0" smtClean="0"/>
              <a:t>How to Use</a:t>
            </a:r>
          </a:p>
          <a:p>
            <a:r>
              <a:rPr lang="en-US" sz="1600" dirty="0"/>
              <a:t>Take 1 tablet twice daily, 30 </a:t>
            </a:r>
            <a:r>
              <a:rPr lang="en-US" sz="1600" dirty="0" err="1"/>
              <a:t>mins</a:t>
            </a:r>
            <a:r>
              <a:rPr lang="en-US" sz="1600" dirty="0"/>
              <a:t> before meal or as directed by experts</a:t>
            </a:r>
          </a:p>
        </p:txBody>
      </p:sp>
      <p:sp>
        <p:nvSpPr>
          <p:cNvPr id="42" name="TextBox 41"/>
          <p:cNvSpPr txBox="1"/>
          <p:nvPr/>
        </p:nvSpPr>
        <p:spPr>
          <a:xfrm>
            <a:off x="9828212" y="1687121"/>
            <a:ext cx="2057400" cy="584775"/>
          </a:xfrm>
          <a:prstGeom prst="rect">
            <a:avLst/>
          </a:prstGeom>
          <a:solidFill>
            <a:schemeClr val="accent4">
              <a:lumMod val="40000"/>
              <a:lumOff val="60000"/>
            </a:schemeClr>
          </a:solidFill>
          <a:ln>
            <a:solidFill>
              <a:schemeClr val="accent4">
                <a:lumMod val="50000"/>
              </a:schemeClr>
            </a:solidFill>
          </a:ln>
        </p:spPr>
        <p:txBody>
          <a:bodyPr wrap="square" rtlCol="0">
            <a:spAutoFit/>
          </a:bodyPr>
          <a:lstStyle/>
          <a:p>
            <a:r>
              <a:rPr lang="en-US" sz="1600" dirty="0"/>
              <a:t>Pack Size: 60 Tablets</a:t>
            </a:r>
          </a:p>
          <a:p>
            <a:r>
              <a:rPr lang="en-US" sz="1600" dirty="0"/>
              <a:t>MRP: </a:t>
            </a:r>
            <a:r>
              <a:rPr lang="en-US" sz="1600" dirty="0" err="1" smtClean="0"/>
              <a:t>Rs</a:t>
            </a:r>
            <a:r>
              <a:rPr lang="en-US" sz="1600" dirty="0" smtClean="0"/>
              <a:t>. 350</a:t>
            </a:r>
            <a:r>
              <a:rPr lang="en-US" sz="1600" dirty="0"/>
              <a:t>/-</a:t>
            </a:r>
          </a:p>
        </p:txBody>
      </p:sp>
      <p:sp>
        <p:nvSpPr>
          <p:cNvPr id="43" name="Rectangle 42"/>
          <p:cNvSpPr/>
          <p:nvPr/>
        </p:nvSpPr>
        <p:spPr>
          <a:xfrm>
            <a:off x="303213" y="4191000"/>
            <a:ext cx="3561978" cy="2362200"/>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Supports digestive health</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Prevents constipation</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Controls uric acid</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Regulates blood sugar levels</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Helps in weight loss</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Anti-inflammatory</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Helps prevent cancer</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Improves liver function</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Protects the heart</a:t>
            </a:r>
          </a:p>
        </p:txBody>
      </p:sp>
      <p:sp>
        <p:nvSpPr>
          <p:cNvPr id="45" name="Rectangle 44"/>
          <p:cNvSpPr/>
          <p:nvPr/>
        </p:nvSpPr>
        <p:spPr>
          <a:xfrm>
            <a:off x="4318350" y="4191000"/>
            <a:ext cx="3561978" cy="2362200"/>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Immune booster, anti-bacterial and anti-viral.</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Helps eradicate cold, cough, sore throat, running nose.</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Helps reduce acidity, constipation and stomach ache.</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Reduces fever.</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Benefits the respiratory system by clearing congestion.</a:t>
            </a:r>
          </a:p>
        </p:txBody>
      </p:sp>
      <p:sp>
        <p:nvSpPr>
          <p:cNvPr id="46" name="Rectangle 45"/>
          <p:cNvSpPr/>
          <p:nvPr/>
        </p:nvSpPr>
        <p:spPr>
          <a:xfrm>
            <a:off x="8384482" y="4182894"/>
            <a:ext cx="3561978" cy="2362200"/>
          </a:xfrm>
          <a:prstGeom prst="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Has anti-microbial and anti-viral properties.</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Supports healthy respiratory system.</a:t>
            </a:r>
          </a:p>
          <a:p>
            <a:pPr marL="171450" indent="-171450">
              <a:buFont typeface="Arial" pitchFamily="34" charset="0"/>
              <a:buChar char="•"/>
            </a:pPr>
            <a:r>
              <a:rPr lang="en-US" sz="1600" dirty="0">
                <a:solidFill>
                  <a:schemeClr val="tx1"/>
                </a:solidFill>
                <a:latin typeface="Tahoma" pitchFamily="34" charset="0"/>
                <a:ea typeface="Tahoma" pitchFamily="34" charset="0"/>
                <a:cs typeface="Tahoma" pitchFamily="34" charset="0"/>
              </a:rPr>
              <a:t>Helps treat heartburn, GERD, peptic ulcers and </a:t>
            </a:r>
            <a:r>
              <a:rPr lang="en-US" sz="1600" dirty="0" smtClean="0">
                <a:solidFill>
                  <a:schemeClr val="tx1"/>
                </a:solidFill>
                <a:latin typeface="Tahoma" pitchFamily="34" charset="0"/>
                <a:ea typeface="Tahoma" pitchFamily="34" charset="0"/>
                <a:cs typeface="Tahoma" pitchFamily="34" charset="0"/>
              </a:rPr>
              <a:t>gastritis</a:t>
            </a:r>
          </a:p>
          <a:p>
            <a:pPr marL="171450" indent="-171450">
              <a:buFont typeface="Arial" pitchFamily="34" charset="0"/>
              <a:buChar char="•"/>
            </a:pPr>
            <a:r>
              <a:rPr lang="en-US" sz="1600" dirty="0" smtClean="0">
                <a:solidFill>
                  <a:schemeClr val="tx1"/>
                </a:solidFill>
                <a:latin typeface="Tahoma" pitchFamily="34" charset="0"/>
                <a:ea typeface="Tahoma" pitchFamily="34" charset="0"/>
                <a:cs typeface="Tahoma" pitchFamily="34" charset="0"/>
              </a:rPr>
              <a:t>Helps </a:t>
            </a:r>
            <a:r>
              <a:rPr lang="en-US" sz="1600" dirty="0">
                <a:solidFill>
                  <a:schemeClr val="tx1"/>
                </a:solidFill>
                <a:latin typeface="Tahoma" pitchFamily="34" charset="0"/>
                <a:ea typeface="Tahoma" pitchFamily="34" charset="0"/>
                <a:cs typeface="Tahoma" pitchFamily="34" charset="0"/>
              </a:rPr>
              <a:t>in dry and wet </a:t>
            </a:r>
            <a:r>
              <a:rPr lang="en-US" sz="1600" dirty="0" smtClean="0">
                <a:solidFill>
                  <a:schemeClr val="tx1"/>
                </a:solidFill>
                <a:latin typeface="Tahoma" pitchFamily="34" charset="0"/>
                <a:ea typeface="Tahoma" pitchFamily="34" charset="0"/>
                <a:cs typeface="Tahoma" pitchFamily="34" charset="0"/>
              </a:rPr>
              <a:t>cough</a:t>
            </a:r>
          </a:p>
          <a:p>
            <a:pPr marL="171450" indent="-171450">
              <a:buFont typeface="Arial" pitchFamily="34" charset="0"/>
              <a:buChar char="•"/>
            </a:pPr>
            <a:r>
              <a:rPr lang="en-US" sz="1600" dirty="0" smtClean="0">
                <a:solidFill>
                  <a:schemeClr val="tx1"/>
                </a:solidFill>
                <a:latin typeface="Tahoma" pitchFamily="34" charset="0"/>
                <a:ea typeface="Tahoma" pitchFamily="34" charset="0"/>
                <a:cs typeface="Tahoma" pitchFamily="34" charset="0"/>
              </a:rPr>
              <a:t>Reduces </a:t>
            </a:r>
            <a:r>
              <a:rPr lang="en-US" sz="1600" dirty="0">
                <a:solidFill>
                  <a:schemeClr val="tx1"/>
                </a:solidFill>
                <a:latin typeface="Tahoma" pitchFamily="34" charset="0"/>
                <a:ea typeface="Tahoma" pitchFamily="34" charset="0"/>
                <a:cs typeface="Tahoma" pitchFamily="34" charset="0"/>
              </a:rPr>
              <a:t>inflammation in the bronchial tubes. </a:t>
            </a:r>
          </a:p>
        </p:txBody>
      </p:sp>
      <p:sp>
        <p:nvSpPr>
          <p:cNvPr id="23" name="TextBox 22"/>
          <p:cNvSpPr txBox="1"/>
          <p:nvPr/>
        </p:nvSpPr>
        <p:spPr>
          <a:xfrm>
            <a:off x="0" y="152400"/>
            <a:ext cx="12188825" cy="584775"/>
          </a:xfrm>
          <a:prstGeom prst="rect">
            <a:avLst/>
          </a:prstGeom>
          <a:solidFill>
            <a:srgbClr val="008E40"/>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 TRADITIONAL AYURVEDA -  Single Herb Product</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4" name="Oval 23"/>
          <p:cNvSpPr/>
          <p:nvPr/>
        </p:nvSpPr>
        <p:spPr>
          <a:xfrm>
            <a:off x="10818812" y="87243"/>
            <a:ext cx="838200" cy="838200"/>
          </a:xfrm>
          <a:prstGeom prst="ellipse">
            <a:avLst/>
          </a:prstGeom>
          <a:solidFill>
            <a:schemeClr val="bg1"/>
          </a:solidFill>
          <a:ln>
            <a:solidFill>
              <a:srgbClr val="00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668" y="113240"/>
            <a:ext cx="562489" cy="74743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5667" y="1652909"/>
            <a:ext cx="1345423" cy="246843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928" y="1643435"/>
            <a:ext cx="1632221" cy="246843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2906" y="1687121"/>
            <a:ext cx="1640261" cy="24603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974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88951" cy="6858000"/>
          </a:xfrm>
        </p:spPr>
      </p:pic>
    </p:spTree>
    <p:extLst>
      <p:ext uri="{BB962C8B-B14F-4D97-AF65-F5344CB8AC3E}">
        <p14:creationId xmlns:p14="http://schemas.microsoft.com/office/powerpoint/2010/main" val="732513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COMPLETE-O</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Complete-O</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Complete-O Capsule is a wonderful product for relieving pain &amp; inflammation. It is enriched with many important natural herbs to control Arthritis,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Osteo</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-arthritis, Muscle and Joint Pain. It is the best and complete solution for your pain.</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It relieves pain.</a:t>
            </a:r>
          </a:p>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It is very helpful in Arthritis and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Osteo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-Arthritis.</a:t>
            </a:r>
          </a:p>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It is beneficial for our joint health.</a:t>
            </a:r>
          </a:p>
          <a:p>
            <a:pPr marL="285750" indent="-285750">
              <a:buFont typeface="Wingdings" panose="05000000000000000000" pitchFamily="2" charset="2"/>
              <a:buChar char="ü"/>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It relieves muscle pain</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IN"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Nirgudi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Ext,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Punarnava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Ext,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Jatamansi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Ext,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Shallaki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Ext,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devdaru</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Haridra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Chopchini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Trikatu</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Maharasnadi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Sihnadi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Guggul</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Mahayograj</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Guggul</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Vishtundaka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Vati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Sameer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Pannag</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Ras</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Ajmodadi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Churna</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Sanjeevani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rPr>
              <a:t>Vati</a:t>
            </a:r>
            <a:r>
              <a:rPr lang="en-IN" sz="12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61" cy="4334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COMPLETE-O CAPSULES – Pain Reliever</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145200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05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IN" sz="1050" dirty="0" smtClean="0">
                <a:solidFill>
                  <a:schemeClr val="tx1"/>
                </a:solidFill>
                <a:latin typeface="Tahoma" panose="020B0604030504040204" pitchFamily="34" charset="0"/>
                <a:ea typeface="Tahoma" panose="020B0604030504040204" pitchFamily="34" charset="0"/>
                <a:cs typeface="Tahoma" panose="020B0604030504040204" pitchFamily="34" charset="0"/>
              </a:rPr>
              <a:t> With </a:t>
            </a:r>
            <a:r>
              <a:rPr lang="en-IN" sz="105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Ashwagandha</a:t>
            </a:r>
            <a:endParaRPr lang="en-IN"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ltr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Aloe Vera contains many vitamins including A, C, E, folic acid, B1, B2, B3 (niacin), B6. Aloe Vera is also one of the few plants that contains vitamin B12. Minerals found in </a:t>
            </a:r>
            <a:r>
              <a:rPr lang="en-US" sz="15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 include:  calcium,  magnesium,  zinc, chromium,  selenium,  sodium,  iron,  potassium, copper,  manganese. It is also rich in </a:t>
            </a:r>
            <a:r>
              <a:rPr lang="en-US" sz="15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 a miraculous plant found in nature.</a:t>
            </a:r>
            <a:endParaRPr lang="en-IN"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Improves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your digestive system and helps to prevent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constipation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eals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wounds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fast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romotes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healthy skin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hair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nhances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proper functioning in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uper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anti-oxidant properties and detoxifies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elpful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for painful menstrual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problems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upports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eye, bone and neural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Beneficial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for our neural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Solve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our sexual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problems</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Aloevera extract, </a:t>
            </a:r>
            <a:r>
              <a:rPr lang="it-IT"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Ashwagandha extract</a:t>
            </a: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15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ml. 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mix with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half glass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of water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0"/>
            <a:ext cx="3701942" cy="4334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Candara" pitchFamily="34" charset="0"/>
              </a:rPr>
              <a:t>PREMIUM ALOEVERA WITH ASHWAGANDHA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38577100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or Indian Gooseberry is a small and highly nutritious fruit and has many health benefits.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is low in calories and fat but packed with nutrients. It contains Vitamin C, B5, B6, E; Minerals like Copper, Magnesium and Potassium; Fiber, Antioxidants,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Phyto</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-nutrients like Flavonoids,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Anthocyanins</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Aromatic Acids, Organic Acids.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V</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ery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good for our skin and hair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elays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ageing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process</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aintains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our heart health and reduces bad cholesterol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improve our digestive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system</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to reduce excessive body fat and loose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weight</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etoxifies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our inner body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toxins</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boost our immunity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power</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an effective anti-cancerous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effect</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rotects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from flu, fever and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cold</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aintains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healthy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joints</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Amla Extract</a:t>
            </a: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experts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0"/>
            <a:ext cx="3701942" cy="4334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Candara" pitchFamily="34" charset="0"/>
              </a:rPr>
              <a:t>AMLA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19804050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Chlorophyll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750/-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Chlorophyll plays an important role in making plants green and healthy. It also has vitamins, antioxidants, and therapeutic properties that may benefit your body. You can get chlorophyll from plants or supplements.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Chlorophyll Juice Is an wonderful product for our optimal health.</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Stimulating the immune system.</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Eliminating fungus in the body.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Detoxifying your blood.</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Cleaning your intestines.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Getting rid of bad odors.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Energizing the body.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Preventing cancer.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Maintaining pH level in the body.</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Chlorophyllins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derived from natural plant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source</a:t>
            </a: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experts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0"/>
            <a:ext cx="3701942" cy="4334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Candara" pitchFamily="34" charset="0"/>
              </a:rPr>
              <a:t>CHLOROPHYLL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27146300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Diabo</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Care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introduces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Diabo</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Care Juice which is very helpful for lowering blood sugar level, increasing the secretion of Insulin and activating the beta cells. They are enriched with some wonderful natural herbs like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Jamun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Karela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Methi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Vijaysar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Chirata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etc.</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Helpful for lowering blood glucose level.</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Detoxifies the Pancreas and activates the beta-cells.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Increasing the secretion rate of Insulin.</a:t>
            </a:r>
          </a:p>
          <a:p>
            <a:pPr marL="285750" indent="-285750">
              <a:buFont typeface="Wingdings" panose="05000000000000000000" pitchFamily="2" charset="2"/>
              <a:buChar char="ü"/>
            </a:pP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Karela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provides polypeptide-p or p-insulin which helps to activate our body insulin.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sugar craving.</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the symptoms of Diabetes like frequent thirst and urination.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Maintains general body health.</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weakness.</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Karela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Jamun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Ghritakumari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Vijaysar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Gurmar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Chiraita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Methi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Triphala</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0"/>
            <a:ext cx="3701941" cy="4334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Candara" pitchFamily="34" charset="0"/>
              </a:rPr>
              <a:t>DIABO CARE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6135081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Giloy</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Tinospora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cordifolia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commonly named as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Giloy</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is known for its immense application in the treatment of various diseases in the traditional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ayurvedic</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literature. In Sanskrit,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Giloy</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is known as ‘Amrita'.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Giloy</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Juice is packed with some wonderful nutrients and has some effective health benefits. </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Immunity</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Treats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Chronic Fever</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Digestion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Treats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Diabetes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Stress and Anxiety</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Fights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Respiratory Problems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Treats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Arthritis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Asthmatic Symptoms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Vision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Signs Of Aging</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Giloy</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experts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0"/>
            <a:ext cx="3701941" cy="4334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Candara" pitchFamily="34" charset="0"/>
              </a:rPr>
              <a:t>GILOY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2038710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Karela</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Jamun</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Considering the nutritional components both in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Karela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Jamun</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they are widely used in Ayurveda.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Karela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(Bitter Gourd) is known for its many benefits such as achieving a glowing skin &amp; is considered as plant insulin because of its ability to regulate blood sugar.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Jamun</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(Indian Berry) on the other hand, has the ability to boost the healing process and it helps to control multiple diseases such as diabetes.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high blood sugar.</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Stimulates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liver to secrete digestive enzymes.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Works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as an appetizer.</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 intestinal tract worms.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Purifies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blood and fights infections.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Very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effective in skin diseases.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reduce acne and pimples on face.</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oedema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your immune system.</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weight loss. </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Karela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Jamun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Extract</a:t>
            </a: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0"/>
            <a:ext cx="3701940" cy="4334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Candara" pitchFamily="34" charset="0"/>
              </a:rPr>
              <a:t>KARELA JAMUN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39842443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Noni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Noni fruit containing a mixture of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anthraquinones</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xeronine</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organic acids, vitamins, minerals, nutritional enzymes and polysaccharides. This has rich anti oxidant properties so this product protects from toxins &amp; pollutants. This contains anti inflammatory, astringent properties for the patient of stomach problems. Analysis has shown that it is rich in elements basic to humans, like: dietary Fiber, Proteins, Carbohydrates, Iron, Vitamins (A, C, B1 and B2), Calcium, Sodium and Potassium along with many isolated nutrients.</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Detoxifies our body and regulates Protein in the body.</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is an effective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antioxidant,it</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has anti-inflammatory, anti microbial and anti carcinogenic properties.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Regulates proper cell functioning and rejuvenates the cells of the body and Boosts Immune system.</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Improves metabolic system.</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Reduces the risk of cancer.</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Relieves pain as an analgesic.</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Manages body weight.</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Facilitates sound sleep.</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Purifies blood and controls Diabetes.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Improves arthritis ,asthma as well as respiratory and digestive problems.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Improves circulatory system and Stabilizes Blood Pressure.</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Maintains healthy skin, hair and scalp.</a:t>
            </a:r>
            <a:endPar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Noni Extract</a:t>
            </a: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0"/>
            <a:ext cx="3701940" cy="4334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rgbClr val="C49500"/>
          </a:solidFill>
        </p:spPr>
        <p:txBody>
          <a:bodyPr wrap="square" rtlCol="0">
            <a:spAutoFit/>
          </a:bodyPr>
          <a:lstStyle/>
          <a:p>
            <a:pPr algn="r"/>
            <a:r>
              <a:rPr lang="en-US" sz="4000" b="1" dirty="0" smtClean="0">
                <a:solidFill>
                  <a:schemeClr val="bg1"/>
                </a:solidFill>
                <a:effectLst>
                  <a:outerShdw blurRad="38100" dist="38100" dir="2700000" algn="tl">
                    <a:srgbClr val="000000">
                      <a:alpha val="43137"/>
                    </a:srgbClr>
                  </a:outerShdw>
                </a:effectLst>
                <a:latin typeface="Candara" pitchFamily="34" charset="0"/>
              </a:rPr>
              <a:t>NONI JUICE</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3164883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Super Kids Energy Drink</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Super Kids Energy Drink is a health drink for children to protect themselves from mal-nutrition and act on them like a growth promoter. So many natural nutritional herbs make it so effective that it can give a child his/her optimal health.</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Boosts Immunity power.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Promotes normal growth.</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Improves body cells and tissues.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Promotes healthy liver and digestive system.</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Promotes healthy skin and hair.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Maintains energy and vitality.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Protects from cough, cold and flu.</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Promotes healthy bones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Kesar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Elaichi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Ark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Kewra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Ark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Gulab</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Giloy</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Punarnava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Aloe Vera,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Sarkara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Silver Leaves,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Nagarmotha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Mix 20 ml in 200  ml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of water/milk and take after breakfast or as per Expert’s advice.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0"/>
            <a:ext cx="3701939" cy="4334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Candara" pitchFamily="34" charset="0"/>
              </a:rPr>
              <a:t>SUPER KIDS ENERGY DRINK</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19725480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a:t>
            </a:r>
            <a:r>
              <a:rPr lang="en-IN"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Slim Care Juice</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750/-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active ingredient in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slim &amp; care (juice)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Hydroxycitric</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acid (HCA), blocks an enzyme called citrate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lyase</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which your body uses to make fat. It also raises levels of the brain chemical serotonin, which may make you feel less hungry</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Lower high levels of fat in your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blood.</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Reducing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accumulation of belly fat in people who are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overweight.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otential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help with weight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loss.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oost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metabolism,</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ower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cholesterol and triglyceride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mprove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obesity-related hormone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Decrease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fat absorbed from the diet. </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slim &amp; care (juice) acts as a fuel to make the liver produce glucose which keeps the brain sugar levels high and forces it to release fat burning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hormones.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Honey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is also known to have the power of suppressing the appetite.</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Garcinia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Combogia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Green Coffee,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Honey</a:t>
            </a:r>
          </a:p>
          <a:p>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0"/>
            <a:ext cx="3701939" cy="4334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Candara" pitchFamily="34" charset="0"/>
              </a:rPr>
              <a:t>SAARVA SLIM CARE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37954602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Health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Amrit</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AMRIT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 health solution made from a specially selected assortment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herbs. 18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omnipotent herbs 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provides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sustainable &amp; continued energy those are improve digestibility, boost the immune system, tune-up muscle, nerve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and etc.</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Effective in the enhancement of immune system </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Protects cardiovascular disease</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Enhancing visual performance.</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Works against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nephrosis</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of the kidney.</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Protects against mental decline.</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Have cancer-fighting properties.</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Boosts absorption of nutrients.</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Has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hepato</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-protective actions.</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Improves the function of brain.</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Inflammatory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bowel disease.</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Sexual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performance and fertility.</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Improve Memory</a:t>
            </a: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Relieves menopausal symptoms</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Saak</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Kali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Mirch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Shilajit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Kalonji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Noni,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Adrak</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Kokum,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Ghritkumari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Anar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Draksha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Chai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Patra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Tarbuz</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Palak</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Gajar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1"/>
            <a:ext cx="3701939" cy="4334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Candara" pitchFamily="34" charset="0"/>
              </a:rPr>
              <a:t>HEALTH AMRIT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33226167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CURCUMIN CAPSULE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9</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6</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is a yellow-orange dye obtained from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tumeric</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the powdered root of Curcuma Longa or Turmeric.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is a natural component of the rhizome of turmeric (Curcuma longa) and one of the most powerful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chemo-preventive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and anticancer agents. Its biological effects range from antioxidant, anti-inflammatory to inhibition of angiogenesis and is also shown to possess specific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anti-</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tumoral</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activity.</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your body fight foreign invaders and also has a role in repairing damage.</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Neutralize free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radicals.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oosts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brain-derived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neurotrophic</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factor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ower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risk of brain diseases.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ower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your risk of heart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disease.</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Helpful in prevent &amp; manage cancer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U</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seful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preventing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Alzheimer's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disease.</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Helpful in Depression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May help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delay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Aging</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Ext.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60" cy="4334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SAARVASRI CURCUMIN CAPSULES - Natural Protector</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1827294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 has been used in traditional </a:t>
            </a:r>
            <a:r>
              <a:rPr lang="en-US" sz="1100" dirty="0" err="1">
                <a:solidFill>
                  <a:schemeClr val="tx1"/>
                </a:solidFill>
                <a:latin typeface="Tahoma" panose="020B0604030504040204" pitchFamily="34" charset="0"/>
                <a:ea typeface="Tahoma" panose="020B0604030504040204" pitchFamily="34" charset="0"/>
                <a:cs typeface="Tahoma" panose="020B0604030504040204" pitchFamily="34" charset="0"/>
              </a:rPr>
              <a:t>Ayurvedic</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 medicine since ancient times more than 1000 years, as a multi-purpose treatment. </a:t>
            </a:r>
            <a:r>
              <a:rPr lang="en-US" sz="1100" dirty="0" err="1">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 is one of the most popular and widely used </a:t>
            </a:r>
            <a:r>
              <a:rPr lang="en-US" sz="1100" dirty="0" err="1">
                <a:solidFill>
                  <a:schemeClr val="tx1"/>
                </a:solidFill>
                <a:latin typeface="Tahoma" panose="020B0604030504040204" pitchFamily="34" charset="0"/>
                <a:ea typeface="Tahoma" panose="020B0604030504040204" pitchFamily="34" charset="0"/>
                <a:cs typeface="Tahoma" panose="020B0604030504040204" pitchFamily="34" charset="0"/>
              </a:rPr>
              <a:t>Ayurvedic</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 formulations, contains fruits of three </a:t>
            </a:r>
            <a:r>
              <a:rPr lang="en-US" sz="1100" dirty="0" err="1">
                <a:solidFill>
                  <a:schemeClr val="tx1"/>
                </a:solidFill>
                <a:latin typeface="Tahoma" panose="020B0604030504040204" pitchFamily="34" charset="0"/>
                <a:ea typeface="Tahoma" panose="020B0604030504040204" pitchFamily="34" charset="0"/>
                <a:cs typeface="Tahoma" panose="020B0604030504040204" pitchFamily="34" charset="0"/>
              </a:rPr>
              <a:t>Amalaki</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tx1"/>
                </a:solidFill>
                <a:latin typeface="Tahoma" panose="020B0604030504040204" pitchFamily="34" charset="0"/>
                <a:ea typeface="Tahoma" panose="020B0604030504040204" pitchFamily="34" charset="0"/>
                <a:cs typeface="Tahoma" panose="020B0604030504040204" pitchFamily="34" charset="0"/>
              </a:rPr>
              <a:t>Vibhitaka</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1100" dirty="0" err="1">
                <a:solidFill>
                  <a:schemeClr val="tx1"/>
                </a:solidFill>
                <a:latin typeface="Tahoma" panose="020B0604030504040204" pitchFamily="34" charset="0"/>
                <a:ea typeface="Tahoma" panose="020B0604030504040204" pitchFamily="34" charset="0"/>
                <a:cs typeface="Tahoma" panose="020B0604030504040204" pitchFamily="34" charset="0"/>
              </a:rPr>
              <a:t>Haritaki</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tx1"/>
                </a:solidFill>
                <a:latin typeface="Tahoma" panose="020B0604030504040204" pitchFamily="34" charset="0"/>
                <a:ea typeface="Tahoma" panose="020B0604030504040204" pitchFamily="34" charset="0"/>
                <a:cs typeface="Tahoma" panose="020B0604030504040204" pitchFamily="34" charset="0"/>
              </a:rPr>
              <a:t>Saarbasri</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100" dirty="0" err="1">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 juice a combination of synergistic </a:t>
            </a:r>
            <a:r>
              <a:rPr lang="en-US" sz="1100" dirty="0" err="1">
                <a:solidFill>
                  <a:schemeClr val="tx1"/>
                </a:solidFill>
                <a:latin typeface="Tahoma" panose="020B0604030504040204" pitchFamily="34" charset="0"/>
                <a:ea typeface="Tahoma" panose="020B0604030504040204" pitchFamily="34" charset="0"/>
                <a:cs typeface="Tahoma" panose="020B0604030504040204" pitchFamily="34" charset="0"/>
              </a:rPr>
              <a:t>polyherbal</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 medicinal herbs which provides extra therapeutic effectiveness and provides more powerful treatment than any one component taken alone. </a:t>
            </a:r>
            <a:r>
              <a:rPr lang="en-US" sz="1100" dirty="0" err="1">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 is a constituent of about 1500 Ayurveda formulations and the drug of choice for several ailments.</a:t>
            </a:r>
            <a:endParaRPr lang="en-IN" sz="11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Immunity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Booster</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An efficient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digestive</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Blood Pressure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Regulator</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Managing Arthritis and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Gout</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Aid for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Diabetes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Antioxidant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Agent</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Upkeep of Oral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 Stimulant for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Hair</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Skin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Protectant</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Stress and Anxiety</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(Gooseberry),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Bahera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Terminala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Bellirica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Harad</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Terminalia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Chebula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1"/>
            <a:ext cx="3701938" cy="4334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rgbClr val="C49500"/>
          </a:solidFill>
        </p:spPr>
        <p:txBody>
          <a:bodyPr wrap="square" rtlCol="0">
            <a:spAutoFit/>
          </a:bodyPr>
          <a:lstStyle/>
          <a:p>
            <a:pPr algn="r"/>
            <a:r>
              <a:rPr lang="en-US" sz="4000" b="1" dirty="0" smtClean="0">
                <a:solidFill>
                  <a:schemeClr val="bg1"/>
                </a:solidFill>
                <a:effectLst>
                  <a:outerShdw blurRad="38100" dist="38100" dir="2700000" algn="tl">
                    <a:srgbClr val="000000">
                      <a:alpha val="43137"/>
                    </a:srgbClr>
                  </a:outerShdw>
                </a:effectLst>
                <a:latin typeface="Candara" pitchFamily="34" charset="0"/>
              </a:rPr>
              <a:t>TRIPHALA JUICE</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35019184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wheat Grass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High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in Nutrients and Antioxidants,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Wheat Grass Juice is an excellent source of many different vitamins and minerals. Wheatgrass is the fresh sprouted leaves of the wheat plant. Wheatgrass is a source of potassium, dietary fiber, vitamin A, vitamin C, vitamin E, vitamin K, thiamin, riboflavin, niacin, vitamin B6, iron, zinc, copper, manganese, and selenium. Wheatgrass is also a good source of essential Amino Acids. </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Aids in weight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loss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Helps with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digestion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Improves cognitive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function</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May increase platelet count</a:t>
            </a:r>
          </a:p>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Prevents anemia</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Helps in cancer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treatment</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Immunity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booster</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May Reduce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Cholesterol</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May Aid in Blood Sugar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Regulation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May Alleviate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Inflammation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Shown to have the ability to fight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tumors</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Wheat Grass,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Giloy</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1"/>
            <a:ext cx="3701938" cy="433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Candara" pitchFamily="34" charset="0"/>
              </a:rPr>
              <a:t>WHEAT GRASS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34444061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Boost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ltr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From prehistoric times, sexuality has been considered as a cornerstone for quality life, and man has always been on a quest for a remedy that can enhance sexual functions. Sexual function is a product of mind and body. There’s no amount of sex that’s considered “normal”. Everyone has different Sex. Sex depends on how strong your sex drive (your desire to have sex) is. Every People have different sex drive. Sex drive can be change based on things like stress, medications you take, sexual attraction, sexual behaviors, unhealthy relationship, other physical, emotional, day to day lifestyle, suffering diseases, etc. </a:t>
            </a:r>
            <a:r>
              <a:rPr lang="en-US" sz="11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 Herbs Pvt. Ltd. Introduced SAARVA BOOST for experiencing satisfaction towards sexual activity.</a:t>
            </a:r>
            <a:endParaRPr lang="en-IN" sz="11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Early or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premature ejaculation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Inability to achieve orgasm</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Inadequate vaginal lubrication before and during intercourse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Dyspareunia (Pain during sexual intercourse)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Loss of Libido</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Erectile Dysfunction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Increases sperm count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Improves sperm quality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Enhancing the contractile tone of penis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increase the blood flow to the genitals</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Sudh</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Shilajeet</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Ginseng,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Kesar</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Safed</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Musli</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Gokhru</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Satavari</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Kounch</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Beej</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Jaiphal</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Ginger,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Akarkara</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Lawang</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Dal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Chini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Gond</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Pater,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Aloeavera</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Ras</a:t>
            </a:r>
            <a:endPar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experts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1"/>
            <a:ext cx="3701937" cy="4334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Candara" pitchFamily="34" charset="0"/>
              </a:rPr>
              <a:t>SAARVA BOOST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41451410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Flax Omega</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850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750/-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Pvt. Ltd, introduce a unique product “Flax Omega Juice” are the golden yellow to reddish brown seeds of flax. Flaxseed has been eaten as a food or used as a medicine since 5000 BC. It contents omega 3, Omega 6, Omega 9 along with phytoestrogens, p-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coumaric</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acid, fiber, protein 6g, vitamin B1 (thiamine ), manganese, potassium, selenium, molybdenum, vitamin b6, iron, potassium, copper, zinc, omega-3,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ferulic</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acid,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phytosterols</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Antibacterial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activity</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Safe and effective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anxiolytic</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Keeps cholesterol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down</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Helps to maintain a healthy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weight</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Stabilizes blood sugar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levels</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Normalizes bowel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movements</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Increased Vitamin and mineral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absorption</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Helps to reduce the risk of kidney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stones</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Reduces risk of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diverticulitis</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Irritable bowel syndrome (IBS</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Improved muscular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Stronger immune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system</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Improved nervous system</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Flax Seed Extract</a:t>
            </a: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1"/>
            <a:ext cx="3701936" cy="4334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Candara" pitchFamily="34" charset="0"/>
              </a:rPr>
              <a:t>FLAX OMEGA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3469921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Stone Clear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Syrup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200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Stone Clear is a natural formula to breakdown and clear renal stones. It is rich in many natural herbs that made this product so effective. Stone Clear  has been launched for kidney health. This is known to possess multiple benefits such as managing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Uro</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-genital diseases such as Kidney stone, bladder infection and other Urinary Tract infections. Stone Clear is also a diuretic that flushes out small stones from the kidneys.</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3951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is beneficial for renal calculi.</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is very effective for urinary tract infection.</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Effective for renal colic urethritis, cystitis, recurrent calculi.</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breaks down renal stones and flushes out gravel.</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Prevents Burning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Micturation</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Gokshru</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Beej</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Palash</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Pushpa</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Lajaloo</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Mool</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Suddh</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Shilajit</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Swait</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Parpati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Moolishar</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Sheetal</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Chini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Root,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Sandhav</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Namak</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Sajjkhar</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Punarnava</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Root,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Panchtrin</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Mool</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Ikshu</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Mool</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Makoi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Panchang</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Kakri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Beej</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Daru</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Haridra</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Pashan</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Bhed</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Fruit.</a:t>
            </a:r>
            <a:endPar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Take 10 ml-15 ml. twice daily or as directed by experts.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2"/>
            <a:ext cx="3701931" cy="4334392"/>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Candara" pitchFamily="34" charset="0"/>
              </a:rPr>
              <a:t>STONE CLEAR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16" name="Oval 15"/>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
        <p:nvSpPr>
          <p:cNvPr id="21" name="Rectangle 20">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00030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16 Berries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850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1000/-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16 Berries juice contains all the vitamins, minerals and other phytonutrients present in whole berries. It serves as a source of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anthocyanins</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 red and purple antioxidants that protect you from the genetic mutations linked to gastrointestinal cancer development. While different types of berry juice offer slightly different nutritional profiles, they share several nutritional similarities all contribute to your good health.</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Very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High in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Antioxidants</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Against Heart Disease and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Diabetes</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Weight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Loss</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Promote Digestion</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Fight Cancer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Cells</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Boost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the Immune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System</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Increase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Energy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Levels</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Promote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Sound Sleep </a:t>
            </a:r>
            <a:endPar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Have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Anti-Aging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Properties</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 Pigmentation</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Control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Acne </a:t>
            </a:r>
            <a:endPar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Hydrate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Your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a:t>
            </a:r>
          </a:p>
          <a:p>
            <a:pPr marL="285750" indent="-285750">
              <a:buFont typeface="Wingdings" panose="05000000000000000000" pitchFamily="2" charset="2"/>
              <a:buChar char="ü"/>
            </a:pP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Strengthen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Hair</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Acai Berry, Blue Berry, Rasp Berry,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Cran</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Berry, Black Berry, Goose Berry,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Bil</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Berry,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Goji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Berry, Elder Berry, Straw Berry,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Mul</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Berry, Dew Berry, Bay Berry, Crow Berry, Bear Berry, Sea Buckthorn.</a:t>
            </a:r>
            <a:endParaRPr lang="en-IN" sz="12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experts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1"/>
            <a:ext cx="3701936" cy="4334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rPr>
              <a:t>16</a:t>
            </a:r>
            <a:r>
              <a:rPr lang="en-US" sz="3200" b="1" dirty="0" smtClean="0">
                <a:solidFill>
                  <a:schemeClr val="bg1"/>
                </a:solidFill>
                <a:effectLst>
                  <a:outerShdw blurRad="38100" dist="38100" dir="2700000" algn="tl">
                    <a:srgbClr val="000000">
                      <a:alpha val="43137"/>
                    </a:srgbClr>
                  </a:outerShdw>
                </a:effectLst>
                <a:latin typeface="Candara" pitchFamily="34" charset="0"/>
              </a:rPr>
              <a:t> BERRIES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Description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26900756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Sea Buckthorn</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850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1000/-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Sea Buckthorn Juice  is made with mainly Sea Buckthorn which is a wonderful berry with 1300 years of traditional uses. With over 190 bioactive compounds, sea berry (sea buckthorn) is an unsurpassed source of Omega 3, 6, and 9. And it is the world's richest source of the elusive essential fatty acid, omega-7, a fatty acid vital to collagen production and healthy skin, hair and nails.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Sustains energy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Improves cellular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Beneficial for Cardiovascular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support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Relieves pain &amp;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inflammation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Supports Joint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Lowers bad cholesterol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Moisturizes dry and damaged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Improves immune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Decreases wrinkles and fine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lines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the symptoms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eczema</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Sea Buckthorn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Extract</a:t>
            </a: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1"/>
            <a:ext cx="3701935" cy="4334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rPr>
              <a:t>SEA BUCKTHORN PREMIUM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5098312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Activated Black </a:t>
            </a:r>
            <a:r>
              <a:rPr lang="en-IN" sz="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ltr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Herbs Activated Black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Juice is a wonderful product. It is activated with the gum of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itself.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Aloe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Vera contains many vitamins including A, C, E, folic acid, B1, B2, B3 (niacin), B6. Aloe Vera is also one of the few plants that contains vitamin B12. Minerals found in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include:  calcium, magnesium,  zinc, chromium,  selenium,  sodium,  iron,  potassium, copper,  manganese. It is also rich in Blue Berries which are  healthy, stress-free food. You get fiber, vitamin C, vitamin K, manganese and potassium.</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digestive system</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prevent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constipation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eals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wounds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fast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romotes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healthy skin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hair</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nhances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proper functioning in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uper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anti-oxidant properties and detoxifies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V</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ery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helpful for painful menstrual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problems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upports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eye, bone and neural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eneficial for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neural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solve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sexual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problems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Aloe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Barbadensis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Blue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Berries</a:t>
            </a: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experts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1"/>
            <a:ext cx="3701935" cy="4334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rPr>
              <a:t>ACTIVATED BLACK ALOEVERA</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3053450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Red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Aloevera</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ltr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750/-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is an wonderful gift by nature to us. It is 22 times more powerful and effective than common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It contains essential Amino acids, Vitamins, Minerals and strong Anti-oxidants like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Anthraquinone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7536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digestion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constipation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flush out toxins from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lkalizes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body by neutralizing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acids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maintain cardiovascular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boost up our body immune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system</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ffective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for skin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problems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educes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any kind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Inflammations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to loose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weight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rotects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our heart, liver and kidney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function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aintains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our energy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Aloevera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Pulp, Honey,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b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br>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1"/>
            <a:ext cx="3701935" cy="433439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rPr>
              <a:t>RED ALOEVERA JUICE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
        <p:nvSpPr>
          <p:cNvPr id="3" name="Rectangle 2"/>
          <p:cNvSpPr/>
          <p:nvPr/>
        </p:nvSpPr>
        <p:spPr>
          <a:xfrm>
            <a:off x="8380412" y="1066800"/>
            <a:ext cx="3581400" cy="4191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042" y="832256"/>
            <a:ext cx="2446139" cy="4844045"/>
          </a:xfrm>
          <a:prstGeom prst="rect">
            <a:avLst/>
          </a:prstGeom>
        </p:spPr>
      </p:pic>
    </p:spTree>
    <p:extLst>
      <p:ext uri="{BB962C8B-B14F-4D97-AF65-F5344CB8AC3E}">
        <p14:creationId xmlns:p14="http://schemas.microsoft.com/office/powerpoint/2010/main" val="2578371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S-PULSE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ltr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Invigorating nutritional supplements, in the eve of today’s health scenario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Herbs  has fulfilled the demand across the country for restorative heath supplement to protect healthcare aspect. S-Pulse encourages alternative remedy to health and wellness in future days. S-Pulse closely evaluated on the evidence of nutrition based with special emphasis of on building immunity, strengthening, and repairing our body. S-Pulse is an omnipotent, synergistic combination of nutritional supplement, meets all criteria of a dietary supplement towards ailments.</a:t>
            </a:r>
            <a:endParaRPr lang="en-IN"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5" y="2900365"/>
            <a:ext cx="4267288"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Protect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Cells</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Scavenges for Free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Radicals</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Strengthen cell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membrane</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Build proteins.</a:t>
            </a: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Restores Antioxidant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numbers</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Strengthen Immune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System</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Enhances Cellular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Communication</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Strengthens Nervous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System</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Reduces the risk of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cancer</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Acai Berry, Banana, Green Apple, Pineapple, Dragon Fruit, Grape Seed, Pomegranate, Blueberry, Blackberry, Strawberry, Cranberry, Cherry, Sea Buckthorn, Mulberry, Orange, Pear,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Ginseng,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Cinnamon, Clove, Beet Root</a:t>
            </a:r>
            <a:endParaRPr lang="en-IN"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1"/>
            <a:ext cx="3701934" cy="4334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rgbClr val="C49500"/>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rPr>
              <a:t>S-PULSE ADVANCE</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AA0A71D4-747D-7959-4E3B-7EB718815855}"/>
              </a:ext>
            </a:extLst>
          </p:cNvPr>
          <p:cNvSpPr/>
          <p:nvPr/>
        </p:nvSpPr>
        <p:spPr>
          <a:xfrm>
            <a:off x="3882989" y="2900365"/>
            <a:ext cx="4267288"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Relieves Inflammation</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Fights with Bacteria and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Viruses</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Provides essential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oils</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Combats with the effects of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Diabetes</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Strengthens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Vision</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Takes care of the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Prostrate</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Strengthens the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Heart</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Fights with cellular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mutation</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Helps in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Digestion</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
        <p:nvSpPr>
          <p:cNvPr id="21" name="Rectangle 20"/>
          <p:cNvSpPr/>
          <p:nvPr/>
        </p:nvSpPr>
        <p:spPr>
          <a:xfrm>
            <a:off x="8380412" y="1066800"/>
            <a:ext cx="3581400" cy="4191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3812" y="1020043"/>
            <a:ext cx="2818744" cy="4375211"/>
          </a:xfrm>
          <a:prstGeom prst="rect">
            <a:avLst/>
          </a:prstGeom>
        </p:spPr>
      </p:pic>
    </p:spTree>
    <p:extLst>
      <p:ext uri="{BB962C8B-B14F-4D97-AF65-F5344CB8AC3E}">
        <p14:creationId xmlns:p14="http://schemas.microsoft.com/office/powerpoint/2010/main" val="25390779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DIABO CARE</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Diabo</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introduces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Diabo</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Care Capsule, a wonderful product for diabetic patients.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Diabo</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Care Capsule is very helpful for lowering blood sugar level, increasing the secretion of Insulin and activating the beta cells.</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Helpful for lowering blood glucose level.</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Detoxifies the Pancreas and activates the beta-cells.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Increasing the secretion rate of Insulin.</a:t>
            </a:r>
          </a:p>
          <a:p>
            <a:pPr marL="285750" indent="-285750">
              <a:buFont typeface="Wingdings" panose="05000000000000000000" pitchFamily="2" charset="2"/>
              <a:buChar char="ü"/>
            </a:pP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Karela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provides polypeptide-p or p-insulin which helps to activate our body insulin.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sugar craving.</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the symptoms of Diabetes like frequent thirst and urination.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Maintains general body health.</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weakness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Gudmar</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Jamun</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Karela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Kalmegh</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Methi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Neem</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Mamejava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Bilva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Kutaj</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Chiraita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Vijaysar</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Dalchini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Guduchi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Sarponkha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Haridra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Jeera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Chandraprabha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Vati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Yashad</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Bhasma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60" cy="4334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DIABO CARE CAPSULES – Diabetes Controller</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10331794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000" dirty="0" smtClean="0">
                <a:solidFill>
                  <a:schemeClr val="tx1"/>
                </a:solidFill>
                <a:latin typeface="Tahoma" panose="020B0604030504040204" pitchFamily="34" charset="0"/>
                <a:ea typeface="Tahoma" panose="020B0604030504040204" pitchFamily="34" charset="0"/>
                <a:cs typeface="Tahoma" panose="020B0604030504040204" pitchFamily="34" charset="0"/>
              </a:rPr>
              <a:t>Sea Buckthorn with </a:t>
            </a:r>
            <a:r>
              <a:rPr lang="en-IN" sz="1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Curcumin</a:t>
            </a:r>
            <a:endParaRPr lang="en-IN"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Juice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ltr</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2500/-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3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Herbs Sea Buckthorn with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Juice is an another panacea product of SHPL. With over 190 bioactive compounds, sea berry (sea buckthorn) is an unsurpassed source of Omega 3, 6, and 9. And it is the world’s richest source of the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exclusive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essential fatty acid,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omega-7. </a:t>
            </a:r>
            <a:r>
              <a:rPr lang="en-US" sz="13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Curcumin</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is a natural component of the rhizome of turmeric (Curcuma longa) and one of the most powerful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chemo-preventive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and anticancer agents. </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39511" cy="2447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Sustains energy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Improves cellular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Beneficial for Cardiovascular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support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Relieves pain &amp;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inflammation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Supports Joint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Lowers bad cholesterol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Moisturizes dry and damaged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skin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Improves immune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Decreases wrinkles and fine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lines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the symptoms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eczema</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Sea Buckthorn Dry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Curcumin</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15 ml. twice daily mix with half glass of water or as directed by experts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1"/>
            <a:ext cx="3701934" cy="4334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23220"/>
          </a:xfrm>
          <a:prstGeom prst="rect">
            <a:avLst/>
          </a:prstGeom>
          <a:solidFill>
            <a:srgbClr val="C49500"/>
          </a:solidFill>
        </p:spPr>
        <p:txBody>
          <a:bodyPr wrap="square" rtlCol="0">
            <a:spAutoFit/>
          </a:bodyPr>
          <a:lstStyle/>
          <a:p>
            <a:pPr algn="r"/>
            <a:r>
              <a:rPr lang="en-US" sz="2800" b="1" dirty="0" smtClean="0">
                <a:solidFill>
                  <a:schemeClr val="bg1"/>
                </a:solidFill>
                <a:effectLst>
                  <a:outerShdw blurRad="38100" dist="38100" dir="2700000" algn="tl">
                    <a:srgbClr val="000000">
                      <a:alpha val="43137"/>
                    </a:srgbClr>
                  </a:outerShdw>
                </a:effectLst>
              </a:rPr>
              <a:t>SEA BUCKTHORN WITH CURCUMIN JUICE</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
        <p:nvSpPr>
          <p:cNvPr id="21" name="Rectangle 20"/>
          <p:cNvSpPr/>
          <p:nvPr/>
        </p:nvSpPr>
        <p:spPr>
          <a:xfrm>
            <a:off x="8380412" y="1066800"/>
            <a:ext cx="3581400" cy="4191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0012" y="944252"/>
            <a:ext cx="2833147" cy="4495308"/>
          </a:xfrm>
          <a:prstGeom prst="rect">
            <a:avLst/>
          </a:prstGeom>
        </p:spPr>
      </p:pic>
    </p:spTree>
    <p:extLst>
      <p:ext uri="{BB962C8B-B14F-4D97-AF65-F5344CB8AC3E}">
        <p14:creationId xmlns:p14="http://schemas.microsoft.com/office/powerpoint/2010/main" val="26785341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9525"/>
            <a:ext cx="12188825" cy="6857929"/>
          </a:xfrm>
        </p:spPr>
      </p:pic>
    </p:spTree>
    <p:extLst>
      <p:ext uri="{BB962C8B-B14F-4D97-AF65-F5344CB8AC3E}">
        <p14:creationId xmlns:p14="http://schemas.microsoft.com/office/powerpoint/2010/main" val="12382969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Anti Diabetic Tea</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Tea</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250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Diabetes is a group of conditions characterized by chronically high blood sugar levels resulting from either the inadequate secretion of the blood-sugar-regulating hormone insulin, reduced sensitivity to insulin, or both.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Anti Diabetic Tea is a wonderful health drink to reduce high blood sugar level. With the help of nature’s omnipotent natural ingredients, this herbal tea can be a good anti diabetic effect on a diabetic patient.</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Helpful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for lowering blood glucose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Detoxifies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Pancreas and activates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beta-cells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Increasing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secretion rate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Insulin</a:t>
            </a:r>
          </a:p>
          <a:p>
            <a:pPr marL="285750" indent="-285750">
              <a:buFont typeface="Wingdings" panose="05000000000000000000" pitchFamily="2" charset="2"/>
              <a:buChar char="ü"/>
            </a:pP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Karela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provides polypeptide-p or p-insulin which helps to activate our body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insulin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sugar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craving</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symptoms of Diabetes like frequent thirst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urination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general body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health</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weakness</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300" dirty="0">
                <a:solidFill>
                  <a:schemeClr val="tx1"/>
                </a:solidFill>
                <a:latin typeface="Tahoma" panose="020B0604030504040204" pitchFamily="34" charset="0"/>
                <a:ea typeface="Tahoma" panose="020B0604030504040204" pitchFamily="34" charset="0"/>
                <a:cs typeface="Tahoma" panose="020B0604030504040204" pitchFamily="34" charset="0"/>
              </a:rPr>
              <a:t>Syzygium Cumini, Gymnema Sylvestre, Withania Coagulance, Terminalia Bellirica, Emblica Officinalis, Tribulus Terrestris, Momordica Oiffusa, Boerhaavia Diffusa, Berberidaceae.</a:t>
            </a:r>
            <a:endParaRPr lang="en-IN"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 cup of Anti Diabetic Tea and drink twice a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day</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4"/>
            <a:ext cx="3701943" cy="4334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ANTI DIABETIC TEA – For Diabetes Control</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1" name="Oval 20"/>
          <p:cNvSpPr/>
          <p:nvPr/>
        </p:nvSpPr>
        <p:spPr>
          <a:xfrm>
            <a:off x="11061956" y="59746"/>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85743"/>
            <a:ext cx="562489" cy="747434"/>
          </a:xfrm>
          <a:prstGeom prst="rect">
            <a:avLst/>
          </a:prstGeom>
        </p:spPr>
      </p:pic>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8669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Slim Tea</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Tea</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250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gm</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Slim Tea is a holistic product with numerous health benefits. There is a host of other health benefits associated with the consumption of Slim Tea. The presence of antioxidants in Slim Tea help speed up your metabolism, which means you will be able to shed those extra kilos faster. It also gives a boost to your energy levels that help you keep exercising for longer.</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aids weight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loss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accelerating the metabolic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rate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urning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of fat in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down on the calorie consumption </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Lowers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fat deposits in the human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Protects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our cells and molecules from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damage</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Removes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threat of excess triglyceride production in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Haritaki, Bahera, Amla, Kali Mirch, Mulethi, Elaichi, Gokhru, Lambi Kali Mirch, Punarnava, Ashoka, Green Tea.</a:t>
            </a:r>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 cup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Slim Tea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and drink twice a day.</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4"/>
            <a:ext cx="3701943" cy="4334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SLIM TEA – For Obesity Control</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59746"/>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85743"/>
            <a:ext cx="562489" cy="747434"/>
          </a:xfrm>
          <a:prstGeom prst="rect">
            <a:avLst/>
          </a:prstGeom>
        </p:spPr>
      </p:pic>
    </p:spTree>
    <p:extLst>
      <p:ext uri="{BB962C8B-B14F-4D97-AF65-F5344CB8AC3E}">
        <p14:creationId xmlns:p14="http://schemas.microsoft.com/office/powerpoint/2010/main" val="13902383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GreenTea</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People have hailed the health benefits of green tea for centuries. Studies suggest that consuming green tea may positively affect skin health, help with weight loss, and reduce the risk of cardiovascular disease. Green tea is made from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unoxidized</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leaves and is one of the least processed types of tea. For this reason, it contains the most antioxidants and beneficial polyphenols.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Green Tea is a wonderful product that is in tablet form, easy to use, has more health benefits.</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58455" y="287764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Improves brain function.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ay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boost metabolic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rate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ncrease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burning</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ower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risk of various types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cancer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nhibit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growth of bacteria in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mouth</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educing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risk of bad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breath</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Lowers blood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sugar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Lowers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LDL (bad)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cholesterol</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Lowers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risk of cardiovascular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disease</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to loose obesity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Camelia Sinensis, Grapes, Cinnamon Ext., Tulsi Ext., Lemon Ext., Ginger Ext., Kali Mirch., Black Salt.</a:t>
            </a:r>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 cup of lukewarm water, mix 1 Green Tea tablet into it and drink twice a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day</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2" y="990604"/>
            <a:ext cx="3701942" cy="4334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GREEN TEA TABLETS – Antioxidant For You</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59746"/>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9812" y="85743"/>
            <a:ext cx="562489" cy="747434"/>
          </a:xfrm>
          <a:prstGeom prst="rect">
            <a:avLst/>
          </a:prstGeom>
        </p:spPr>
      </p:pic>
    </p:spTree>
    <p:extLst>
      <p:ext uri="{BB962C8B-B14F-4D97-AF65-F5344CB8AC3E}">
        <p14:creationId xmlns:p14="http://schemas.microsoft.com/office/powerpoint/2010/main" val="34907513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LemonTea</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Tablet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60 Tab</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Lemon tea is a simple, refreshing and tasty drink that you can easily make at home.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Lemon Tea is a wonderful product that is in tablet form, easy to use, has more health benefits. Lemon tea is a low-sugar, low-calorie way to add a range of vitamins and minerals to your diet. Grating lemon zest into your tea also adds the peel's limonene. This antioxidant, found in fruit peels, may lower your risk of cancer, diabetes, osteoarthritis, and other chronic diseases.</a:t>
            </a:r>
            <a:endParaRPr lang="en-IN"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Delays premature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skin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aging</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Increases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collagen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content</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wrinkle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&amp; pimple</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Provides antibacterial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activity against some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bacteria</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Offers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better anticancer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activity</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lower high blood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sugar</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G</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ood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effect on blood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pressure</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in preventing cardiovascular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disease</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cleanse the digestive tract, aid in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digestion</a:t>
            </a:r>
          </a:p>
          <a:p>
            <a:pPr marL="285750" indent="-285750">
              <a:buFont typeface="Wingdings" panose="05000000000000000000" pitchFamily="2" charset="2"/>
              <a:buChar char="ü"/>
            </a:pP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to loose weight</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ay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be helpful for reducing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cough</a:t>
            </a:r>
          </a:p>
          <a:p>
            <a:pPr marL="285750" indent="-285750">
              <a:buFont typeface="Wingdings" panose="05000000000000000000" pitchFamily="2" charset="2"/>
              <a:buChar char="ü"/>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I</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mproving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the quality of your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sleep</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Moringa, </a:t>
            </a:r>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Lemon Ext., Ginger Ext., Kali Mirch, Cinnamon Ext</a:t>
            </a:r>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 cup of lukewarm water, mix 1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Lemon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Tea tablet into it and drink twice a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day</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2" y="990604"/>
            <a:ext cx="3701942" cy="433440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LEMON TEA TABLETS – Refresh Yourself</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59746"/>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9812" y="85743"/>
            <a:ext cx="562489" cy="747434"/>
          </a:xfrm>
          <a:prstGeom prst="rect">
            <a:avLst/>
          </a:prstGeom>
        </p:spPr>
      </p:pic>
    </p:spTree>
    <p:extLst>
      <p:ext uri="{BB962C8B-B14F-4D97-AF65-F5344CB8AC3E}">
        <p14:creationId xmlns:p14="http://schemas.microsoft.com/office/powerpoint/2010/main" val="21119798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39" y="0"/>
            <a:ext cx="12209463" cy="6869541"/>
          </a:xfrm>
        </p:spPr>
      </p:pic>
    </p:spTree>
    <p:extLst>
      <p:ext uri="{BB962C8B-B14F-4D97-AF65-F5344CB8AC3E}">
        <p14:creationId xmlns:p14="http://schemas.microsoft.com/office/powerpoint/2010/main" val="18282265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 Well Digest Juice</a:t>
            </a:r>
          </a:p>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 Juice</a:t>
            </a:r>
          </a:p>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650 ml</a:t>
            </a:r>
          </a:p>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650</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Well digest is strengthen the digestion and assimilation with a natural digestive stimulant. Well digest splitting the large, complex molecules mainly proteins, carbohydrates, and fats into smaller ones, allowing to be easily absorbed into the bloodstream and carried throughout the body. Well digest speed up the breakdown (hydrolysis) of food molecules into their ‘building block’ components.</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39511"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Strengthens the digestion and assimilation process of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body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Speeds up the breakdown (hydrolysis) of food molecules into their ‘building block’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components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reduce symptoms of: Bloating, Flatulence, Abdominal pain or discomfort, Irritable bowel symptoms, Constipation, Gut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microbiota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dysbiosis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Undigested food in the stools,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Steatorrhea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Food allergies and intolerances.</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Ajwain</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Dalchini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Kali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Mirch</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Dhania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Jaiphal</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Peepal</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Laung</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Adarak</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Nausadar</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Nimbu</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Sendha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Namak</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Sanchar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Namak</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Jeera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Pudina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Saunf</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Amaltas</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Phali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Makoy</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Nagarmotha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Hing</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10 ml-15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ml. 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0" y="152400"/>
            <a:ext cx="12188825"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r"/>
            <a:r>
              <a:rPr lang="en-US" sz="4000" b="1" dirty="0" smtClean="0">
                <a:solidFill>
                  <a:schemeClr val="bg1"/>
                </a:solidFill>
                <a:effectLst>
                  <a:outerShdw blurRad="38100" dist="38100" dir="2700000" algn="tl">
                    <a:srgbClr val="000000">
                      <a:alpha val="43137"/>
                    </a:srgbClr>
                  </a:outerShdw>
                </a:effectLst>
              </a:rPr>
              <a:t>SAARVA WELL DIGEST SYRUP</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1"/>
            <a:ext cx="3701937" cy="433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Oval 19"/>
          <p:cNvSpPr/>
          <p:nvPr/>
        </p:nvSpPr>
        <p:spPr>
          <a:xfrm>
            <a:off x="317756" y="45073"/>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8735482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Honey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Ras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Syrup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100 ml / 200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110/-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165/-</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Honey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Ras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is blended with all natural ingredients which are internationally proven to be helpful in different conditions such as Cold, cough, respiratory infections, flu &amp; sore throat etc. It is a good anti allergic, expectorant and relieves congestion.</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39511"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For immediate relief in cough, common cold rhinitis &amp;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bronchitis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is an expectorant anti-allergic, anti-biotic, anti-septic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agent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in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mucolysis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&amp; expelling out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cough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to increase the volume of cough to be expelled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out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Sea Buckthorn Dry Extract,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Curcumin</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10 ml-15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ml. twice daily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or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1"/>
            <a:ext cx="3701933" cy="4334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r"/>
            <a:r>
              <a:rPr lang="en-US" sz="3600" b="1" dirty="0" smtClean="0">
                <a:solidFill>
                  <a:schemeClr val="bg1"/>
                </a:solidFill>
                <a:effectLst>
                  <a:outerShdw blurRad="38100" dist="38100" dir="2700000" algn="tl">
                    <a:srgbClr val="000000">
                      <a:alpha val="43137"/>
                    </a:srgbClr>
                  </a:outerShdw>
                </a:effectLst>
              </a:rPr>
              <a:t>SAARVASRI HONEY RAS COUGH SYRUP</a:t>
            </a:r>
            <a:endParaRPr lang="en-US" sz="36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8" name="Oval 27"/>
          <p:cNvSpPr/>
          <p:nvPr/>
        </p:nvSpPr>
        <p:spPr>
          <a:xfrm>
            <a:off x="317756" y="45073"/>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38084637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Saarvazyme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Syrup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200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165/-</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Saarvazyme</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is a very good digestive syrup with the help of Pineapple to relieve any kind of digestive problems . It contains digestive enzymes, which are natural substances needed by the body to help break down and digest food. It is used when the pancreas cannot make or does not release enough digestive enzymes into the gut to digest the food.</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39511"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Constipation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General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digestive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problems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Loss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appetite</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Indigestion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Flatulence</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Dyspepsia</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Capsicum Annum, Pineapple,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Jawasa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Dhaniya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Tejbal</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Sunthi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Anar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Tinpatia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Hingu</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Black Pepper,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Jeera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Nagarmotha</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Papaya.</a:t>
            </a:r>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ml-15 ml. twice daily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2"/>
            <a:ext cx="3701933" cy="4334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r"/>
            <a:r>
              <a:rPr lang="en-US" sz="4000" b="1" dirty="0" smtClean="0">
                <a:solidFill>
                  <a:schemeClr val="bg1"/>
                </a:solidFill>
                <a:effectLst>
                  <a:outerShdw blurRad="38100" dist="38100" dir="2700000" algn="tl">
                    <a:srgbClr val="000000">
                      <a:alpha val="43137"/>
                    </a:srgbClr>
                  </a:outerShdw>
                </a:effectLst>
              </a:rPr>
              <a:t>SAARVAZYME</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30020481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FATOLIN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Fatolin</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Capsule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30 Cap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350/-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Fatolin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Capsule is completely herbs based product which can effectively &amp; naturally remove fat especially from the belly, Ankles and Arms. Thus help you to get in good shape in merely few days of use and in a natural way. It has similar results on men &amp; women.</a:t>
            </a: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Enhance body metabolic rate.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Regulates body digestive system.</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in reducing the unnecessary fat deposition.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Aids in Fat burning from Ankles, Arms and Belly.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 you to get in shape.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Maintains the energy level throughout day.</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Naturally detoxifying the body.</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Maintains normal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cholesterol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levels.</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sugar &amp; food craving.</a:t>
            </a:r>
          </a:p>
          <a:p>
            <a:pPr marL="285750" indent="-285750">
              <a:buFont typeface="Wingdings" panose="05000000000000000000" pitchFamily="2" charset="2"/>
              <a:buChar char="ü"/>
            </a:pPr>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Kokam</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Garlic,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Methi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Pippali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Senna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Agnimath</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Kachnar</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Trikatu</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Trifala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Medohar</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Arogyavardhini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Vati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 capsules two times daily or as directed by experts.</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 y="990601"/>
            <a:ext cx="3701959" cy="4334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584775"/>
          </a:xfrm>
          <a:prstGeom prst="rect">
            <a:avLst/>
          </a:prstGeom>
          <a:solidFill>
            <a:schemeClr val="accent3">
              <a:lumMod val="50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Candara" pitchFamily="34" charset="0"/>
              </a:rPr>
              <a:t>FATOLIN CAPSULES – The Fat Cutter</a:t>
            </a:r>
            <a:endParaRPr lang="en-US" sz="32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895012" y="60513"/>
            <a:ext cx="838200" cy="838200"/>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540" y="109170"/>
            <a:ext cx="505144" cy="671234"/>
          </a:xfrm>
          <a:prstGeom prst="rect">
            <a:avLst/>
          </a:prstGeom>
        </p:spPr>
      </p:pic>
    </p:spTree>
    <p:extLst>
      <p:ext uri="{BB962C8B-B14F-4D97-AF65-F5344CB8AC3E}">
        <p14:creationId xmlns:p14="http://schemas.microsoft.com/office/powerpoint/2010/main" val="21566069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Cough Syrup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Syrup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200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165/-</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Cough Syrup is a combination supplement used in the treatment of dry &amp; wet cough. It narrows the small blood vessels and provides relief from congestion or stuffiness in the nose. It also relieves allergy symptoms like watery eyes, sneezing, runny nose, and throat irritation. It is a best solution for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cough.</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39511"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Relief from cough and cold.</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Soothes sore throat.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dry cough.</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wet cough expectoration.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Relieves chest congestion.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With Triple action formula that thins, loosens and expels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sputum</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Tulsi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Vasaka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Kantakari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Mulethi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Baheda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Kulanjan</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Kakdasigh</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Vekand</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Dalchini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Pippali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Sunthi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Kali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Mirch</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Sonth</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Bach,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Kur</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Golmarich</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Nasodar</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ml-15 ml. twice daily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2"/>
            <a:ext cx="3701932" cy="433439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r"/>
            <a:r>
              <a:rPr lang="en-US" sz="3600" b="1" dirty="0" smtClean="0">
                <a:solidFill>
                  <a:schemeClr val="bg1"/>
                </a:solidFill>
                <a:effectLst>
                  <a:outerShdw blurRad="38100" dist="38100" dir="2700000" algn="tl">
                    <a:srgbClr val="000000">
                      <a:alpha val="43137"/>
                    </a:srgbClr>
                  </a:outerShdw>
                </a:effectLst>
              </a:rPr>
              <a:t>SAARVASRI TULSI COUGH SYRUP</a:t>
            </a:r>
            <a:endParaRPr lang="en-US" sz="36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12367726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Hemofit</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Syrup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200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Hemofit</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syrup tends to stimulate blood cell formation, increasing the hemoglobin in the blood to prevent Anemia. Hemoglobin is an iron-containing protein in your red blood cells that carries oxygen to your body's organs and tissues and transports carbon dioxide from your organs and tissues back to your lungs. Anemia is a decrease in the total amount of red blood cells (RBCs) or hemoglobin in the blood or a lowered ability of the blood to carry oxygen.</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39511"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to formation of blood cells in the process of hematopoiesis.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Improves to carry adequate oxygen to your body's tissues to overcome hypoxia.                                               </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care Irregular heartbeats.                                                                                                 </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Rectification of Shortness of breath.                                                         </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Controls Pain in your bones, chest, belly, and joints.                                           </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Unintended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movement in the lower leg (restless legs syndrome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Basana</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Jeera</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Saunf</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Soya,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Khubkalan</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Anantmool</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Manjishtha</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Elaichi</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Brahmi</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Datstraw</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Navasar</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Satava</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Nimbo</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Lohasav</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Limewater.</a:t>
            </a:r>
            <a:endPar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Take 10 ml-15 ml. twice daily or as directed by experts.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2"/>
            <a:ext cx="3701932" cy="433439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r"/>
            <a:r>
              <a:rPr lang="en-US" sz="4000" b="1" dirty="0" smtClean="0">
                <a:solidFill>
                  <a:schemeClr val="bg1"/>
                </a:solidFill>
                <a:effectLst>
                  <a:outerShdw blurRad="38100" dist="38100" dir="2700000" algn="tl">
                    <a:srgbClr val="000000">
                      <a:alpha val="43137"/>
                    </a:srgbClr>
                  </a:outerShdw>
                </a:effectLst>
              </a:rPr>
              <a:t>SAARVASRI HEMOFIT SYRUP</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29513179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Sribion</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Syrup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200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Anemia is a common problem especially among females that often becomes the cause of  weakness and exhaustion in them.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Sribion</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Syrup is an amazing product for Iron Deficiency &amp; Anemia which is a combination of naturally processed iron and essential herbs like Papaya Leaf etc. that are helpful in treating iron deficiency and Anemia as recommended by Ayurveda.</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39511"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To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boost platelet &amp; Hemoglobin count 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Anemia</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Supportive in the treatment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Chemotherapy</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To regulate Liver functioning &amp;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immunomodulation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Supportive in the treatment of Flu &amp;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Liver</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Papaya Leaf Extract,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Giloy</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Ashwagandha</a:t>
            </a: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ml-15 ml. twice daily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2"/>
            <a:ext cx="3701931" cy="4334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r"/>
            <a:r>
              <a:rPr lang="en-US" sz="4000" b="1" dirty="0" smtClean="0">
                <a:solidFill>
                  <a:schemeClr val="bg1"/>
                </a:solidFill>
                <a:effectLst>
                  <a:outerShdw blurRad="38100" dist="38100" dir="2700000" algn="tl">
                    <a:srgbClr val="000000">
                      <a:alpha val="43137"/>
                    </a:srgbClr>
                  </a:outerShdw>
                </a:effectLst>
              </a:rPr>
              <a:t>SAARVASRI SRIBION SYRUP</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11518498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Saarvavita</a:t>
            </a:r>
            <a:endPar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Product </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Syrup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200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Saarvavita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Syrup is an wonderful product, made with nature’s amazing herbs. It is an Anti-oxidant, Multivitamin and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Multimineral</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product that gives you multiple health benefits.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39511"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 anti-oxidant, multi-vitamin,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Multi-mineral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syrup that helps restore energy levels.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promote general health and well-being. </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Provides sustainable &amp; continued energy</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Provides essential vitamin &amp; minerals</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Ascorbic acid, L-Lysine, Vitamin A, E, B1, B2, B6, B12, Copper, Manganese, Selenium, Iodine, Zinc.</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ml-15 ml. twice daily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2"/>
            <a:ext cx="3701930" cy="4334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r"/>
            <a:r>
              <a:rPr lang="en-US" sz="4000" b="1" dirty="0" smtClean="0">
                <a:solidFill>
                  <a:schemeClr val="bg1"/>
                </a:solidFill>
                <a:effectLst>
                  <a:outerShdw blurRad="38100" dist="38100" dir="2700000" algn="tl">
                    <a:srgbClr val="000000">
                      <a:alpha val="43137"/>
                    </a:srgbClr>
                  </a:outerShdw>
                </a:effectLst>
              </a:rPr>
              <a:t>SAARVASRI SAARVAVITA SYRUP</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16141810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Womy</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Care-F</a:t>
            </a:r>
          </a:p>
          <a:p>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Product </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Syrup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200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Saarvashri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Womy</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rPr>
              <a:t>Care-F </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Syrup is multifactorial product for woman health which is very much effective in many ailments.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Womy</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Care Syrup is enriched with seventeen (17) wonderful natural ingredients which normalizes the hormonal balance, takes care menstrual problems along with Leucorrhea, polycystic ovary syndrome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pcos</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uterine health, and sexual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vigour</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Saarvashri</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300" dirty="0" err="1">
                <a:solidFill>
                  <a:schemeClr val="tx1"/>
                </a:solidFill>
                <a:latin typeface="Tahoma" panose="020B0604030504040204" pitchFamily="34" charset="0"/>
                <a:ea typeface="Tahoma" panose="020B0604030504040204" pitchFamily="34" charset="0"/>
                <a:cs typeface="Tahoma" panose="020B0604030504040204" pitchFamily="34" charset="0"/>
              </a:rPr>
              <a:t>Womy</a:t>
            </a: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 Care syrup is powerful uterine tonic.</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1676" y="2900365"/>
            <a:ext cx="8139511"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Helpful in Leucorrhea</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Normalizes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Hormonal balance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Takes care of menstrual problems along with Leucorrhea, PCOS, uterine health, and sexual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vigour</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Effective against irregular menstrual cycles.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in easy flow during the menstrual cycle.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Relieves pain in endometriosis.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Reduces reproductive problems like cysts and fibroids.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 powerful uterine tonic and reduces cramps.</a:t>
            </a: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Ashoka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Lodhra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Dhatki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Pushpa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Vidheetaki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Hareetaki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Sunthi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Amrasthi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Mustaka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Chandan</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Rakta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Safed</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Jeera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Daruharidra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Vasaka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Pippali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Neelkumari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Manjistha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Shahad</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ml-15 ml. twice daily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2"/>
            <a:ext cx="3701930" cy="4334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r"/>
            <a:r>
              <a:rPr lang="en-US" sz="4000" b="1" dirty="0" smtClean="0">
                <a:solidFill>
                  <a:schemeClr val="bg1"/>
                </a:solidFill>
                <a:effectLst>
                  <a:outerShdw blurRad="38100" dist="38100" dir="2700000" algn="tl">
                    <a:srgbClr val="000000">
                      <a:alpha val="43137"/>
                    </a:srgbClr>
                  </a:outerShdw>
                </a:effectLst>
              </a:rPr>
              <a:t>WOMY CARE-F SYRUP</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4220814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Women Shakti</a:t>
            </a:r>
          </a:p>
          <a:p>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Product </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Syrup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750/-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Women Shakti Syrup works as Female tonic that supports the needs of women for restoring normal hormonal function as well as providing relief from various gynecological related issues. Further, as these are purely herbal formulation, the syrup also fulfill the demands of purification of blood as well as in overcoming –General weakness Fatigue Backache.</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1675" y="2900365"/>
            <a:ext cx="4061632"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Immunity booster.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Support Blood circulation.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Increases Hemoglobin.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Support tissue growth.</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in irregular menstruation, dysmenorrhea, abnormal menstruation.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Very beneficial in Leucorrhea.</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Controls ovary cyst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Ashok,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Amla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Sonth</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Lodhra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Giloy</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Gokhur</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Kachnar</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Chikni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Supari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Ajwain</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Shatavari</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Triphala</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Arjun</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Vidarikamnd</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a:solidFill>
                  <a:schemeClr val="tx1"/>
                </a:solidFill>
                <a:latin typeface="Tahoma" panose="020B0604030504040204" pitchFamily="34" charset="0"/>
                <a:ea typeface="Tahoma" panose="020B0604030504040204" pitchFamily="34" charset="0"/>
                <a:cs typeface="Tahoma" panose="020B0604030504040204" pitchFamily="34" charset="0"/>
              </a:rPr>
              <a:t>Mustaka</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ml-15 ml. twice daily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2"/>
            <a:ext cx="3701929" cy="4334391"/>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r"/>
            <a:r>
              <a:rPr lang="en-US" sz="4000" b="1" dirty="0" smtClean="0">
                <a:solidFill>
                  <a:schemeClr val="bg1"/>
                </a:solidFill>
                <a:effectLst>
                  <a:outerShdw blurRad="38100" dist="38100" dir="2700000" algn="tl">
                    <a:srgbClr val="000000">
                      <a:alpha val="43137"/>
                    </a:srgbClr>
                  </a:outerShdw>
                </a:effectLst>
              </a:rPr>
              <a:t>WOMEN SHAKTI SYRUP</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xmlns="" id="{AA0A71D4-747D-7959-4E3B-7EB718815855}"/>
              </a:ext>
            </a:extLst>
          </p:cNvPr>
          <p:cNvSpPr/>
          <p:nvPr/>
        </p:nvSpPr>
        <p:spPr>
          <a:xfrm>
            <a:off x="4059957" y="2900364"/>
            <a:ext cx="4094124"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Reduces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Cholesterol level.</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in detoxification.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Relief for Gas Indigestion.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Reduce high blood pressure.</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Cleanses the kidney, blood, liver.</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Improves liver function.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Helps to boost energy level.</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Relieves pain and stiffness of arthritis.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Maintains healthy skin.</a:t>
            </a:r>
          </a:p>
        </p:txBody>
      </p:sp>
      <p:sp>
        <p:nvSpPr>
          <p:cNvPr id="20" name="Oval 19"/>
          <p:cNvSpPr/>
          <p:nvPr/>
        </p:nvSpPr>
        <p:spPr>
          <a:xfrm>
            <a:off x="317756" y="45073"/>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15642080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07550" y="89649"/>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SEA BUCKTHORN</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Shallaki</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Product </a:t>
            </a:r>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Syrup</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650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750/-</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17922" y="143876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Shallaki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resin extract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Boswellia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serrata</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contains active levels of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Boswellic</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acids that has anti-inflammatory &amp; analgesic properties. It has been used in Ayurveda for thousands of years for joint support &amp; management of pain in Arthritic conditions.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Shallaki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Juice is made out of best quality and authentic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Shallaki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resin or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Salai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Guggulu</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4" name="Rectangle 13">
            <a:extLst>
              <a:ext uri="{FF2B5EF4-FFF2-40B4-BE49-F238E27FC236}">
                <a16:creationId xmlns:a16="http://schemas.microsoft.com/office/drawing/2014/main" xmlns="" id="{AA0A71D4-747D-7959-4E3B-7EB718815855}"/>
              </a:ext>
            </a:extLst>
          </p:cNvPr>
          <p:cNvSpPr/>
          <p:nvPr/>
        </p:nvSpPr>
        <p:spPr>
          <a:xfrm>
            <a:off x="-1675" y="2900365"/>
            <a:ext cx="8139510"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Prevents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swelling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joints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revents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breakdown of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cartilage</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ffective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remedy against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osteoarthritis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elpful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rheumatoid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arthritis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rovides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healthy blood flow to the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joints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educes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pain and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inflammation</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4" y="5850953"/>
            <a:ext cx="4086841" cy="980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Shallaki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Singhara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Chob</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Chini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Ama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Haldi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Ashwagandha</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Suranjjan</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Shilajit</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rPr>
              <a:t>Malkangni</a:t>
            </a:r>
            <a:r>
              <a:rPr lang="en-IN" sz="16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10 ml-15 ml. twice daily or as directed by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experts</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12" y="978652"/>
            <a:ext cx="3701929" cy="433439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r"/>
            <a:r>
              <a:rPr lang="en-US" sz="4000" b="1" dirty="0" smtClean="0">
                <a:solidFill>
                  <a:schemeClr val="bg1"/>
                </a:solidFill>
                <a:effectLst>
                  <a:outerShdw blurRad="38100" dist="38100" dir="2700000" algn="tl">
                    <a:srgbClr val="000000">
                      <a:alpha val="43137"/>
                    </a:srgbClr>
                  </a:outerShdw>
                </a:effectLst>
              </a:rPr>
              <a:t>SHALLAKI SYRUP</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17921" y="978650"/>
            <a:ext cx="8155757" cy="436277"/>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1676" y="2441390"/>
            <a:ext cx="8155757" cy="436277"/>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317756" y="45073"/>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1070"/>
            <a:ext cx="562489" cy="747434"/>
          </a:xfrm>
          <a:prstGeom prst="rect">
            <a:avLst/>
          </a:prstGeom>
        </p:spPr>
      </p:pic>
    </p:spTree>
    <p:extLst>
      <p:ext uri="{BB962C8B-B14F-4D97-AF65-F5344CB8AC3E}">
        <p14:creationId xmlns:p14="http://schemas.microsoft.com/office/powerpoint/2010/main" val="36603124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39" y="0"/>
            <a:ext cx="12209463" cy="6869541"/>
          </a:xfrm>
        </p:spPr>
      </p:pic>
    </p:spTree>
    <p:extLst>
      <p:ext uri="{BB962C8B-B14F-4D97-AF65-F5344CB8AC3E}">
        <p14:creationId xmlns:p14="http://schemas.microsoft.com/office/powerpoint/2010/main" val="8091261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Ear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75/-</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Ear infection is an extremely painful infection for us and can cause a lot of discomfort. Ear infection may be fungal or bacterial in nature and can be effectively managed by the use of </a:t>
            </a:r>
            <a:r>
              <a:rPr lang="en-US" sz="14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Herbs Ear Care Drops. The strong antimicrobial properties of the ear drops can bring immediate relief against the symptoms of ear infections - itching and irritation in ears.</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elieve pain &amp; congestion</a:t>
            </a: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Relieves swelling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caused by middle ear inflammation (acute otitis media</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Helps to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remove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earwax</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Gulab, Amla, Harar, Bahera, Neem, Haldi, Punarnava, Tulsi, Madhu, Karpur, Glycerine.</a:t>
            </a:r>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 drop into each ear twice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daily</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4"/>
            <a:ext cx="3701942" cy="4334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EAR CARE DROPS</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1" name="Oval 20"/>
          <p:cNvSpPr/>
          <p:nvPr/>
        </p:nvSpPr>
        <p:spPr>
          <a:xfrm>
            <a:off x="11047412" y="87243"/>
            <a:ext cx="838200" cy="838200"/>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5268" y="113240"/>
            <a:ext cx="562489" cy="747434"/>
          </a:xfrm>
          <a:prstGeom prst="rect">
            <a:avLst/>
          </a:prstGeom>
        </p:spPr>
      </p:pic>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136210" y="1062307"/>
            <a:ext cx="3581400" cy="4191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 y="1062307"/>
            <a:ext cx="3585086" cy="48078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22591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052C5CC-2C2C-CB30-E7E6-3611FB1B60AE}"/>
              </a:ext>
            </a:extLst>
          </p:cNvPr>
          <p:cNvSpPr/>
          <p:nvPr/>
        </p:nvSpPr>
        <p:spPr>
          <a:xfrm>
            <a:off x="1446212" y="397435"/>
            <a:ext cx="8066135" cy="779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smtClean="0">
                <a:latin typeface="Tahoma" panose="020B0604030504040204" pitchFamily="34" charset="0"/>
                <a:ea typeface="Tahoma" panose="020B0604030504040204" pitchFamily="34" charset="0"/>
                <a:cs typeface="Tahoma" panose="020B0604030504040204" pitchFamily="34" charset="0"/>
              </a:rPr>
              <a:t>JOINT HEALTH</a:t>
            </a:r>
            <a:endParaRPr lang="en-IN"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93F5139-FECB-4AF5-3627-9E885B49D4B1}"/>
              </a:ext>
            </a:extLst>
          </p:cNvPr>
          <p:cNvSpPr/>
          <p:nvPr/>
        </p:nvSpPr>
        <p:spPr>
          <a:xfrm>
            <a:off x="0" y="5831530"/>
            <a:ext cx="3853820" cy="9995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Name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Eye Care</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Product type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Liquid</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Pack Size		: </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10 ml</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N" sz="1400" dirty="0">
                <a:solidFill>
                  <a:schemeClr val="tx1"/>
                </a:solidFill>
                <a:latin typeface="Tahoma" panose="020B0604030504040204" pitchFamily="34" charset="0"/>
                <a:ea typeface="Tahoma" panose="020B0604030504040204" pitchFamily="34" charset="0"/>
                <a:cs typeface="Tahoma" panose="020B0604030504040204" pitchFamily="34" charset="0"/>
              </a:rPr>
              <a:t>MRP		: </a:t>
            </a:r>
            <a:r>
              <a:rPr lang="en-IN" sz="1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Rs</a:t>
            </a:r>
            <a:r>
              <a:rPr lang="en-IN"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75/-</a:t>
            </a:r>
            <a:endParaRPr lang="en-IN"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AAFEA6A9-8D49-84DD-1663-108CD26B0336}"/>
              </a:ext>
            </a:extLst>
          </p:cNvPr>
          <p:cNvSpPr/>
          <p:nvPr/>
        </p:nvSpPr>
        <p:spPr>
          <a:xfrm>
            <a:off x="3943445" y="1414927"/>
            <a:ext cx="8155757" cy="9876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Saarvasri</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Herbs Eye Care Drops is to recover various conditions of the eye. It contains no medication and are meant to lubricate the eyes or to rinse out toxins</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xmlns="" id="{AA0A71D4-747D-7959-4E3B-7EB718815855}"/>
              </a:ext>
            </a:extLst>
          </p:cNvPr>
          <p:cNvSpPr/>
          <p:nvPr/>
        </p:nvSpPr>
        <p:spPr>
          <a:xfrm>
            <a:off x="3943445" y="2877667"/>
            <a:ext cx="8155757" cy="24473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helps to replace your eye’s natural moisture when your eyes aren’t making enough on their own.</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relieves dryness and irritation, promoting comfort.</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In an injured eye, artificial tears also promote surface healing, increase comfort by reducing the feeling of a surface scratch and flush out any residual contaminating or injurious particles.</a:t>
            </a:r>
          </a:p>
          <a:p>
            <a:pPr marL="285750" indent="-285750">
              <a:buFont typeface="Wingdings" panose="05000000000000000000" pitchFamily="2" charset="2"/>
              <a:buChar char="ü"/>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It prevents further damage by keeping the eye lubricated</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xmlns="" id="{A33CBB9F-A826-CD74-6E10-48C485B4FFC2}"/>
              </a:ext>
            </a:extLst>
          </p:cNvPr>
          <p:cNvSpPr/>
          <p:nvPr/>
        </p:nvSpPr>
        <p:spPr>
          <a:xfrm>
            <a:off x="3943445" y="5850953"/>
            <a:ext cx="4086841" cy="9801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Rasona Bulb, Arka Leaf, Dhatur Leaf, Nimba Leaf, Gomutra, Karpur, Musterd </a:t>
            </a:r>
            <a:r>
              <a:rPr lang="it-IT"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Oil</a:t>
            </a:r>
          </a:p>
          <a:p>
            <a:endParaRPr lang="en-IN" sz="16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xmlns="" id="{D2DCC51F-E548-4B56-76EA-BBAEE01F2AF5}"/>
              </a:ext>
            </a:extLst>
          </p:cNvPr>
          <p:cNvSpPr/>
          <p:nvPr/>
        </p:nvSpPr>
        <p:spPr>
          <a:xfrm>
            <a:off x="8119910" y="5850953"/>
            <a:ext cx="3997216" cy="9801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Take 1 drop into each ear twice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daily</a:t>
            </a:r>
          </a:p>
          <a:p>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N"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990604"/>
            <a:ext cx="3701942" cy="4334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152400"/>
            <a:ext cx="12188825" cy="707886"/>
          </a:xfrm>
          <a:prstGeom prst="rect">
            <a:avLst/>
          </a:prstGeom>
          <a:solidFill>
            <a:schemeClr val="accent4">
              <a:lumMod val="75000"/>
            </a:schemeClr>
          </a:solid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Candara" pitchFamily="34" charset="0"/>
              </a:rPr>
              <a:t>EYE CARE DROPS</a:t>
            </a:r>
            <a:endParaRPr lang="en-US" sz="4000" b="1" dirty="0">
              <a:solidFill>
                <a:schemeClr val="bg1"/>
              </a:solidFill>
              <a:effectLst>
                <a:outerShdw blurRad="38100" dist="38100" dir="2700000" algn="tl">
                  <a:srgbClr val="000000">
                    <a:alpha val="43137"/>
                  </a:srgbClr>
                </a:outerShdw>
              </a:effectLst>
              <a:latin typeface="Candara" pitchFamily="34" charset="0"/>
            </a:endParaRPr>
          </a:p>
        </p:txBody>
      </p:sp>
      <p:sp>
        <p:nvSpPr>
          <p:cNvPr id="23" name="Rectangle 22">
            <a:extLst>
              <a:ext uri="{FF2B5EF4-FFF2-40B4-BE49-F238E27FC236}">
                <a16:creationId xmlns:a16="http://schemas.microsoft.com/office/drawing/2014/main" xmlns="" id="{A2872485-934C-4474-AC18-D370E72DAA59}"/>
              </a:ext>
            </a:extLst>
          </p:cNvPr>
          <p:cNvSpPr/>
          <p:nvPr/>
        </p:nvSpPr>
        <p:spPr>
          <a:xfrm>
            <a:off x="3943445" y="959226"/>
            <a:ext cx="8155757" cy="4362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DESCRIPTION</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xmlns="" id="{EA262F2A-925F-4511-4F47-1209BC828CB9}"/>
              </a:ext>
            </a:extLst>
          </p:cNvPr>
          <p:cNvSpPr/>
          <p:nvPr/>
        </p:nvSpPr>
        <p:spPr>
          <a:xfrm>
            <a:off x="3943445" y="2421966"/>
            <a:ext cx="8155757" cy="43627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HEALTH BENEFITS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C854F020-382B-BD4C-3B78-20289FF31CBE}"/>
              </a:ext>
            </a:extLst>
          </p:cNvPr>
          <p:cNvSpPr/>
          <p:nvPr/>
        </p:nvSpPr>
        <p:spPr>
          <a:xfrm>
            <a:off x="3943445" y="5395254"/>
            <a:ext cx="4086841" cy="43627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KEY INGREDIENTS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96C3CCA6-B149-22A8-D917-224A41C36830}"/>
              </a:ext>
            </a:extLst>
          </p:cNvPr>
          <p:cNvSpPr/>
          <p:nvPr/>
        </p:nvSpPr>
        <p:spPr>
          <a:xfrm>
            <a:off x="8119910" y="5395254"/>
            <a:ext cx="3997216" cy="43627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IN" dirty="0" smtClean="0">
                <a:latin typeface="Tahoma" panose="020B0604030504040204" pitchFamily="34" charset="0"/>
                <a:ea typeface="Tahoma" panose="020B0604030504040204" pitchFamily="34" charset="0"/>
                <a:cs typeface="Tahoma" panose="020B0604030504040204" pitchFamily="34" charset="0"/>
              </a:rPr>
              <a:t>HOW TO USE </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3D4AD626-98C7-87E5-604E-C4F659C8752D}"/>
              </a:ext>
            </a:extLst>
          </p:cNvPr>
          <p:cNvSpPr/>
          <p:nvPr/>
        </p:nvSpPr>
        <p:spPr>
          <a:xfrm>
            <a:off x="-17921" y="5414678"/>
            <a:ext cx="3871742" cy="43627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IN" dirty="0">
                <a:latin typeface="Tahoma" panose="020B0604030504040204" pitchFamily="34" charset="0"/>
                <a:ea typeface="Tahoma" panose="020B0604030504040204" pitchFamily="34" charset="0"/>
                <a:cs typeface="Tahoma" panose="020B0604030504040204" pitchFamily="34" charset="0"/>
              </a:rPr>
              <a:t>Product </a:t>
            </a:r>
            <a:r>
              <a:rPr lang="en-IN" dirty="0" smtClean="0">
                <a:latin typeface="Tahoma" panose="020B0604030504040204" pitchFamily="34" charset="0"/>
                <a:ea typeface="Tahoma" panose="020B0604030504040204" pitchFamily="34" charset="0"/>
                <a:cs typeface="Tahoma" panose="020B0604030504040204" pitchFamily="34" charset="0"/>
              </a:rPr>
              <a:t>Details</a:t>
            </a:r>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1061956" y="45568"/>
            <a:ext cx="838200" cy="838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9812" y="71565"/>
            <a:ext cx="562489" cy="747434"/>
          </a:xfrm>
          <a:prstGeom prst="rect">
            <a:avLst/>
          </a:prstGeom>
        </p:spPr>
      </p:pic>
      <p:sp>
        <p:nvSpPr>
          <p:cNvPr id="21" name="Rectangle 20"/>
          <p:cNvSpPr/>
          <p:nvPr/>
        </p:nvSpPr>
        <p:spPr>
          <a:xfrm>
            <a:off x="136210" y="1062307"/>
            <a:ext cx="3581400" cy="4191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12" y="1123499"/>
            <a:ext cx="3320942" cy="46320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5084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731</TotalTime>
  <Words>21631</Words>
  <Application>Microsoft Office PowerPoint</Application>
  <PresentationFormat>Custom</PresentationFormat>
  <Paragraphs>2905</Paragraphs>
  <Slides>136</Slides>
  <Notes>8</Notes>
  <HiddenSlides>0</HiddenSlides>
  <MMClips>0</MMClips>
  <ScaleCrop>false</ScaleCrop>
  <HeadingPairs>
    <vt:vector size="4" baseType="variant">
      <vt:variant>
        <vt:lpstr>Theme</vt:lpstr>
      </vt:variant>
      <vt:variant>
        <vt:i4>1</vt:i4>
      </vt:variant>
      <vt:variant>
        <vt:lpstr>Slide Titles</vt:lpstr>
      </vt:variant>
      <vt:variant>
        <vt:i4>136</vt:i4>
      </vt:variant>
    </vt:vector>
  </HeadingPairs>
  <TitlesOfParts>
    <vt:vector size="1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35</cp:revision>
  <dcterms:created xsi:type="dcterms:W3CDTF">2006-08-16T00:00:00Z</dcterms:created>
  <dcterms:modified xsi:type="dcterms:W3CDTF">2023-04-24T08:50:38Z</dcterms:modified>
</cp:coreProperties>
</file>