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8" r:id="rId4"/>
    <p:sldId id="259" r:id="rId5"/>
    <p:sldId id="260" r:id="rId6"/>
    <p:sldId id="261" r:id="rId7"/>
    <p:sldId id="263" r:id="rId8"/>
    <p:sldId id="264" r:id="rId9"/>
    <p:sldId id="265" r:id="rId10"/>
    <p:sldId id="266" r:id="rId11"/>
    <p:sldId id="267" r:id="rId12"/>
    <p:sldId id="268" r:id="rId13"/>
    <p:sldId id="269" r:id="rId14"/>
    <p:sldId id="275" r:id="rId15"/>
    <p:sldId id="270" r:id="rId16"/>
    <p:sldId id="271" r:id="rId17"/>
    <p:sldId id="272" r:id="rId18"/>
    <p:sldId id="273" r:id="rId19"/>
    <p:sldId id="274" r:id="rId20"/>
    <p:sldId id="277" r:id="rId21"/>
    <p:sldId id="281" r:id="rId22"/>
    <p:sldId id="300" r:id="rId23"/>
    <p:sldId id="301" r:id="rId24"/>
    <p:sldId id="302" r:id="rId25"/>
    <p:sldId id="299" r:id="rId26"/>
    <p:sldId id="303" r:id="rId27"/>
    <p:sldId id="282" r:id="rId28"/>
    <p:sldId id="283" r:id="rId29"/>
    <p:sldId id="284" r:id="rId30"/>
    <p:sldId id="285" r:id="rId31"/>
    <p:sldId id="286" r:id="rId32"/>
    <p:sldId id="287" r:id="rId33"/>
    <p:sldId id="340" r:id="rId34"/>
    <p:sldId id="341" r:id="rId35"/>
    <p:sldId id="289" r:id="rId36"/>
    <p:sldId id="290" r:id="rId37"/>
    <p:sldId id="291" r:id="rId38"/>
    <p:sldId id="292" r:id="rId39"/>
    <p:sldId id="293" r:id="rId40"/>
    <p:sldId id="294" r:id="rId41"/>
    <p:sldId id="295" r:id="rId42"/>
    <p:sldId id="296" r:id="rId43"/>
    <p:sldId id="297" r:id="rId44"/>
    <p:sldId id="298" r:id="rId45"/>
    <p:sldId id="351" r:id="rId46"/>
    <p:sldId id="352" r:id="rId47"/>
    <p:sldId id="309" r:id="rId48"/>
    <p:sldId id="310" r:id="rId49"/>
    <p:sldId id="311" r:id="rId50"/>
    <p:sldId id="312" r:id="rId51"/>
    <p:sldId id="313" r:id="rId52"/>
    <p:sldId id="314" r:id="rId53"/>
    <p:sldId id="315" r:id="rId54"/>
    <p:sldId id="353" r:id="rId55"/>
    <p:sldId id="316" r:id="rId56"/>
    <p:sldId id="317" r:id="rId57"/>
    <p:sldId id="318" r:id="rId58"/>
    <p:sldId id="319" r:id="rId59"/>
    <p:sldId id="350" r:id="rId60"/>
    <p:sldId id="349" r:id="rId61"/>
    <p:sldId id="321" r:id="rId62"/>
    <p:sldId id="323" r:id="rId63"/>
    <p:sldId id="324" r:id="rId64"/>
    <p:sldId id="325" r:id="rId65"/>
    <p:sldId id="328" r:id="rId66"/>
    <p:sldId id="329" r:id="rId67"/>
    <p:sldId id="330" r:id="rId68"/>
    <p:sldId id="331" r:id="rId69"/>
    <p:sldId id="332" r:id="rId70"/>
    <p:sldId id="333" r:id="rId71"/>
    <p:sldId id="334" r:id="rId72"/>
    <p:sldId id="335" r:id="rId73"/>
    <p:sldId id="338" r:id="rId74"/>
    <p:sldId id="278" r:id="rId75"/>
    <p:sldId id="347" r:id="rId76"/>
    <p:sldId id="348" r:id="rId77"/>
    <p:sldId id="279" r:id="rId78"/>
    <p:sldId id="304" r:id="rId79"/>
    <p:sldId id="305" r:id="rId80"/>
    <p:sldId id="306" r:id="rId81"/>
    <p:sldId id="307" r:id="rId82"/>
    <p:sldId id="308" r:id="rId83"/>
    <p:sldId id="346" r:id="rId84"/>
    <p:sldId id="280" r:id="rId85"/>
    <p:sldId id="326" r:id="rId86"/>
    <p:sldId id="320" r:id="rId87"/>
    <p:sldId id="336" r:id="rId88"/>
    <p:sldId id="337" r:id="rId89"/>
    <p:sldId id="345" r:id="rId90"/>
    <p:sldId id="354" r:id="rId9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a:srgbClr val="0000DE"/>
    <a:srgbClr val="0000FF"/>
    <a:srgbClr val="FF0066"/>
    <a:srgbClr val="DE2410"/>
    <a:srgbClr val="D73717"/>
    <a:srgbClr val="FF3300"/>
    <a:srgbClr val="E2AC00"/>
    <a:srgbClr val="CC0000"/>
    <a:srgbClr val="FFD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91"/>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24-Apr-23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24-Apr-23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24-Apr-23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24-Apr-23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188"/>
          <a:stretch/>
        </p:blipFill>
        <p:spPr>
          <a:xfrm>
            <a:off x="-29581" y="0"/>
            <a:ext cx="1228080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1" y="1803345"/>
            <a:ext cx="12280806" cy="3251309"/>
          </a:xfrm>
          <a:prstGeom prst="rect">
            <a:avLst/>
          </a:prstGeom>
        </p:spPr>
      </p:pic>
      <p:sp>
        <p:nvSpPr>
          <p:cNvPr id="6" name="Rounded Rectangle 5"/>
          <p:cNvSpPr/>
          <p:nvPr/>
        </p:nvSpPr>
        <p:spPr>
          <a:xfrm>
            <a:off x="5502764" y="-118188"/>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012" y="110412"/>
            <a:ext cx="797904" cy="1060253"/>
          </a:xfrm>
          <a:prstGeom prst="rect">
            <a:avLst/>
          </a:prstGeom>
        </p:spPr>
      </p:pic>
    </p:spTree>
    <p:extLst>
      <p:ext uri="{BB962C8B-B14F-4D97-AF65-F5344CB8AC3E}">
        <p14:creationId xmlns:p14="http://schemas.microsoft.com/office/powerpoint/2010/main" val="3444343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838200"/>
            <a:ext cx="5562600" cy="651378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Alopecs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hair oil designed to stimulate hair growth and restore vitality of hair. This multifunctional and intensive formula helps to treat Alopecia , strengthen your hair, reduce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hairfall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promote overall hair &amp; scalp health, boost blood circulation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natural extract  encourages hair growth and revitalize the hair follicles. </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Black Till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Bhringraj</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coconut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Anantamul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Bahera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Bramhmi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Karan,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Malkangi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Mehendi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Sankhpushpi</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in getting rid of sign baldness.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Adds nutrients and vitamins to the hair follicle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Stimulates of the circulation of blood to the scalp</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 scalp psoriasis, relieves dry and itchy scalp problems.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Tighten hair root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retain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hair's natural texture. </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Gently massage on clean scalp . Leave on for at least  2 hours, for better result keep it overnight next day using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Shampoo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properly.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8304212" y="-76200"/>
            <a:ext cx="3581400" cy="1107996"/>
          </a:xfrm>
          <a:prstGeom prst="rect">
            <a:avLst/>
          </a:prstGeom>
          <a:noFill/>
        </p:spPr>
        <p:txBody>
          <a:bodyPr wrap="square" rtlCol="0">
            <a:spAutoFit/>
          </a:bodyPr>
          <a:lstStyle/>
          <a:p>
            <a:r>
              <a:rPr lang="en-US" sz="6600" b="1" dirty="0" err="1" smtClean="0">
                <a:ln>
                  <a:solidFill>
                    <a:schemeClr val="tx1">
                      <a:alpha val="46000"/>
                    </a:schemeClr>
                  </a:solidFill>
                </a:ln>
                <a:solidFill>
                  <a:srgbClr val="FFD54F"/>
                </a:solidFill>
                <a:effectLst>
                  <a:outerShdw blurRad="38100" dist="38100" dir="2700000" algn="tl">
                    <a:srgbClr val="000000">
                      <a:alpha val="43137"/>
                    </a:srgbClr>
                  </a:outerShdw>
                </a:effectLst>
                <a:latin typeface="Britannic Bold" pitchFamily="34" charset="0"/>
                <a:ea typeface="Ebrima" pitchFamily="2" charset="0"/>
                <a:cs typeface="Arial" pitchFamily="34" charset="0"/>
              </a:rPr>
              <a:t>Aloepecs</a:t>
            </a:r>
            <a:endParaRPr lang="en-US" sz="6600" b="1" dirty="0">
              <a:ln>
                <a:solidFill>
                  <a:schemeClr val="tx1">
                    <a:alpha val="46000"/>
                  </a:schemeClr>
                </a:solidFill>
              </a:ln>
              <a:solidFill>
                <a:srgbClr val="FFD54F"/>
              </a:solidFill>
              <a:effectLst>
                <a:outerShdw blurRad="38100" dist="38100" dir="2700000" algn="tl">
                  <a:srgbClr val="000000">
                    <a:alpha val="43137"/>
                  </a:srgbClr>
                </a:outerShdw>
              </a:effectLst>
              <a:latin typeface="Britannic Bold" pitchFamily="34" charset="0"/>
              <a:ea typeface="Ebrima" pitchFamily="2" charset="0"/>
              <a:cs typeface="Arial" pitchFamily="34" charset="0"/>
            </a:endParaRPr>
          </a:p>
        </p:txBody>
      </p:sp>
      <p:sp>
        <p:nvSpPr>
          <p:cNvPr id="14" name="TextBox 13"/>
          <p:cNvSpPr txBox="1"/>
          <p:nvPr/>
        </p:nvSpPr>
        <p:spPr>
          <a:xfrm>
            <a:off x="10056812" y="772180"/>
            <a:ext cx="1828800" cy="523220"/>
          </a:xfrm>
          <a:prstGeom prst="rect">
            <a:avLst/>
          </a:prstGeom>
          <a:noFill/>
        </p:spPr>
        <p:txBody>
          <a:bodyPr wrap="square" rtlCol="0">
            <a:spAutoFit/>
          </a:bodyPr>
          <a:lstStyle/>
          <a:p>
            <a:r>
              <a:rPr lang="en-US" sz="2800" b="1" spc="300" dirty="0" smtClean="0">
                <a:solidFill>
                  <a:schemeClr val="tx2">
                    <a:lumMod val="50000"/>
                  </a:schemeClr>
                </a:solidFill>
              </a:rPr>
              <a:t>HAIR OIL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a:latin typeface="Tahoma" pitchFamily="34" charset="0"/>
                <a:ea typeface="Tahoma" pitchFamily="34" charset="0"/>
                <a:cs typeface="Tahoma" pitchFamily="34" charset="0"/>
              </a:rPr>
              <a:t>1</a:t>
            </a:r>
            <a:r>
              <a:rPr lang="en-US" sz="1600" dirty="0" smtClean="0">
                <a:latin typeface="Tahoma" pitchFamily="34" charset="0"/>
                <a:ea typeface="Tahoma" pitchFamily="34" charset="0"/>
                <a:cs typeface="Tahoma" pitchFamily="34" charset="0"/>
              </a:rPr>
              <a:t>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7704527"/>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8" y="1347411"/>
            <a:ext cx="4819228" cy="564329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Natural Hair Oil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 herbal hair therapy for healthy hair. It contains many natural herbs which are very rare and helps to keep your hair smooth, nourished, silky, shining and makes your hair more strong. It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penetrates in your hair follicles which will increase your hair's life span.</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Sankhpushpi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Kevda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Manjeet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Bhringraj</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Balchad</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Kapoor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Tezpatta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Soya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Chandan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Gulab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Mulaithi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Til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your hair longer, stronger &amp; beautiful</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dandruff</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hair fall</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nourishment to your hair</a:t>
            </a: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gently with soft hand in your hair roots to the end, keep for 2-3 hours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least,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then wash it with shampoo. for better result you can keep it for over night and wash your hair with shampoo on next morning repeat this process for 2-3 days in week</a:t>
            </a:r>
          </a:p>
        </p:txBody>
      </p:sp>
      <p:sp>
        <p:nvSpPr>
          <p:cNvPr id="9" name="TextBox 8"/>
          <p:cNvSpPr txBox="1"/>
          <p:nvPr/>
        </p:nvSpPr>
        <p:spPr>
          <a:xfrm>
            <a:off x="8837612" y="-41196"/>
            <a:ext cx="3581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6">
                    <a:lumMod val="75000"/>
                  </a:schemeClr>
                </a:solidFill>
                <a:latin typeface="Britannic Bold" pitchFamily="34" charset="0"/>
                <a:ea typeface="Ebrima" pitchFamily="2" charset="0"/>
                <a:cs typeface="Arial" pitchFamily="34" charset="0"/>
              </a:rPr>
              <a:t>Natural</a:t>
            </a:r>
            <a:endParaRPr lang="en-US" sz="6600" b="1" dirty="0">
              <a:ln>
                <a:solidFill>
                  <a:schemeClr val="tx1">
                    <a:alpha val="46000"/>
                  </a:schemeClr>
                </a:solidFill>
              </a:ln>
              <a:solidFill>
                <a:schemeClr val="accent6">
                  <a:lumMod val="75000"/>
                </a:schemeClr>
              </a:solidFill>
              <a:latin typeface="Britannic Bold" pitchFamily="34" charset="0"/>
              <a:ea typeface="Ebrima" pitchFamily="2" charset="0"/>
              <a:cs typeface="Arial" pitchFamily="34" charset="0"/>
            </a:endParaRPr>
          </a:p>
        </p:txBody>
      </p:sp>
      <p:sp>
        <p:nvSpPr>
          <p:cNvPr id="14" name="TextBox 13"/>
          <p:cNvSpPr txBox="1"/>
          <p:nvPr/>
        </p:nvSpPr>
        <p:spPr>
          <a:xfrm>
            <a:off x="10056812" y="772180"/>
            <a:ext cx="1828800" cy="523220"/>
          </a:xfrm>
          <a:prstGeom prst="rect">
            <a:avLst/>
          </a:prstGeom>
          <a:noFill/>
        </p:spPr>
        <p:txBody>
          <a:bodyPr wrap="square" rtlCol="0">
            <a:spAutoFit/>
          </a:bodyPr>
          <a:lstStyle/>
          <a:p>
            <a:r>
              <a:rPr lang="en-US" sz="2800" b="1" spc="300" dirty="0" smtClean="0">
                <a:solidFill>
                  <a:schemeClr val="tx2">
                    <a:lumMod val="50000"/>
                  </a:schemeClr>
                </a:solidFill>
              </a:rPr>
              <a:t>HAIR OIL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200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10674642"/>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1001681"/>
            <a:ext cx="5334000" cy="624609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luxurious non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greasy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non sticky hair oil, which provides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intense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nourishment to the scalp, stimulates hair growth, strengthen hair roots and reduces hair loss. It also helps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eliminate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dandruff and hair roots healthy for better hair growth.</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 Onion Oil, Black Seed, Sesame Oil, Olive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Bhringraj</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Sweet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Alomd</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dandruff</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hair loss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hair growth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Balances pH of scalp</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Stops split ends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 hair volume &amp; length</a:t>
            </a: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this hair oil all over the scalp, massage the scalp gently with fingers in a circular motion, so that the oil gets absorbed into the scalp gradually, leave for an hour or more then wash your hair with shampoo</a:t>
            </a:r>
          </a:p>
        </p:txBody>
      </p:sp>
      <p:sp>
        <p:nvSpPr>
          <p:cNvPr id="9" name="TextBox 8"/>
          <p:cNvSpPr txBox="1"/>
          <p:nvPr/>
        </p:nvSpPr>
        <p:spPr>
          <a:xfrm>
            <a:off x="7770812" y="-41196"/>
            <a:ext cx="4724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2">
                    <a:lumMod val="75000"/>
                  </a:schemeClr>
                </a:solidFill>
                <a:latin typeface="Britannic Bold" pitchFamily="34" charset="0"/>
                <a:ea typeface="Ebrima" pitchFamily="2" charset="0"/>
                <a:cs typeface="Arial" pitchFamily="34" charset="0"/>
              </a:rPr>
              <a:t>Red Onion</a:t>
            </a:r>
            <a:endParaRPr lang="en-US" sz="6600" b="1" dirty="0">
              <a:ln>
                <a:solidFill>
                  <a:schemeClr val="tx1">
                    <a:alpha val="46000"/>
                  </a:schemeClr>
                </a:solidFill>
              </a:ln>
              <a:solidFill>
                <a:schemeClr val="accent2">
                  <a:lumMod val="75000"/>
                </a:schemeClr>
              </a:solidFill>
              <a:latin typeface="Britannic Bold" pitchFamily="34" charset="0"/>
              <a:ea typeface="Ebrima" pitchFamily="2" charset="0"/>
              <a:cs typeface="Arial" pitchFamily="34" charset="0"/>
            </a:endParaRPr>
          </a:p>
        </p:txBody>
      </p:sp>
      <p:sp>
        <p:nvSpPr>
          <p:cNvPr id="14" name="TextBox 13"/>
          <p:cNvSpPr txBox="1"/>
          <p:nvPr/>
        </p:nvSpPr>
        <p:spPr>
          <a:xfrm>
            <a:off x="7770812" y="772180"/>
            <a:ext cx="4953000" cy="523220"/>
          </a:xfrm>
          <a:prstGeom prst="rect">
            <a:avLst/>
          </a:prstGeom>
          <a:noFill/>
        </p:spPr>
        <p:txBody>
          <a:bodyPr wrap="square" rtlCol="0">
            <a:spAutoFit/>
          </a:bodyPr>
          <a:lstStyle/>
          <a:p>
            <a:r>
              <a:rPr lang="en-US" sz="2800" b="1" spc="300" dirty="0" smtClean="0">
                <a:solidFill>
                  <a:schemeClr val="tx2">
                    <a:lumMod val="50000"/>
                  </a:schemeClr>
                </a:solidFill>
              </a:rPr>
              <a:t>BLACK SEED HAIR OIL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200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6</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10487331"/>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6" y="381000"/>
            <a:ext cx="6019800" cy="704915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This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oil is highly effective and excellent remedy for falling hair, premature graying, sleeplessness &amp; head ache. It helps in nourishing hair follicles &amp; boosting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growth.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Almond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Olive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Arnika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Sunflower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Bhringraj</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Vetiver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Roots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Strengthens hair roots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hair growth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Intense nourishment</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Healthy scalp</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Soft and smooth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Anti-frizz protection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Instant spread</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Non greasy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this hair oil all over the scalp, massage the scalp gently with fingers in a circular motion, so that the oil gets absorbed into the scalp gradually, leave for an hour or more then wash your hair with shampoo</a:t>
            </a:r>
          </a:p>
        </p:txBody>
      </p:sp>
      <p:sp>
        <p:nvSpPr>
          <p:cNvPr id="9" name="TextBox 8"/>
          <p:cNvSpPr txBox="1"/>
          <p:nvPr/>
        </p:nvSpPr>
        <p:spPr>
          <a:xfrm>
            <a:off x="9447212" y="-117396"/>
            <a:ext cx="4724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6">
                    <a:lumMod val="75000"/>
                  </a:schemeClr>
                </a:solidFill>
                <a:latin typeface="Britannic Bold" pitchFamily="34" charset="0"/>
                <a:ea typeface="Ebrima" pitchFamily="2" charset="0"/>
                <a:cs typeface="Arial" pitchFamily="34" charset="0"/>
              </a:rPr>
              <a:t>9 in 1</a:t>
            </a:r>
            <a:endParaRPr lang="en-US" sz="6600" b="1" dirty="0">
              <a:ln>
                <a:solidFill>
                  <a:schemeClr val="tx1">
                    <a:alpha val="46000"/>
                  </a:schemeClr>
                </a:solidFill>
              </a:ln>
              <a:solidFill>
                <a:schemeClr val="accent6">
                  <a:lumMod val="75000"/>
                </a:schemeClr>
              </a:solidFill>
              <a:latin typeface="Britannic Bold" pitchFamily="34" charset="0"/>
              <a:ea typeface="Ebrima" pitchFamily="2" charset="0"/>
              <a:cs typeface="Arial" pitchFamily="34" charset="0"/>
            </a:endParaRPr>
          </a:p>
        </p:txBody>
      </p:sp>
      <p:sp>
        <p:nvSpPr>
          <p:cNvPr id="14" name="TextBox 13"/>
          <p:cNvSpPr txBox="1"/>
          <p:nvPr/>
        </p:nvSpPr>
        <p:spPr>
          <a:xfrm>
            <a:off x="8304212" y="685800"/>
            <a:ext cx="4953000" cy="523220"/>
          </a:xfrm>
          <a:prstGeom prst="rect">
            <a:avLst/>
          </a:prstGeom>
          <a:noFill/>
        </p:spPr>
        <p:txBody>
          <a:bodyPr wrap="square" rtlCol="0">
            <a:spAutoFit/>
          </a:bodyPr>
          <a:lstStyle/>
          <a:p>
            <a:r>
              <a:rPr lang="en-US" sz="2800" b="1" spc="300" dirty="0" smtClean="0">
                <a:solidFill>
                  <a:schemeClr val="tx2">
                    <a:lumMod val="50000"/>
                  </a:schemeClr>
                </a:solidFill>
              </a:rPr>
              <a:t>HAIR THERAPY OIL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200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62315411"/>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1079665"/>
            <a:ext cx="5011108" cy="6144442"/>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SHPL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Treatment is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 procedure that helps make hair strong, bouncy and shiny, while simultaneously dealing with damaged hair, hair breakouts, &amp; split ends. Coconut have several benefits for your hair. Using it as a hair mask and leave-in treatment may help moisturize and seal hair.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Jojoba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rich in vitamins and minerals that nourish hair. So it is the ultimate solution for your hair problems.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Coconut Oil, Extracts, Jojoba Oil &amp; Silk Protein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Deep conditions your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Make your hair bouncy</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Brings the natural shine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lusture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of your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Repair damaged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split ends.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you soft, smooth, &amp; healthy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After washing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your hair with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shampoo from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aarvasri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On wet hair put the coconut treatment cream on your hair length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massage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with your finger tips to the end of your hair and keep it for 5-10 minutes and then rinse it off with water. </a:t>
            </a:r>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Don’t apply the product on your scalp. If you do so it will make your hair root lose and it will increase your hair fall.</a:t>
            </a:r>
            <a:endPar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313612" y="-76200"/>
            <a:ext cx="4800600" cy="1107996"/>
          </a:xfrm>
          <a:prstGeom prst="rect">
            <a:avLst/>
          </a:prstGeom>
          <a:noFill/>
        </p:spPr>
        <p:txBody>
          <a:bodyPr wrap="square" rtlCol="0">
            <a:spAutoFit/>
          </a:bodyPr>
          <a:lstStyle/>
          <a:p>
            <a:r>
              <a:rPr lang="en-US" sz="6600" b="1" dirty="0" smtClean="0">
                <a:ln>
                  <a:solidFill>
                    <a:schemeClr val="tx1">
                      <a:alpha val="46000"/>
                    </a:schemeClr>
                  </a:solidFill>
                </a:ln>
                <a:solidFill>
                  <a:srgbClr val="CC0000"/>
                </a:solidFill>
                <a:effectLst>
                  <a:outerShdw blurRad="38100" dist="38100" dir="2700000" algn="tl">
                    <a:srgbClr val="000000">
                      <a:alpha val="43137"/>
                    </a:srgbClr>
                  </a:outerShdw>
                </a:effectLst>
                <a:latin typeface="Britannic Bold" pitchFamily="34" charset="0"/>
                <a:ea typeface="Ebrima" pitchFamily="2" charset="0"/>
                <a:cs typeface="Arial" pitchFamily="34" charset="0"/>
              </a:rPr>
              <a:t>COOL </a:t>
            </a:r>
            <a:r>
              <a:rPr lang="en-US" sz="6600" b="1" dirty="0" err="1" smtClean="0">
                <a:ln>
                  <a:solidFill>
                    <a:schemeClr val="tx1">
                      <a:alpha val="46000"/>
                    </a:schemeClr>
                  </a:solidFill>
                </a:ln>
                <a:solidFill>
                  <a:srgbClr val="CC0000"/>
                </a:solidFill>
                <a:effectLst>
                  <a:outerShdw blurRad="38100" dist="38100" dir="2700000" algn="tl">
                    <a:srgbClr val="000000">
                      <a:alpha val="43137"/>
                    </a:srgbClr>
                  </a:outerShdw>
                </a:effectLst>
                <a:latin typeface="Britannic Bold" pitchFamily="34" charset="0"/>
                <a:ea typeface="Ebrima" pitchFamily="2" charset="0"/>
                <a:cs typeface="Arial" pitchFamily="34" charset="0"/>
              </a:rPr>
              <a:t>COOL</a:t>
            </a:r>
            <a:endParaRPr lang="en-US" sz="6600" b="1" dirty="0">
              <a:ln>
                <a:solidFill>
                  <a:schemeClr val="tx1">
                    <a:alpha val="46000"/>
                  </a:schemeClr>
                </a:solidFill>
              </a:ln>
              <a:solidFill>
                <a:srgbClr val="CC0000"/>
              </a:solidFill>
              <a:effectLst>
                <a:outerShdw blurRad="38100" dist="38100" dir="2700000" algn="tl">
                  <a:srgbClr val="000000">
                    <a:alpha val="43137"/>
                  </a:srgbClr>
                </a:outerShdw>
              </a:effectLst>
              <a:latin typeface="Britannic Bold"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200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sp>
        <p:nvSpPr>
          <p:cNvPr id="13" name="TextBox 12"/>
          <p:cNvSpPr txBox="1"/>
          <p:nvPr/>
        </p:nvSpPr>
        <p:spPr>
          <a:xfrm>
            <a:off x="10133012" y="772180"/>
            <a:ext cx="2476500" cy="523220"/>
          </a:xfrm>
          <a:prstGeom prst="rect">
            <a:avLst/>
          </a:prstGeom>
          <a:noFill/>
        </p:spPr>
        <p:txBody>
          <a:bodyPr wrap="square" rtlCol="0">
            <a:spAutoFit/>
          </a:bodyPr>
          <a:lstStyle/>
          <a:p>
            <a:r>
              <a:rPr lang="en-US" sz="2800" b="1" spc="300" dirty="0" smtClean="0">
                <a:solidFill>
                  <a:schemeClr val="tx2">
                    <a:lumMod val="50000"/>
                  </a:schemeClr>
                </a:solidFill>
              </a:rPr>
              <a:t>HAIR OIL</a:t>
            </a:r>
            <a:endParaRPr lang="en-US" sz="2800" b="1" spc="300" dirty="0">
              <a:solidFill>
                <a:schemeClr val="tx2">
                  <a:lumMod val="50000"/>
                </a:schemeClr>
              </a:solidFill>
            </a:endParaRPr>
          </a:p>
        </p:txBody>
      </p:sp>
    </p:spTree>
    <p:extLst>
      <p:ext uri="{BB962C8B-B14F-4D97-AF65-F5344CB8AC3E}">
        <p14:creationId xmlns:p14="http://schemas.microsoft.com/office/powerpoint/2010/main" val="3669300895"/>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25" t="32717" r="48207" b="30411"/>
          <a:stretch/>
        </p:blipFill>
        <p:spPr>
          <a:xfrm>
            <a:off x="245572" y="3581400"/>
            <a:ext cx="2857500" cy="259915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Sri Shine Extra Hold Hair Gel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100% natural and contains no harsh surfactants, artificial coloring, or fragrances. It is one of the few hair gels on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market. Our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mild Hair Gel is also infused with Aloe Vera and milk protein to provide a full range of moisturizing and pH-balancing benefits.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Extract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milk protein</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Strong hold for 15 hours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hair growth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All-natural styling</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hair fall</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hair from getting damaged</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soft, smooth and bouncy hair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shine extra hold hair gel on to wet or dry hair and create your own style using comb or fingers. Safe and east to rinse off. No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harmful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effects on hair</a:t>
            </a:r>
          </a:p>
        </p:txBody>
      </p:sp>
      <p:sp>
        <p:nvSpPr>
          <p:cNvPr id="9" name="TextBox 8"/>
          <p:cNvSpPr txBox="1"/>
          <p:nvPr/>
        </p:nvSpPr>
        <p:spPr>
          <a:xfrm>
            <a:off x="8075612" y="-117396"/>
            <a:ext cx="38862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tx2">
                    <a:lumMod val="50000"/>
                  </a:schemeClr>
                </a:solidFill>
                <a:latin typeface="Britannic Bold" pitchFamily="34" charset="0"/>
                <a:ea typeface="Ebrima" pitchFamily="2" charset="0"/>
                <a:cs typeface="Arial" pitchFamily="34" charset="0"/>
              </a:rPr>
              <a:t>HAIR GEL</a:t>
            </a:r>
            <a:endParaRPr lang="en-US" sz="6600" b="1" dirty="0">
              <a:ln>
                <a:solidFill>
                  <a:schemeClr val="tx1">
                    <a:alpha val="46000"/>
                  </a:schemeClr>
                </a:solidFill>
              </a:ln>
              <a:solidFill>
                <a:schemeClr val="tx2">
                  <a:lumMod val="50000"/>
                </a:schemeClr>
              </a:solidFill>
              <a:latin typeface="Britannic Bold" pitchFamily="34" charset="0"/>
              <a:ea typeface="Ebrima" pitchFamily="2" charset="0"/>
              <a:cs typeface="Arial" pitchFamily="34" charset="0"/>
            </a:endParaRPr>
          </a:p>
        </p:txBody>
      </p:sp>
      <p:sp>
        <p:nvSpPr>
          <p:cNvPr id="14" name="TextBox 13"/>
          <p:cNvSpPr txBox="1"/>
          <p:nvPr/>
        </p:nvSpPr>
        <p:spPr>
          <a:xfrm>
            <a:off x="9752012" y="685800"/>
            <a:ext cx="4953000" cy="523220"/>
          </a:xfrm>
          <a:prstGeom prst="rect">
            <a:avLst/>
          </a:prstGeom>
          <a:noFill/>
        </p:spPr>
        <p:txBody>
          <a:bodyPr wrap="square" rtlCol="0">
            <a:spAutoFit/>
          </a:bodyPr>
          <a:lstStyle/>
          <a:p>
            <a:r>
              <a:rPr lang="en-US" sz="2800" b="1" spc="300" dirty="0" smtClean="0">
                <a:solidFill>
                  <a:schemeClr val="tx2">
                    <a:lumMod val="50000"/>
                  </a:schemeClr>
                </a:solidFill>
              </a:rPr>
              <a:t>Extra Hold</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Gel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75/-</a:t>
            </a:r>
            <a:endParaRPr lang="en-US" sz="1600" dirty="0">
              <a:latin typeface="Tahoma" pitchFamily="34" charset="0"/>
              <a:ea typeface="Tahoma" pitchFamily="34" charset="0"/>
              <a:cs typeface="Tahoma"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2424" t="32929" b="29935"/>
          <a:stretch/>
        </p:blipFill>
        <p:spPr>
          <a:xfrm>
            <a:off x="1206499" y="3867691"/>
            <a:ext cx="2646362" cy="2418808"/>
          </a:xfrm>
          <a:prstGeom prst="rect">
            <a:avLst/>
          </a:prstGeom>
        </p:spPr>
      </p:pic>
    </p:spTree>
    <p:extLst>
      <p:ext uri="{BB962C8B-B14F-4D97-AF65-F5344CB8AC3E}">
        <p14:creationId xmlns:p14="http://schemas.microsoft.com/office/powerpoint/2010/main" val="2425380416"/>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788" y="465177"/>
            <a:ext cx="6019800" cy="7049159"/>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shine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argan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Serum makes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 more manageable and adds a healthy, attractive shine to any hair style.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Argan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oil is proven to make hair softer, silkier &amp; shinier. It is ideal hair serum, and it can even help to treat split ends and tame frizzy hair.</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LLP Oil, Almond Oil, Vitamin 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Argan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your hair shiny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split ends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frizzy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your hair soft and attractive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 few amount of serum on hand &amp; apply evenly through hairs and style as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desire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085012" y="35004"/>
            <a:ext cx="4876800" cy="1107996"/>
          </a:xfrm>
          <a:prstGeom prst="rect">
            <a:avLst/>
          </a:prstGeom>
          <a:noFill/>
        </p:spPr>
        <p:txBody>
          <a:bodyPr wrap="square" rtlCol="0">
            <a:spAutoFit/>
          </a:bodyPr>
          <a:lstStyle/>
          <a:p>
            <a:r>
              <a:rPr lang="en-US" sz="6600" b="1" dirty="0" smtClean="0">
                <a:ln>
                  <a:solidFill>
                    <a:schemeClr val="tx1">
                      <a:alpha val="46000"/>
                    </a:schemeClr>
                  </a:solidFill>
                </a:ln>
                <a:solidFill>
                  <a:srgbClr val="FF3300"/>
                </a:solidFill>
                <a:latin typeface="Britannic Bold" pitchFamily="34" charset="0"/>
                <a:ea typeface="Ebrima" pitchFamily="2" charset="0"/>
                <a:cs typeface="Arial" pitchFamily="34" charset="0"/>
              </a:rPr>
              <a:t>HAIR SERUM</a:t>
            </a:r>
            <a:endParaRPr lang="en-US" sz="6600" b="1" dirty="0">
              <a:ln>
                <a:solidFill>
                  <a:schemeClr val="tx1">
                    <a:alpha val="46000"/>
                  </a:schemeClr>
                </a:solidFill>
              </a:ln>
              <a:solidFill>
                <a:srgbClr val="FF3300"/>
              </a:solidFill>
              <a:latin typeface="Britannic Bold"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Liquid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85</a:t>
            </a:r>
            <a:r>
              <a:rPr lang="en-US" sz="1600" dirty="0" smtClean="0">
                <a:latin typeface="Tahoma" pitchFamily="34" charset="0"/>
                <a:ea typeface="Tahoma" pitchFamily="34" charset="0"/>
                <a:cs typeface="Tahoma" pitchFamily="34" charset="0"/>
              </a:rPr>
              <a:t>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10439512"/>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88" y="1268244"/>
            <a:ext cx="5334000" cy="6246091"/>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Hair Conditioner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specially designed for dry, damaged, fragile and lifeless looking hair. Rich in natural moisturizers,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nourishes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repairs the cuticle &amp;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cortex,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adds moisture to the hair, increases the hair strength and shine creating lustrous and healthy looking hair.</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Coconut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Avacado</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Shea Butter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Deeply penetrates and repairs the cuticle &amp;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cortex</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adds moisture to the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the proper nourishment of the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dry &amp; damaged hairs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After rinse off the shampoo apply this condition to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(lengths)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keep it for few minutes and wash it with normal water</a:t>
            </a:r>
          </a:p>
        </p:txBody>
      </p:sp>
      <p:sp>
        <p:nvSpPr>
          <p:cNvPr id="9" name="TextBox 8"/>
          <p:cNvSpPr txBox="1"/>
          <p:nvPr/>
        </p:nvSpPr>
        <p:spPr>
          <a:xfrm>
            <a:off x="4722812" y="35004"/>
            <a:ext cx="7391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1">
                    <a:lumMod val="75000"/>
                  </a:schemeClr>
                </a:solidFill>
                <a:latin typeface="Britannic Bold" pitchFamily="34" charset="0"/>
                <a:ea typeface="Ebrima" pitchFamily="2" charset="0"/>
                <a:cs typeface="Arial" pitchFamily="34" charset="0"/>
              </a:rPr>
              <a:t>HAIR CONDITIONER</a:t>
            </a:r>
            <a:endParaRPr lang="en-US" sz="6600" b="1" dirty="0">
              <a:ln>
                <a:solidFill>
                  <a:schemeClr val="tx1">
                    <a:alpha val="46000"/>
                  </a:schemeClr>
                </a:solidFill>
              </a:ln>
              <a:solidFill>
                <a:schemeClr val="accent1">
                  <a:lumMod val="75000"/>
                </a:schemeClr>
              </a:solidFill>
              <a:latin typeface="Britannic Bold"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Conditioner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00 </a:t>
            </a:r>
            <a:r>
              <a:rPr lang="en-US" sz="1600" dirty="0" smtClean="0">
                <a:latin typeface="Tahoma" pitchFamily="34" charset="0"/>
                <a:ea typeface="Tahoma" pitchFamily="34" charset="0"/>
                <a:cs typeface="Tahoma" pitchFamily="34" charset="0"/>
              </a:rPr>
              <a:t>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300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35572112"/>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3656013" y="1143000"/>
            <a:ext cx="8382000"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Sometimes your hair just needs a little something extra. Damage from the elements, from styling, from using hair straightening irons, from waiting too long in between trims, these things all add up. A hair mask is a deep conditioning treatment that helps to heal damaged hair. They contain rich ingredients such as natural oils and lipids, in heavier concentrations than normal conditioners. </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656012" y="2667000"/>
            <a:ext cx="8400627"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Shikakai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Aritha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Bhringraj</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Nagarmoth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Jatamansi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Sugandhi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Bhimseni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kapur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Ratanjot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6560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Shinier, softer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Added moisture.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Reduced hair breakage and damage.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Less frizz.</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 healthier scalp.</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Stronger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Less environmental and product damage.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304212" y="3657601"/>
            <a:ext cx="37337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pPr marL="285750" indent="-285750" algn="just">
              <a:buFont typeface="Arial" pitchFamily="34" charset="0"/>
              <a:buChar char="•"/>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Ensure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that your hair is clean &amp; dry</a:t>
            </a:r>
          </a:p>
          <a:p>
            <a:pPr marL="285750" indent="-285750" algn="just">
              <a:buFont typeface="Arial" pitchFamily="34" charset="0"/>
              <a:buChar cha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Apply your mask to hair in sections.</a:t>
            </a:r>
          </a:p>
          <a:p>
            <a:pPr marL="285750" indent="-285750" algn="just">
              <a:buFont typeface="Arial" pitchFamily="34" charset="0"/>
              <a:buChar cha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Start from the roots and work your way down.</a:t>
            </a:r>
          </a:p>
          <a:p>
            <a:pPr marL="285750" indent="-285750" algn="just">
              <a:buFont typeface="Arial" pitchFamily="34" charset="0"/>
              <a:buChar cha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Leave it in for up to 30-40 minutes so it actually works.</a:t>
            </a:r>
          </a:p>
          <a:p>
            <a:pPr marL="285750" indent="-285750" algn="just">
              <a:buFont typeface="Arial" pitchFamily="34" charset="0"/>
              <a:buChar cha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Rinse the mask with normal water and use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Shampoo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complete the process.</a:t>
            </a:r>
          </a:p>
        </p:txBody>
      </p:sp>
      <p:sp>
        <p:nvSpPr>
          <p:cNvPr id="9" name="TextBox 8"/>
          <p:cNvSpPr txBox="1"/>
          <p:nvPr/>
        </p:nvSpPr>
        <p:spPr>
          <a:xfrm>
            <a:off x="7542212" y="0"/>
            <a:ext cx="44958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3">
                    <a:lumMod val="50000"/>
                  </a:schemeClr>
                </a:solidFill>
                <a:latin typeface="Britannic Bold" pitchFamily="34" charset="0"/>
                <a:ea typeface="Ebrima" pitchFamily="2" charset="0"/>
                <a:cs typeface="Arial" pitchFamily="34" charset="0"/>
              </a:rPr>
              <a:t>HAIR MASK</a:t>
            </a:r>
            <a:endParaRPr lang="en-US" sz="6600" b="1" dirty="0">
              <a:ln>
                <a:solidFill>
                  <a:schemeClr val="tx1">
                    <a:alpha val="46000"/>
                  </a:schemeClr>
                </a:solidFill>
              </a:ln>
              <a:solidFill>
                <a:schemeClr val="accent3">
                  <a:lumMod val="50000"/>
                </a:schemeClr>
              </a:solidFill>
              <a:latin typeface="Britannic Bold"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656013" y="6442114"/>
            <a:ext cx="8381999"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Paste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r>
              <a:rPr lang="en-US" sz="1600" dirty="0" smtClean="0">
                <a:latin typeface="Tahoma" pitchFamily="34" charset="0"/>
                <a:ea typeface="Tahoma" pitchFamily="34" charset="0"/>
                <a:cs typeface="Tahoma" pitchFamily="34" charset="0"/>
              </a:rPr>
              <a:t>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7988" y="2133600"/>
            <a:ext cx="7107892" cy="5333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8014894"/>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8" y="1752600"/>
            <a:ext cx="5234506" cy="598549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3" y="1315616"/>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SHPL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Treatment is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 procedure that helps make hair strong, bouncy and shiny, while simultaneously dealing with damaged hair, hair breakouts, &amp; split ends. Coconut have several benefits for your hair. Using it as a hair mask and leave-in treatment may help moisturize and seal hair.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Jojoba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rich in vitamins and minerals that nourish hair. So it is the ultimate solution for your hair problems.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79440" y="2743200"/>
            <a:ext cx="8077199"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Coconut Oil, Extracts, Jojoba Oil &amp; Silk Protein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657600"/>
            <a:ext cx="4495800" cy="2666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Deep conditions your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Make your hair bouncy</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Brings the natural shine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lusture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of your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Repair damaged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split ends.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you soft, smooth, &amp; healthy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657601"/>
            <a:ext cx="3428999" cy="266699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After washing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your hair with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shampoo from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aarvasri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On wet hair put the coconut treatment cream on your hair length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massage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with your finger tips to the end of your hair and keep it for 5-10 minutes and then rinse it off with water. </a:t>
            </a:r>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Don’t apply the product on your scalp. If you do so it will make your hair root lose and it will increase your hair fall.</a:t>
            </a:r>
            <a:endPar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408612" y="-76200"/>
            <a:ext cx="7391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6">
                    <a:lumMod val="75000"/>
                  </a:schemeClr>
                </a:solidFill>
                <a:effectLst>
                  <a:outerShdw blurRad="38100" dist="38100" dir="2700000" algn="tl">
                    <a:srgbClr val="000000">
                      <a:alpha val="43137"/>
                    </a:srgbClr>
                  </a:outerShdw>
                </a:effectLst>
                <a:latin typeface="Britannic Bold" pitchFamily="34" charset="0"/>
                <a:ea typeface="Ebrima" pitchFamily="2" charset="0"/>
                <a:cs typeface="Arial" pitchFamily="34" charset="0"/>
              </a:rPr>
              <a:t>HAIR TREATMENT</a:t>
            </a:r>
            <a:endParaRPr lang="en-US" sz="6600" b="1" dirty="0">
              <a:ln>
                <a:solidFill>
                  <a:schemeClr val="tx1">
                    <a:alpha val="46000"/>
                  </a:schemeClr>
                </a:solidFill>
              </a:ln>
              <a:solidFill>
                <a:schemeClr val="accent6">
                  <a:lumMod val="75000"/>
                </a:schemeClr>
              </a:solidFill>
              <a:effectLst>
                <a:outerShdw blurRad="38100" dist="38100" dir="2700000" algn="tl">
                  <a:srgbClr val="000000">
                    <a:alpha val="43137"/>
                  </a:srgbClr>
                </a:outerShdw>
              </a:effectLst>
              <a:latin typeface="Britannic Bold"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442114"/>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Paste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8</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
        <p:nvSpPr>
          <p:cNvPr id="13" name="TextBox 12"/>
          <p:cNvSpPr txBox="1"/>
          <p:nvPr/>
        </p:nvSpPr>
        <p:spPr>
          <a:xfrm>
            <a:off x="9713912" y="772180"/>
            <a:ext cx="2476500" cy="523220"/>
          </a:xfrm>
          <a:prstGeom prst="rect">
            <a:avLst/>
          </a:prstGeom>
          <a:noFill/>
        </p:spPr>
        <p:txBody>
          <a:bodyPr wrap="square" rtlCol="0">
            <a:spAutoFit/>
          </a:bodyPr>
          <a:lstStyle/>
          <a:p>
            <a:r>
              <a:rPr lang="en-US" sz="2800" b="1" spc="300" dirty="0" smtClean="0">
                <a:solidFill>
                  <a:schemeClr val="tx2">
                    <a:lumMod val="50000"/>
                  </a:schemeClr>
                </a:solidFill>
              </a:rPr>
              <a:t>HAIR MASK</a:t>
            </a:r>
            <a:endParaRPr lang="en-US" sz="2800" b="1" spc="300" dirty="0">
              <a:solidFill>
                <a:schemeClr val="tx2">
                  <a:lumMod val="50000"/>
                </a:schemeClr>
              </a:solidFill>
            </a:endParaRPr>
          </a:p>
        </p:txBody>
      </p:sp>
    </p:spTree>
    <p:extLst>
      <p:ext uri="{BB962C8B-B14F-4D97-AF65-F5344CB8AC3E}">
        <p14:creationId xmlns:p14="http://schemas.microsoft.com/office/powerpoint/2010/main" val="163021747"/>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1102"/>
            <a:ext cx="12188826" cy="6889102"/>
          </a:xfrm>
        </p:spPr>
      </p:pic>
    </p:spTree>
    <p:extLst>
      <p:ext uri="{BB962C8B-B14F-4D97-AF65-F5344CB8AC3E}">
        <p14:creationId xmlns:p14="http://schemas.microsoft.com/office/powerpoint/2010/main" val="415604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2657"/>
            <a:ext cx="12188826" cy="6890657"/>
          </a:xfrm>
        </p:spPr>
      </p:pic>
    </p:spTree>
    <p:extLst>
      <p:ext uri="{BB962C8B-B14F-4D97-AF65-F5344CB8AC3E}">
        <p14:creationId xmlns:p14="http://schemas.microsoft.com/office/powerpoint/2010/main" val="21853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960"/>
            <a:ext cx="2998330" cy="3511032"/>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066800"/>
            <a:ext cx="11689196" cy="1295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Charcoal is one of the most important elements that deep cleans, detoxifies and rejuvenates the skin! With main actives like Activated Charcoal,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Extract, fruit extract, tea tree oil, black grapes, vitamin E. SHPL Activated Bamboo Charcoal Facial Kit provides purified, balanced and glowing skin through 7-in-1 Rejuvenation. It Purifies the Skin, Removes Blemishes, Fights Blackheads, Detoxifies Skin, Reduces Pore Size, Gives Glowing Skin and Improves Skin Health.</a:t>
            </a: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348814" y="2438400"/>
            <a:ext cx="11689197" cy="81601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Purifies Skin  |  Removes Blemishes  |  Fights Blackheads  |  Detoxifies Skin  |  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Pore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Size  |  Gives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Glowing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  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Health.</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122613" y="3352800"/>
            <a:ext cx="4191000"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STEP-1</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ACTIVATED BAMBOO CHARCOAL CREAM CLEANSER</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cleanser and apply evenly on clean, wet face, than gently massage in circular and outward strokes for 5 minutes and rinse with water or wipe off using moist cotton.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STEP-2</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ACTIVATED BAMBOO CHARCOAL FACIAL SCRUB </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scrub and apply evenly on clean, wet face. Then gently scrub with feather like circular and outward strokes for 5 minutes and rinse off with water.</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STEP-3</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ACTIVATED BAMBOO CHARCOAL FACIAL GEL</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Apply to a wet face using a gentle massaging motion, avoiding the eyes areas, rinse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thoroughly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with water</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275012" y="76200"/>
            <a:ext cx="6172200" cy="1015663"/>
          </a:xfrm>
          <a:prstGeom prst="rect">
            <a:avLst/>
          </a:prstGeom>
          <a:noFill/>
        </p:spPr>
        <p:txBody>
          <a:bodyPr wrap="square" rtlCol="0">
            <a:spAutoFit/>
          </a:bodyPr>
          <a:lstStyle/>
          <a:p>
            <a:r>
              <a:rPr lang="en-US" sz="6000" b="1" dirty="0" smtClean="0">
                <a:ln>
                  <a:solidFill>
                    <a:schemeClr val="tx1">
                      <a:alpha val="46000"/>
                    </a:schemeClr>
                  </a:solidFill>
                </a:ln>
                <a:latin typeface="Bahnschrift" pitchFamily="34" charset="0"/>
                <a:ea typeface="Ebrima" pitchFamily="2" charset="0"/>
                <a:cs typeface="Arial" pitchFamily="34" charset="0"/>
              </a:rPr>
              <a:t>CHARCOAL</a:t>
            </a:r>
            <a:endParaRPr lang="en-US" sz="6000" b="1" dirty="0">
              <a:ln>
                <a:solidFill>
                  <a:schemeClr val="tx1">
                    <a:alpha val="46000"/>
                  </a:schemeClr>
                </a:solidFill>
              </a:ln>
              <a:latin typeface="Bahnschrift" pitchFamily="34" charset="0"/>
              <a:ea typeface="Ebrima" pitchFamily="2" charset="0"/>
              <a:cs typeface="Arial" pitchFamily="34" charset="0"/>
            </a:endParaRPr>
          </a:p>
        </p:txBody>
      </p:sp>
      <p:sp>
        <p:nvSpPr>
          <p:cNvPr id="14" name="TextBox 13"/>
          <p:cNvSpPr txBox="1"/>
          <p:nvPr/>
        </p:nvSpPr>
        <p:spPr>
          <a:xfrm>
            <a:off x="7466012" y="98494"/>
            <a:ext cx="5715000" cy="1015663"/>
          </a:xfrm>
          <a:prstGeom prst="rect">
            <a:avLst/>
          </a:prstGeom>
          <a:noFill/>
        </p:spPr>
        <p:txBody>
          <a:bodyPr wrap="square" rtlCol="0">
            <a:spAutoFit/>
          </a:bodyPr>
          <a:lstStyle/>
          <a:p>
            <a:r>
              <a:rPr lang="en-US" sz="6000" b="1" spc="900" dirty="0" smtClean="0">
                <a:solidFill>
                  <a:schemeClr val="tx2">
                    <a:lumMod val="50000"/>
                  </a:schemeClr>
                </a:solidFill>
              </a:rPr>
              <a:t>FACIAL KIT</a:t>
            </a:r>
            <a:endParaRPr lang="en-US" sz="6000" b="1" spc="900" dirty="0">
              <a:solidFill>
                <a:schemeClr val="tx2">
                  <a:lumMod val="50000"/>
                </a:schemeClr>
              </a:solidFill>
            </a:endParaRPr>
          </a:p>
        </p:txBody>
      </p:sp>
      <p:sp>
        <p:nvSpPr>
          <p:cNvPr id="19" name="Rounded Rectangle 18"/>
          <p:cNvSpPr/>
          <p:nvPr/>
        </p:nvSpPr>
        <p:spPr>
          <a:xfrm>
            <a:off x="348814" y="-152400"/>
            <a:ext cx="716397"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74" y="55597"/>
            <a:ext cx="654876" cy="870198"/>
          </a:xfrm>
          <a:prstGeom prst="rect">
            <a:avLst/>
          </a:prstGeom>
        </p:spPr>
      </p:pic>
      <p:sp>
        <p:nvSpPr>
          <p:cNvPr id="23" name="Rounded Rectangle 22"/>
          <p:cNvSpPr/>
          <p:nvPr/>
        </p:nvSpPr>
        <p:spPr>
          <a:xfrm>
            <a:off x="609682" y="6373707"/>
            <a:ext cx="1811565"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1500/-</a:t>
            </a:r>
            <a:endParaRPr lang="en-US" sz="1600" dirty="0">
              <a:latin typeface="Tahoma" pitchFamily="34" charset="0"/>
              <a:ea typeface="Tahoma" pitchFamily="34" charset="0"/>
              <a:cs typeface="Tahoma" pitchFamily="34" charset="0"/>
            </a:endParaRPr>
          </a:p>
        </p:txBody>
      </p:sp>
      <p:sp>
        <p:nvSpPr>
          <p:cNvPr id="15" name="Rounded Rectangle 14">
            <a:extLst>
              <a:ext uri="{FF2B5EF4-FFF2-40B4-BE49-F238E27FC236}">
                <a16:creationId xmlns="" xmlns:a16="http://schemas.microsoft.com/office/drawing/2014/main" id="{AA0A71D4-747D-7959-4E3B-7EB718815855}"/>
              </a:ext>
            </a:extLst>
          </p:cNvPr>
          <p:cNvSpPr/>
          <p:nvPr/>
        </p:nvSpPr>
        <p:spPr>
          <a:xfrm>
            <a:off x="7466012" y="3359020"/>
            <a:ext cx="4571999"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STEP-4</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ACTIVATED BAMBOO CHARCOAL MASSAGE CREAM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gel and apply on face and neck gently massage till the gel is absorbed in the skin.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STEP-5</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ACTIVATED BAMBOO CHARCOAL FACE MASK</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 the hairline with folded tissues. Apply this pack in a thin layer over the face and neck area with fingertips avoid the eye areas and leave it till it dries off for 10-15 minutes. Remove the mask with a wet wipe and rinse it off.</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STEP- 6</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DEEP DETOX FACE SERUM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To complete your facial take a small amount of serum and apply it all over your face. Leave on face and no need to rinse it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off</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0087699"/>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960"/>
            <a:ext cx="2998330" cy="351103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066800"/>
            <a:ext cx="11689196" cy="1295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facial kit boosts and re balances anti oxidant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defenses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of skin cell and protects them against free radicals. It provides action to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re-harmonize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cellular movement which improves skin elasticity. It is an advanced in home spa treatment that helps to relax and soothe, tired and over worked skin, it enables pores to hydrate, detoxify and purify, which leads to reduction in pore size &amp; appearance. Also it replenished collagen and elastin production with advanced formulations for smoother skin &amp; instant glow</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348814" y="2438400"/>
            <a:ext cx="11689197" cy="81601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Exfoliates Skin  |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Aging-Related Issues  |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Tight  |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Absorption  |  Keeps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Hydrated  |  Gives 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mooth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Even-toned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122613" y="3352800"/>
            <a:ext cx="4191000"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STEP-1</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Cream Cleanser</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cleanser and apply evenly on clean, wet face, than gently massage in circular and outward strokes for 5 minutes and rinse with water or wipe off using moist cotton.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STEP-2</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Facial Scrub</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scrub and apply evenly on clean, wet face. Then gently scrub with feather like circular and outward strokes for 5 minutes and rinse off with water.</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STEP-3</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Massage Cream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Apply to a wet face using a gentle massaging motion, avoiding the eyes areas, rinse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thoroughly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with water</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79812" y="76200"/>
            <a:ext cx="6172200" cy="1015663"/>
          </a:xfrm>
          <a:prstGeom prst="rect">
            <a:avLst/>
          </a:prstGeom>
          <a:noFill/>
        </p:spPr>
        <p:txBody>
          <a:bodyPr wrap="square" rtlCol="0">
            <a:spAutoFit/>
          </a:bodyPr>
          <a:lstStyle/>
          <a:p>
            <a:r>
              <a:rPr lang="en-US" sz="6000" b="1" dirty="0" smtClean="0">
                <a:ln>
                  <a:solidFill>
                    <a:schemeClr val="tx1">
                      <a:alpha val="46000"/>
                    </a:schemeClr>
                  </a:solidFill>
                </a:ln>
                <a:solidFill>
                  <a:schemeClr val="accent2">
                    <a:lumMod val="75000"/>
                  </a:schemeClr>
                </a:solidFill>
                <a:latin typeface="Bahnschrift" pitchFamily="34" charset="0"/>
                <a:ea typeface="Ebrima" pitchFamily="2" charset="0"/>
                <a:cs typeface="Arial" pitchFamily="34" charset="0"/>
              </a:rPr>
              <a:t>DIAMOND</a:t>
            </a:r>
            <a:endParaRPr lang="en-US" sz="6000" b="1" dirty="0">
              <a:ln>
                <a:solidFill>
                  <a:schemeClr val="tx1">
                    <a:alpha val="46000"/>
                  </a:schemeClr>
                </a:solidFill>
              </a:ln>
              <a:solidFill>
                <a:schemeClr val="accent2">
                  <a:lumMod val="75000"/>
                </a:schemeClr>
              </a:solidFill>
              <a:latin typeface="Bahnschrift" pitchFamily="34" charset="0"/>
              <a:ea typeface="Ebrima" pitchFamily="2" charset="0"/>
              <a:cs typeface="Arial" pitchFamily="34" charset="0"/>
            </a:endParaRPr>
          </a:p>
        </p:txBody>
      </p:sp>
      <p:sp>
        <p:nvSpPr>
          <p:cNvPr id="14" name="TextBox 13"/>
          <p:cNvSpPr txBox="1"/>
          <p:nvPr/>
        </p:nvSpPr>
        <p:spPr>
          <a:xfrm>
            <a:off x="7466012" y="98494"/>
            <a:ext cx="5715000" cy="1015663"/>
          </a:xfrm>
          <a:prstGeom prst="rect">
            <a:avLst/>
          </a:prstGeom>
          <a:noFill/>
        </p:spPr>
        <p:txBody>
          <a:bodyPr wrap="square" rtlCol="0">
            <a:spAutoFit/>
          </a:bodyPr>
          <a:lstStyle/>
          <a:p>
            <a:r>
              <a:rPr lang="en-US" sz="6000" b="1" spc="900" dirty="0" smtClean="0">
                <a:solidFill>
                  <a:schemeClr val="tx2">
                    <a:lumMod val="50000"/>
                  </a:schemeClr>
                </a:solidFill>
              </a:rPr>
              <a:t>FACIAL KIT</a:t>
            </a:r>
            <a:endParaRPr lang="en-US" sz="6000" b="1" spc="900" dirty="0">
              <a:solidFill>
                <a:schemeClr val="tx2">
                  <a:lumMod val="50000"/>
                </a:schemeClr>
              </a:solidFill>
            </a:endParaRPr>
          </a:p>
        </p:txBody>
      </p:sp>
      <p:sp>
        <p:nvSpPr>
          <p:cNvPr id="19" name="Rounded Rectangle 18"/>
          <p:cNvSpPr/>
          <p:nvPr/>
        </p:nvSpPr>
        <p:spPr>
          <a:xfrm>
            <a:off x="348814" y="-152400"/>
            <a:ext cx="716397"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74" y="55597"/>
            <a:ext cx="654876" cy="870198"/>
          </a:xfrm>
          <a:prstGeom prst="rect">
            <a:avLst/>
          </a:prstGeom>
        </p:spPr>
      </p:pic>
      <p:sp>
        <p:nvSpPr>
          <p:cNvPr id="23" name="Rounded Rectangle 22"/>
          <p:cNvSpPr/>
          <p:nvPr/>
        </p:nvSpPr>
        <p:spPr>
          <a:xfrm>
            <a:off x="609682" y="6373707"/>
            <a:ext cx="1811565"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1500/-</a:t>
            </a:r>
            <a:endParaRPr lang="en-US" sz="1600" dirty="0">
              <a:latin typeface="Tahoma" pitchFamily="34" charset="0"/>
              <a:ea typeface="Tahoma" pitchFamily="34" charset="0"/>
              <a:cs typeface="Tahoma" pitchFamily="34" charset="0"/>
            </a:endParaRPr>
          </a:p>
        </p:txBody>
      </p:sp>
      <p:sp>
        <p:nvSpPr>
          <p:cNvPr id="15" name="Rounded Rectangle 14">
            <a:extLst>
              <a:ext uri="{FF2B5EF4-FFF2-40B4-BE49-F238E27FC236}">
                <a16:creationId xmlns="" xmlns:a16="http://schemas.microsoft.com/office/drawing/2014/main" id="{AA0A71D4-747D-7959-4E3B-7EB718815855}"/>
              </a:ext>
            </a:extLst>
          </p:cNvPr>
          <p:cNvSpPr/>
          <p:nvPr/>
        </p:nvSpPr>
        <p:spPr>
          <a:xfrm>
            <a:off x="7466012" y="3359020"/>
            <a:ext cx="4571999"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STEP-4</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Facial Gel</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gel and apply on face and neck gently massage till the gel is absorbed in the skin.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STEP-5</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Face Mask</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 the hairline with folded tissues. Apply this pack in a thin layer over the face and neck area with fingertips avoid the eye areas and leave it till it dries off for 10-15 minutes. Remove the mask with a wet wipe and rinse it off.</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STEP- 6</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Diamond Glow Serum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To complete your facial take a small amount of serum and apply it all over your face. Leave on face and no need to rinse it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off</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9089003"/>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960"/>
            <a:ext cx="2998329" cy="351103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066800"/>
            <a:ext cx="11689196" cy="1219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Fruits revive the skin hence the elements in a fruit facial kit will help to rejuvenate and brighten the skin. For the skin that is dull and dry, fruit facial is good to get done since fruits will get rid of the dryness and dullness. They also make the skin complexion fairer. SHPL Fruit Therapy Facial Kit comprising of vitamin-rich fruit extracts is specially designed to revitalize and nourish the skin, imparting a healthy, youthful radiance</a:t>
            </a: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348814" y="2362200"/>
            <a:ext cx="11689197" cy="89221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 Cleansing Of The Skin  |  Lessens Pigmentation  |  Detoxifies Skin  |  Reducing Dark Spots  |  Keeps Face Hydrated  |  Gives Smooth &amp; Even-toned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122613" y="3352800"/>
            <a:ext cx="4191000"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STEP-1</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FRUIT THERAPY CREAM CLEANSER</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cleanser and apply evenly on clean, wet face, than gently massage in circular and outward strokes for 5 minutes and rinse with water or wipe off using moist cotton.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STEP-2</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FRUIT THERAPY FACIAL SCRUB </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scrub and apply evenly on clean, wet face. Then gently scrub with feather like circular and outward strokes for 5 minutes and rinse off with water.</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STEP-3</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FRUIT THERAPY FACIAL GEL</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Apply to a wet face using a gentle massaging motion, avoiding the eyes areas, rinse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throughly</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with water.</a:t>
            </a:r>
          </a:p>
        </p:txBody>
      </p:sp>
      <p:sp>
        <p:nvSpPr>
          <p:cNvPr id="9" name="TextBox 8"/>
          <p:cNvSpPr txBox="1"/>
          <p:nvPr/>
        </p:nvSpPr>
        <p:spPr>
          <a:xfrm>
            <a:off x="4951412" y="76200"/>
            <a:ext cx="2819400" cy="1015663"/>
          </a:xfrm>
          <a:prstGeom prst="rect">
            <a:avLst/>
          </a:prstGeom>
          <a:noFill/>
        </p:spPr>
        <p:txBody>
          <a:bodyPr wrap="square" rtlCol="0">
            <a:spAutoFit/>
          </a:bodyPr>
          <a:lstStyle/>
          <a:p>
            <a:r>
              <a:rPr lang="en-US" sz="6000" b="1" dirty="0" smtClean="0">
                <a:ln>
                  <a:solidFill>
                    <a:schemeClr val="tx1">
                      <a:alpha val="46000"/>
                    </a:schemeClr>
                  </a:solidFill>
                </a:ln>
                <a:solidFill>
                  <a:srgbClr val="FF0066"/>
                </a:solidFill>
                <a:latin typeface="Bahnschrift" pitchFamily="34" charset="0"/>
                <a:ea typeface="Ebrima" pitchFamily="2" charset="0"/>
                <a:cs typeface="Arial" pitchFamily="34" charset="0"/>
              </a:rPr>
              <a:t>FRUIT</a:t>
            </a:r>
            <a:endParaRPr lang="en-US" sz="6000" b="1" dirty="0">
              <a:ln>
                <a:solidFill>
                  <a:schemeClr val="tx1">
                    <a:alpha val="46000"/>
                  </a:schemeClr>
                </a:solidFill>
              </a:ln>
              <a:solidFill>
                <a:srgbClr val="FF0066"/>
              </a:solidFill>
              <a:latin typeface="Bahnschrift" pitchFamily="34" charset="0"/>
              <a:ea typeface="Ebrima" pitchFamily="2" charset="0"/>
              <a:cs typeface="Arial" pitchFamily="34" charset="0"/>
            </a:endParaRPr>
          </a:p>
        </p:txBody>
      </p:sp>
      <p:sp>
        <p:nvSpPr>
          <p:cNvPr id="14" name="TextBox 13"/>
          <p:cNvSpPr txBox="1"/>
          <p:nvPr/>
        </p:nvSpPr>
        <p:spPr>
          <a:xfrm>
            <a:off x="7466012" y="98494"/>
            <a:ext cx="5715000" cy="1015663"/>
          </a:xfrm>
          <a:prstGeom prst="rect">
            <a:avLst/>
          </a:prstGeom>
          <a:noFill/>
        </p:spPr>
        <p:txBody>
          <a:bodyPr wrap="square" rtlCol="0">
            <a:spAutoFit/>
          </a:bodyPr>
          <a:lstStyle/>
          <a:p>
            <a:r>
              <a:rPr lang="en-US" sz="6000" b="1" spc="900" dirty="0" smtClean="0">
                <a:solidFill>
                  <a:schemeClr val="tx2">
                    <a:lumMod val="50000"/>
                  </a:schemeClr>
                </a:solidFill>
              </a:rPr>
              <a:t>FACIAL KIT</a:t>
            </a:r>
            <a:endParaRPr lang="en-US" sz="6000" b="1" spc="900" dirty="0">
              <a:solidFill>
                <a:schemeClr val="tx2">
                  <a:lumMod val="50000"/>
                </a:schemeClr>
              </a:solidFill>
            </a:endParaRPr>
          </a:p>
        </p:txBody>
      </p:sp>
      <p:sp>
        <p:nvSpPr>
          <p:cNvPr id="19" name="Rounded Rectangle 18"/>
          <p:cNvSpPr/>
          <p:nvPr/>
        </p:nvSpPr>
        <p:spPr>
          <a:xfrm>
            <a:off x="348814" y="-152400"/>
            <a:ext cx="716397"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74" y="55597"/>
            <a:ext cx="654876" cy="870198"/>
          </a:xfrm>
          <a:prstGeom prst="rect">
            <a:avLst/>
          </a:prstGeom>
        </p:spPr>
      </p:pic>
      <p:sp>
        <p:nvSpPr>
          <p:cNvPr id="23" name="Rounded Rectangle 22"/>
          <p:cNvSpPr/>
          <p:nvPr/>
        </p:nvSpPr>
        <p:spPr>
          <a:xfrm>
            <a:off x="609682" y="6373707"/>
            <a:ext cx="1811565"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1500/-</a:t>
            </a:r>
            <a:endParaRPr lang="en-US" sz="1600" dirty="0">
              <a:latin typeface="Tahoma" pitchFamily="34" charset="0"/>
              <a:ea typeface="Tahoma" pitchFamily="34" charset="0"/>
              <a:cs typeface="Tahoma" pitchFamily="34" charset="0"/>
            </a:endParaRPr>
          </a:p>
        </p:txBody>
      </p:sp>
      <p:sp>
        <p:nvSpPr>
          <p:cNvPr id="15" name="Rounded Rectangle 14">
            <a:extLst>
              <a:ext uri="{FF2B5EF4-FFF2-40B4-BE49-F238E27FC236}">
                <a16:creationId xmlns="" xmlns:a16="http://schemas.microsoft.com/office/drawing/2014/main" id="{AA0A71D4-747D-7959-4E3B-7EB718815855}"/>
              </a:ext>
            </a:extLst>
          </p:cNvPr>
          <p:cNvSpPr/>
          <p:nvPr/>
        </p:nvSpPr>
        <p:spPr>
          <a:xfrm>
            <a:off x="7466012" y="3359020"/>
            <a:ext cx="4571999"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STEP-4</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FRUIT THERAPY MASSAGE CREAM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gel and apply on face and neck gently massage till the gel is absorbed in the skin.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STEP-5</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FRUIT THERAPY FACE MASK</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 the hairline with folded tissues. Apply this pack in a thin layer over the face and neck area with fingertips avoid the eye areas and leave it till it dries off for 10-15 minutes. Remove the mask with a wet wipe and rinse it off.</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STEP- 6</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FRUIT THERAPY FACE SERUM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To complete your facial take a small amount of serum and apply it all over your face. Leave on face and no need to rinse it off</a:t>
            </a:r>
          </a:p>
        </p:txBody>
      </p:sp>
    </p:spTree>
    <p:extLst>
      <p:ext uri="{BB962C8B-B14F-4D97-AF65-F5344CB8AC3E}">
        <p14:creationId xmlns:p14="http://schemas.microsoft.com/office/powerpoint/2010/main" val="72570071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960"/>
            <a:ext cx="2998329" cy="351103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371600"/>
            <a:ext cx="11689196" cy="914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SHPL Gold Burst Facial Kit has harnessed the best benefits of the metal to curate this luxurious facial that improves skins hydration and metabolism, prevents premature aging, removes pigmentation, age spots, lines and wrinkles, boosts collagen regeneration, and strengthens elastin fibers to reveal radiant, luminous, youthful complexion. Its give you a royal facial treatment for a visibly radiant skin.</a:t>
            </a: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348814" y="2362201"/>
            <a:ext cx="11689197"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a:t>
            </a:r>
          </a:p>
          <a:p>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Reduction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of wrinkles and fine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lines  |  More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youthful looking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  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your blood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circulation  |  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with oily and dry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  Brightens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up your face and helps with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dullness  |  It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antibacterial so it helps with acne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pimples  |  Combats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damage from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sun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122613" y="3352800"/>
            <a:ext cx="4191000"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STEP-1</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GOLD BURST GEL CLEANSER</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cleanser and apply evenly on clean, wet face, than gently massage in circular and outward strokes for 5 minutes and rinse with water or wipe off using moist cotton.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STEP-2</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GOLD BURST FACIAL SCRUB </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scrub and apply evenly on clean, wet face. Then gently scrub with feather like circular and outward strokes for 5 minutes and rinse off with water.</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STEP-3</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GOLD BURST FACIAL GEL</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Apply to a wet face using a gentle massaging motion, avoiding the eyes areas, rinse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thoroughly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with water.</a:t>
            </a:r>
          </a:p>
        </p:txBody>
      </p:sp>
      <p:sp>
        <p:nvSpPr>
          <p:cNvPr id="9" name="TextBox 8"/>
          <p:cNvSpPr txBox="1"/>
          <p:nvPr/>
        </p:nvSpPr>
        <p:spPr>
          <a:xfrm>
            <a:off x="2133617" y="-101263"/>
            <a:ext cx="10056730" cy="1015663"/>
          </a:xfrm>
          <a:prstGeom prst="rect">
            <a:avLst/>
          </a:prstGeom>
          <a:noFill/>
        </p:spPr>
        <p:txBody>
          <a:bodyPr wrap="square" rtlCol="0">
            <a:spAutoFit/>
          </a:bodyPr>
          <a:lstStyle/>
          <a:p>
            <a:r>
              <a:rPr lang="en-US" sz="6000" b="1" dirty="0" smtClean="0">
                <a:ln>
                  <a:solidFill>
                    <a:schemeClr val="tx1">
                      <a:alpha val="46000"/>
                    </a:schemeClr>
                  </a:solidFill>
                </a:ln>
                <a:solidFill>
                  <a:srgbClr val="E2AC00"/>
                </a:solidFill>
                <a:latin typeface="Bahnschrift" pitchFamily="34" charset="0"/>
                <a:ea typeface="Ebrima" pitchFamily="2" charset="0"/>
                <a:cs typeface="Arial" pitchFamily="34" charset="0"/>
              </a:rPr>
              <a:t>24 CARAT GOLD BURST</a:t>
            </a:r>
            <a:endParaRPr lang="en-US" sz="6000" b="1" dirty="0">
              <a:ln>
                <a:solidFill>
                  <a:schemeClr val="tx1">
                    <a:alpha val="46000"/>
                  </a:schemeClr>
                </a:solidFill>
              </a:ln>
              <a:solidFill>
                <a:srgbClr val="E2AC00"/>
              </a:solidFill>
              <a:latin typeface="Bahnschrift" pitchFamily="34" charset="0"/>
              <a:ea typeface="Ebrima" pitchFamily="2" charset="0"/>
              <a:cs typeface="Arial" pitchFamily="34" charset="0"/>
            </a:endParaRPr>
          </a:p>
        </p:txBody>
      </p:sp>
      <p:sp>
        <p:nvSpPr>
          <p:cNvPr id="14" name="TextBox 13"/>
          <p:cNvSpPr txBox="1"/>
          <p:nvPr/>
        </p:nvSpPr>
        <p:spPr>
          <a:xfrm>
            <a:off x="6932612" y="663714"/>
            <a:ext cx="5715000" cy="707886"/>
          </a:xfrm>
          <a:prstGeom prst="rect">
            <a:avLst/>
          </a:prstGeom>
          <a:noFill/>
        </p:spPr>
        <p:txBody>
          <a:bodyPr wrap="square" rtlCol="0">
            <a:spAutoFit/>
          </a:bodyPr>
          <a:lstStyle/>
          <a:p>
            <a:r>
              <a:rPr lang="en-US" sz="4000" b="1" spc="900" dirty="0" smtClean="0">
                <a:solidFill>
                  <a:schemeClr val="tx2">
                    <a:lumMod val="50000"/>
                  </a:schemeClr>
                </a:solidFill>
              </a:rPr>
              <a:t>FACIAL KIT</a:t>
            </a:r>
            <a:endParaRPr lang="en-US" sz="4000" b="1" spc="900" dirty="0">
              <a:solidFill>
                <a:schemeClr val="tx2">
                  <a:lumMod val="50000"/>
                </a:schemeClr>
              </a:solidFill>
            </a:endParaRPr>
          </a:p>
        </p:txBody>
      </p:sp>
      <p:sp>
        <p:nvSpPr>
          <p:cNvPr id="19" name="Rounded Rectangle 18"/>
          <p:cNvSpPr/>
          <p:nvPr/>
        </p:nvSpPr>
        <p:spPr>
          <a:xfrm>
            <a:off x="348814" y="-152400"/>
            <a:ext cx="716397"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74" y="55597"/>
            <a:ext cx="654876" cy="870198"/>
          </a:xfrm>
          <a:prstGeom prst="rect">
            <a:avLst/>
          </a:prstGeom>
        </p:spPr>
      </p:pic>
      <p:sp>
        <p:nvSpPr>
          <p:cNvPr id="23" name="Rounded Rectangle 22"/>
          <p:cNvSpPr/>
          <p:nvPr/>
        </p:nvSpPr>
        <p:spPr>
          <a:xfrm>
            <a:off x="609682" y="6373707"/>
            <a:ext cx="1811565"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1500/-</a:t>
            </a:r>
            <a:endParaRPr lang="en-US" sz="1600" dirty="0">
              <a:latin typeface="Tahoma" pitchFamily="34" charset="0"/>
              <a:ea typeface="Tahoma" pitchFamily="34" charset="0"/>
              <a:cs typeface="Tahoma" pitchFamily="34" charset="0"/>
            </a:endParaRPr>
          </a:p>
        </p:txBody>
      </p:sp>
      <p:sp>
        <p:nvSpPr>
          <p:cNvPr id="15" name="Rounded Rectangle 14">
            <a:extLst>
              <a:ext uri="{FF2B5EF4-FFF2-40B4-BE49-F238E27FC236}">
                <a16:creationId xmlns="" xmlns:a16="http://schemas.microsoft.com/office/drawing/2014/main" id="{AA0A71D4-747D-7959-4E3B-7EB718815855}"/>
              </a:ext>
            </a:extLst>
          </p:cNvPr>
          <p:cNvSpPr/>
          <p:nvPr/>
        </p:nvSpPr>
        <p:spPr>
          <a:xfrm>
            <a:off x="7466012" y="3359020"/>
            <a:ext cx="4571999" cy="34289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STEP-4</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GOLD BURST MASSAGE CREAM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Take an appropriate amount of this gel and apply on face and neck gently massage till the gel is absorbed in the skin.</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STEP-5</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GOLD BURST FACE MASK</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 the hairline with folded tissues. Apply this pack in a thin layer over the face and neck area with fingertips avoid the eye areas and leave it till it dries off for 10-15 minutes. Remove the mask with a wet wipe and rinse it off.</a:t>
            </a:r>
          </a:p>
          <a:p>
            <a:pPr algn="just"/>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STEP- 6</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POST FACIAL FACE SERUM</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To complete your facial take a small amount of serum and apply it all over your face. Leave on face and no need to rinse it off</a:t>
            </a:r>
          </a:p>
        </p:txBody>
      </p:sp>
    </p:spTree>
    <p:extLst>
      <p:ext uri="{BB962C8B-B14F-4D97-AF65-F5344CB8AC3E}">
        <p14:creationId xmlns:p14="http://schemas.microsoft.com/office/powerpoint/2010/main" val="3329352978"/>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88" y="2945636"/>
            <a:ext cx="3684924" cy="431503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524000"/>
            <a:ext cx="11689196"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Vitamin C Face Serum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helps reduce your wrinkles because they contain essential ingredients like antioxidants and pass through the skin quickly, preventing water loss while keeping skin plump. Antioxidants also boost collagen production and strengthen skin elasticity – another anti-aging perk</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This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magical oil can be your skin's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saviour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for bedtime night routines, giving you flawless and glowing skin in the morning.</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5113973" y="3048000"/>
            <a:ext cx="6924038" cy="762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Sandalwood,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Vetiver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Lotus Oil, Tea Tree Oil &amp; Vitamin C</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5103812" y="3886200"/>
            <a:ext cx="3733800" cy="2895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Brightens dull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Repairs pigmentation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Minimizes fine lines and signs of aging</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dark circles</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moisturize your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a natural glow to your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dry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makes your skin younger looking</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3886200"/>
            <a:ext cx="3004902" cy="1905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Before going to bed wash your face with any of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natural face wash &amp; apply 3-4 drops of SHPL Vitamin C Face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Serum in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massage softly and let </a:t>
            </a:r>
            <a:r>
              <a:rPr lang="en-US" sz="140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1400" smtClean="0">
                <a:solidFill>
                  <a:schemeClr val="tx1"/>
                </a:solidFill>
                <a:latin typeface="Tahoma" panose="020B0604030504040204" pitchFamily="34" charset="0"/>
                <a:ea typeface="Tahoma" panose="020B0604030504040204" pitchFamily="34" charset="0"/>
                <a:cs typeface="Tahoma" panose="020B0604030504040204" pitchFamily="34" charset="0"/>
              </a:rPr>
              <a:t>serum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get absorbed to your skin.</a:t>
            </a:r>
          </a:p>
        </p:txBody>
      </p:sp>
      <p:sp>
        <p:nvSpPr>
          <p:cNvPr id="9" name="TextBox 8"/>
          <p:cNvSpPr txBox="1"/>
          <p:nvPr/>
        </p:nvSpPr>
        <p:spPr>
          <a:xfrm>
            <a:off x="6094412" y="-152400"/>
            <a:ext cx="6172200" cy="1323439"/>
          </a:xfrm>
          <a:prstGeom prst="rect">
            <a:avLst/>
          </a:prstGeom>
          <a:noFill/>
        </p:spPr>
        <p:txBody>
          <a:bodyPr wrap="square" rtlCol="0">
            <a:spAutoFit/>
          </a:bodyPr>
          <a:lstStyle/>
          <a:p>
            <a:r>
              <a:rPr lang="en-US" sz="8000" b="1" dirty="0" smtClean="0">
                <a:ln>
                  <a:solidFill>
                    <a:schemeClr val="tx1">
                      <a:alpha val="46000"/>
                    </a:schemeClr>
                  </a:solidFill>
                </a:ln>
                <a:solidFill>
                  <a:schemeClr val="tx2">
                    <a:lumMod val="60000"/>
                    <a:lumOff val="40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VITAMIN C</a:t>
            </a:r>
            <a:endParaRPr lang="en-US" sz="8000" b="1" dirty="0">
              <a:ln>
                <a:solidFill>
                  <a:schemeClr val="tx1">
                    <a:alpha val="46000"/>
                  </a:schemeClr>
                </a:solidFill>
              </a:ln>
              <a:solidFill>
                <a:schemeClr val="tx2">
                  <a:lumMod val="60000"/>
                  <a:lumOff val="40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4" name="TextBox 13"/>
          <p:cNvSpPr txBox="1"/>
          <p:nvPr/>
        </p:nvSpPr>
        <p:spPr>
          <a:xfrm>
            <a:off x="7618412" y="939225"/>
            <a:ext cx="3766903" cy="584775"/>
          </a:xfrm>
          <a:prstGeom prst="rect">
            <a:avLst/>
          </a:prstGeom>
          <a:noFill/>
        </p:spPr>
        <p:txBody>
          <a:bodyPr wrap="square" rtlCol="0">
            <a:spAutoFit/>
          </a:bodyPr>
          <a:lstStyle/>
          <a:p>
            <a:r>
              <a:rPr lang="en-US" sz="3200" b="1" spc="900" dirty="0" smtClean="0">
                <a:solidFill>
                  <a:schemeClr val="tx2">
                    <a:lumMod val="50000"/>
                  </a:schemeClr>
                </a:solidFill>
              </a:rPr>
              <a:t>FACE SERUM</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3" name="Rounded Rectangle 22"/>
          <p:cNvSpPr/>
          <p:nvPr/>
        </p:nvSpPr>
        <p:spPr>
          <a:xfrm>
            <a:off x="9033109" y="5862399"/>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Serum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30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750/-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94981750"/>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47520"/>
            <a:ext cx="11689196" cy="11480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Aloe-</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Bathing Bar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has a rich concentration of natural herbs such as Aloe Vera,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lemon,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extracts. The Aloe Vera has antifungal, antibacterial and anti-inflammatory properties that help in keeping the skin free of infection and microbial attacks.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helps in combating skin diseases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5113973" y="3007360"/>
            <a:ext cx="6924038" cy="87884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Lemon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5103812" y="4038600"/>
            <a:ext cx="3733800" cy="2357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Smooth and moisturized skin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 inflammatory</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 oxidant</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your fresh and glowing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4038600"/>
            <a:ext cx="3004902" cy="1295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713412" y="124361"/>
            <a:ext cx="6172200" cy="1323439"/>
          </a:xfrm>
          <a:prstGeom prst="rect">
            <a:avLst/>
          </a:prstGeom>
          <a:noFill/>
        </p:spPr>
        <p:txBody>
          <a:bodyPr wrap="square" rtlCol="0">
            <a:spAutoFit/>
          </a:bodyPr>
          <a:lstStyle/>
          <a:p>
            <a:r>
              <a:rPr lang="en-US" sz="8000" b="1" dirty="0" smtClean="0">
                <a:ln>
                  <a:solidFill>
                    <a:schemeClr val="tx1">
                      <a:alpha val="46000"/>
                    </a:schemeClr>
                  </a:solidFill>
                </a:ln>
                <a:solidFill>
                  <a:schemeClr val="accent1">
                    <a:lumMod val="50000"/>
                  </a:schemeClr>
                </a:solidFill>
                <a:latin typeface="Bahnschrift" pitchFamily="34" charset="0"/>
                <a:ea typeface="Ebrima" pitchFamily="2" charset="0"/>
                <a:cs typeface="Arial" pitchFamily="34" charset="0"/>
              </a:rPr>
              <a:t>ALOE-NEEM</a:t>
            </a:r>
            <a:endParaRPr lang="en-US" sz="8000" b="1" dirty="0">
              <a:ln>
                <a:solidFill>
                  <a:schemeClr val="tx1">
                    <a:alpha val="46000"/>
                  </a:schemeClr>
                </a:solidFill>
              </a:ln>
              <a:solidFill>
                <a:schemeClr val="accent1">
                  <a:lumMod val="50000"/>
                </a:schemeClr>
              </a:solidFill>
              <a:latin typeface="Bahnschrift" pitchFamily="34" charset="0"/>
              <a:ea typeface="Ebrima" pitchFamily="2" charset="0"/>
              <a:cs typeface="Arial" pitchFamily="34" charset="0"/>
            </a:endParaRPr>
          </a:p>
        </p:txBody>
      </p:sp>
      <p:sp>
        <p:nvSpPr>
          <p:cNvPr id="14" name="TextBox 13"/>
          <p:cNvSpPr txBox="1"/>
          <p:nvPr/>
        </p:nvSpPr>
        <p:spPr>
          <a:xfrm>
            <a:off x="6870454" y="1167825"/>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38400"/>
            <a:ext cx="4822266" cy="4822266"/>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5942012" y="1460212"/>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5140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9033108" y="5476319"/>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55/-</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57141217"/>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Chandan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Bathing Bar cleanses, tones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nourishes your skin with it's pure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ingredients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known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problems  and give a clear, flawless skin naturally. Specially formulated preparation with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Chandan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Glycerin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Jojoba feels the skin so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radient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soft. Those Ingredients are very well known wonder herbs with lot of medicinal value to improve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570411" y="3164840"/>
            <a:ext cx="7467600"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Chandan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 Jojoba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570411" y="4119880"/>
            <a:ext cx="4343401"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 moisture balance throughout the day.</a:t>
            </a:r>
          </a:p>
          <a:p>
            <a:pPr marL="285750" indent="-285750" algn="just">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Detoxifies and remove dirt from the skin. </a:t>
            </a:r>
          </a:p>
          <a:p>
            <a:pPr marL="285750" indent="-285750" algn="just">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With regular use its protects from common skin problems like spots</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rashes, pigmentation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etc.</a:t>
            </a:r>
          </a:p>
          <a:p>
            <a:pPr marL="285750" indent="-285750" algn="just">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Keeps skin naturally soft</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supple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and gently perfumed. </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351212" y="124361"/>
            <a:ext cx="8534400" cy="1323439"/>
          </a:xfrm>
          <a:prstGeom prst="rect">
            <a:avLst/>
          </a:prstGeom>
          <a:noFill/>
        </p:spPr>
        <p:txBody>
          <a:bodyPr wrap="square" rtlCol="0">
            <a:spAutoFit/>
          </a:bodyPr>
          <a:lstStyle/>
          <a:p>
            <a:r>
              <a:rPr lang="en-US" sz="8000" b="1" dirty="0" smtClean="0">
                <a:ln>
                  <a:solidFill>
                    <a:schemeClr val="tx1">
                      <a:alpha val="46000"/>
                    </a:schemeClr>
                  </a:solidFill>
                </a:ln>
                <a:solidFill>
                  <a:schemeClr val="accent6">
                    <a:lumMod val="50000"/>
                  </a:schemeClr>
                </a:solidFill>
                <a:latin typeface="Bahnschrift" pitchFamily="34" charset="0"/>
                <a:ea typeface="Ebrima" pitchFamily="2" charset="0"/>
                <a:cs typeface="Arial" pitchFamily="34" charset="0"/>
              </a:rPr>
              <a:t>CHANDAN HALDI</a:t>
            </a:r>
            <a:endParaRPr lang="en-US" sz="8000" b="1" dirty="0">
              <a:ln>
                <a:solidFill>
                  <a:schemeClr val="tx1">
                    <a:alpha val="46000"/>
                  </a:schemeClr>
                </a:solidFill>
              </a:ln>
              <a:solidFill>
                <a:schemeClr val="accent6">
                  <a:lumMod val="50000"/>
                </a:schemeClr>
              </a:solidFill>
              <a:latin typeface="Bahnschrift" pitchFamily="34" charset="0"/>
              <a:ea typeface="Ebrima" pitchFamily="2" charset="0"/>
              <a:cs typeface="Arial" pitchFamily="34" charset="0"/>
            </a:endParaRPr>
          </a:p>
        </p:txBody>
      </p:sp>
      <p:sp>
        <p:nvSpPr>
          <p:cNvPr id="14" name="TextBox 13"/>
          <p:cNvSpPr txBox="1"/>
          <p:nvPr/>
        </p:nvSpPr>
        <p:spPr>
          <a:xfrm>
            <a:off x="5651254" y="1167825"/>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38400"/>
            <a:ext cx="4822266" cy="4822266"/>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4722812" y="1460212"/>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9033109" y="5476319"/>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55/-</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7882462"/>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SHPL Papaya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Bathing Bar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comes with 78%TFM and it contains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fresh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papaya fruit extract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and other beneficial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herbal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ingredients like Jojoba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This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extract and papain fruit enzymes helps to rejuvenate skin by sloughing of dead skin cells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excellent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antioxidant properties play a role to slow down skin's aging process and improve skin's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elasticity.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722813" y="3164840"/>
            <a:ext cx="731519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Papaya,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Jojoba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722813" y="3891280"/>
            <a:ext cx="4114798" cy="25095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Moisturizes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keeping it soft and smooth.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Cleanse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purify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detoxifies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dark spots, blemishes, patches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leaves the skin brighter and glowing.</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3891280"/>
            <a:ext cx="3004902" cy="1442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p:txBody>
      </p:sp>
      <p:sp>
        <p:nvSpPr>
          <p:cNvPr id="13" name="Rounded Rectangle 12"/>
          <p:cNvSpPr/>
          <p:nvPr/>
        </p:nvSpPr>
        <p:spPr>
          <a:xfrm>
            <a:off x="9033108" y="5476319"/>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55/-</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3122612" y="-338792"/>
            <a:ext cx="8534400" cy="1938992"/>
          </a:xfrm>
          <a:prstGeom prst="rect">
            <a:avLst/>
          </a:prstGeom>
          <a:noFill/>
        </p:spPr>
        <p:txBody>
          <a:bodyPr wrap="square" rtlCol="0">
            <a:spAutoFit/>
          </a:bodyPr>
          <a:lstStyle/>
          <a:p>
            <a:pPr algn="ctr"/>
            <a:r>
              <a:rPr lang="en-US" sz="12000" b="1" dirty="0" smtClean="0">
                <a:ln>
                  <a:solidFill>
                    <a:schemeClr val="tx1">
                      <a:alpha val="46000"/>
                    </a:schemeClr>
                  </a:solidFill>
                </a:ln>
                <a:solidFill>
                  <a:schemeClr val="accent6">
                    <a:lumMod val="75000"/>
                  </a:schemeClr>
                </a:solidFill>
                <a:latin typeface="Bahnschrift" pitchFamily="34" charset="0"/>
                <a:ea typeface="Ebrima" pitchFamily="2" charset="0"/>
                <a:cs typeface="Arial" pitchFamily="34" charset="0"/>
              </a:rPr>
              <a:t>PAPAYA</a:t>
            </a:r>
            <a:endParaRPr lang="en-US" sz="12000" b="1" dirty="0">
              <a:ln>
                <a:solidFill>
                  <a:schemeClr val="tx1">
                    <a:alpha val="46000"/>
                  </a:schemeClr>
                </a:solidFill>
              </a:ln>
              <a:solidFill>
                <a:schemeClr val="accent6">
                  <a:lumMod val="75000"/>
                </a:schemeClr>
              </a:solidFill>
              <a:latin typeface="Bahnschrift" pitchFamily="34" charset="0"/>
              <a:ea typeface="Ebrima" pitchFamily="2" charset="0"/>
              <a:cs typeface="Arial" pitchFamily="34" charset="0"/>
            </a:endParaRPr>
          </a:p>
        </p:txBody>
      </p:sp>
      <p:sp>
        <p:nvSpPr>
          <p:cNvPr id="14" name="TextBox 13"/>
          <p:cNvSpPr txBox="1"/>
          <p:nvPr/>
        </p:nvSpPr>
        <p:spPr>
          <a:xfrm>
            <a:off x="5651254" y="1219200"/>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4" y="2645334"/>
            <a:ext cx="4822266" cy="4822266"/>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4722812" y="1511587"/>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330466"/>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Beauty Bathing Bar contains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Natural Moisturizing Factors which helps prevent wrinkles and delays the aging process. The combined formulation of ingredients provide skin repairing nurturing factors making skin look younger and feel better. Intense moisturizing soap ingredients provide natural moisturizing factors and phenomenal natural skin care.</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722813" y="3164840"/>
            <a:ext cx="731519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Jojoba Oil &amp;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Glycerine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722813" y="3891280"/>
            <a:ext cx="4114798" cy="25095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penetrate the top layer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ontain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natural sun protection qualities for your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timulate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collagen production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amount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collagen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ejuvenate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hydrate &amp; restore the skins elasticity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free radicals </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3891280"/>
            <a:ext cx="3004902" cy="1442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p:txBody>
      </p:sp>
      <p:sp>
        <p:nvSpPr>
          <p:cNvPr id="13" name="Rounded Rectangle 12"/>
          <p:cNvSpPr/>
          <p:nvPr/>
        </p:nvSpPr>
        <p:spPr>
          <a:xfrm>
            <a:off x="9033108" y="5476319"/>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55/-</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3351212" y="-338792"/>
            <a:ext cx="8534400" cy="1938992"/>
          </a:xfrm>
          <a:prstGeom prst="rect">
            <a:avLst/>
          </a:prstGeom>
          <a:noFill/>
        </p:spPr>
        <p:txBody>
          <a:bodyPr wrap="square" rtlCol="0">
            <a:spAutoFit/>
          </a:bodyPr>
          <a:lstStyle/>
          <a:p>
            <a:pPr algn="ctr"/>
            <a:r>
              <a:rPr lang="en-US" sz="12000" b="1" spc="1000" dirty="0" smtClean="0">
                <a:ln>
                  <a:solidFill>
                    <a:schemeClr val="tx1">
                      <a:alpha val="46000"/>
                    </a:schemeClr>
                  </a:solidFill>
                </a:ln>
                <a:solidFill>
                  <a:schemeClr val="tx2">
                    <a:lumMod val="75000"/>
                  </a:schemeClr>
                </a:solidFill>
                <a:latin typeface="Candara" pitchFamily="34" charset="0"/>
                <a:ea typeface="Ebrima" pitchFamily="2" charset="0"/>
                <a:cs typeface="Arial" pitchFamily="34" charset="0"/>
              </a:rPr>
              <a:t>BEAUTY</a:t>
            </a:r>
            <a:endParaRPr lang="en-US" sz="12000" b="1" spc="1000" dirty="0">
              <a:ln>
                <a:solidFill>
                  <a:schemeClr val="tx1">
                    <a:alpha val="46000"/>
                  </a:schemeClr>
                </a:solidFill>
              </a:ln>
              <a:solidFill>
                <a:schemeClr val="tx2">
                  <a:lumMod val="75000"/>
                </a:schemeClr>
              </a:solidFill>
              <a:latin typeface="Candara" pitchFamily="34" charset="0"/>
              <a:ea typeface="Ebrima" pitchFamily="2" charset="0"/>
              <a:cs typeface="Arial" pitchFamily="34" charset="0"/>
            </a:endParaRPr>
          </a:p>
        </p:txBody>
      </p:sp>
      <p:sp>
        <p:nvSpPr>
          <p:cNvPr id="14" name="TextBox 13"/>
          <p:cNvSpPr txBox="1"/>
          <p:nvPr/>
        </p:nvSpPr>
        <p:spPr>
          <a:xfrm>
            <a:off x="5651254" y="1219200"/>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64" y="2667000"/>
            <a:ext cx="4343400" cy="4343400"/>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4722812" y="1511587"/>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615520"/>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8" y="794739"/>
            <a:ext cx="5410200" cy="633532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condition the hair, strengthen the roots and make the hair silky. It also helps the hair grow faster. Aloe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Keep Dandruff Away. It helps your hair to be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smooth,shiny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less frizzy.</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4119880"/>
            <a:ext cx="4880292"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Nourishes hair root and scalp</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blood circulation to hair follicles &amp; stimulates growth of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 shiny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 healthier, stronger and longer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 falling, scaling and itching</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dandruff</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bathing shampoo</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799012" y="71120"/>
            <a:ext cx="7389813" cy="1107996"/>
          </a:xfrm>
          <a:prstGeom prst="rect">
            <a:avLst/>
          </a:prstGeom>
          <a:noFill/>
        </p:spPr>
        <p:txBody>
          <a:bodyPr wrap="square" rtlCol="0">
            <a:spAutoFit/>
          </a:bodyPr>
          <a:lstStyle/>
          <a:p>
            <a:r>
              <a:rPr lang="en-US" sz="6600" b="1" dirty="0" smtClean="0">
                <a:ln>
                  <a:solidFill>
                    <a:schemeClr val="tx1">
                      <a:alpha val="46000"/>
                    </a:schemeClr>
                  </a:solidFill>
                </a:ln>
                <a:solidFill>
                  <a:srgbClr val="39A513"/>
                </a:solidFill>
                <a:latin typeface="Bahnschrift" pitchFamily="34" charset="0"/>
                <a:ea typeface="Ebrima" pitchFamily="2" charset="0"/>
                <a:cs typeface="Arial" pitchFamily="34" charset="0"/>
              </a:rPr>
              <a:t>NEEM ALOEVERA</a:t>
            </a:r>
            <a:endParaRPr lang="en-US" sz="6600" b="1" dirty="0">
              <a:ln>
                <a:solidFill>
                  <a:schemeClr val="tx1">
                    <a:alpha val="46000"/>
                  </a:schemeClr>
                </a:solidFill>
              </a:ln>
              <a:solidFill>
                <a:srgbClr val="39A513"/>
              </a:solidFill>
              <a:latin typeface="Bahnschrift" pitchFamily="34" charset="0"/>
              <a:ea typeface="Ebrima" pitchFamily="2" charset="0"/>
              <a:cs typeface="Arial" pitchFamily="34" charset="0"/>
            </a:endParaRPr>
          </a:p>
        </p:txBody>
      </p:sp>
      <p:sp>
        <p:nvSpPr>
          <p:cNvPr id="14" name="TextBox 13"/>
          <p:cNvSpPr txBox="1"/>
          <p:nvPr/>
        </p:nvSpPr>
        <p:spPr>
          <a:xfrm>
            <a:off x="9447212" y="990600"/>
            <a:ext cx="2590800" cy="584775"/>
          </a:xfrm>
          <a:prstGeom prst="rect">
            <a:avLst/>
          </a:prstGeom>
          <a:noFill/>
        </p:spPr>
        <p:txBody>
          <a:bodyPr wrap="square" rtlCol="0">
            <a:spAutoFit/>
          </a:bodyPr>
          <a:lstStyle/>
          <a:p>
            <a:r>
              <a:rPr lang="en-US" sz="3200" b="1" spc="300" dirty="0" smtClean="0">
                <a:solidFill>
                  <a:schemeClr val="tx2">
                    <a:lumMod val="50000"/>
                  </a:schemeClr>
                </a:solidFill>
              </a:rPr>
              <a:t>SHAMPOO</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486400"/>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2</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79079350"/>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handmade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Bathing Bar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has a proprietary formula of key plant extracts to protect, refresh and revive and has powerful anti bacterial effects. Gentle on skin, it leaves the body clean, refreshes without disturbing the natural balances. It also helps to counteract the effects of pollution and chlorinated water. Regular use makes the body free from skin problem like Ringworm, Scabies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Dermatitis.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722813" y="3164840"/>
            <a:ext cx="731519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722813" y="3891280"/>
            <a:ext cx="4114798" cy="25095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has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Anti-bacterial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Anti-fungal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properties in it</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infection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rid from allergy &amp; redness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sensitive skin.</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3891280"/>
            <a:ext cx="3004902" cy="1442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p:txBody>
      </p:sp>
      <p:sp>
        <p:nvSpPr>
          <p:cNvPr id="13" name="Rounded Rectangle 12"/>
          <p:cNvSpPr/>
          <p:nvPr/>
        </p:nvSpPr>
        <p:spPr>
          <a:xfrm>
            <a:off x="9033108" y="5476319"/>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55/-</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3275012" y="-338792"/>
            <a:ext cx="8534400" cy="1938992"/>
          </a:xfrm>
          <a:prstGeom prst="rect">
            <a:avLst/>
          </a:prstGeom>
          <a:noFill/>
        </p:spPr>
        <p:txBody>
          <a:bodyPr wrap="square" rtlCol="0">
            <a:spAutoFit/>
          </a:bodyPr>
          <a:lstStyle/>
          <a:p>
            <a:pPr algn="ctr"/>
            <a:r>
              <a:rPr lang="en-US" sz="12000" b="1" spc="1000" dirty="0" smtClean="0">
                <a:ln>
                  <a:solidFill>
                    <a:schemeClr val="tx1">
                      <a:alpha val="46000"/>
                    </a:schemeClr>
                  </a:solidFill>
                </a:ln>
                <a:solidFill>
                  <a:srgbClr val="007635"/>
                </a:solidFill>
                <a:latin typeface="Candara" pitchFamily="34" charset="0"/>
                <a:ea typeface="Ebrima" pitchFamily="2" charset="0"/>
                <a:cs typeface="Arial" pitchFamily="34" charset="0"/>
              </a:rPr>
              <a:t>NEEM</a:t>
            </a:r>
            <a:endParaRPr lang="en-US" sz="12000" b="1" spc="1000" dirty="0">
              <a:ln>
                <a:solidFill>
                  <a:schemeClr val="tx1">
                    <a:alpha val="46000"/>
                  </a:schemeClr>
                </a:solidFill>
              </a:ln>
              <a:solidFill>
                <a:srgbClr val="007635"/>
              </a:solidFill>
              <a:latin typeface="Candara" pitchFamily="34" charset="0"/>
              <a:ea typeface="Ebrima" pitchFamily="2" charset="0"/>
              <a:cs typeface="Arial" pitchFamily="34" charset="0"/>
            </a:endParaRPr>
          </a:p>
        </p:txBody>
      </p:sp>
      <p:sp>
        <p:nvSpPr>
          <p:cNvPr id="14" name="TextBox 13"/>
          <p:cNvSpPr txBox="1"/>
          <p:nvPr/>
        </p:nvSpPr>
        <p:spPr>
          <a:xfrm>
            <a:off x="5651254" y="1219200"/>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4" y="2801620"/>
            <a:ext cx="4688840" cy="4688840"/>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5332412" y="1511587"/>
            <a:ext cx="3188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578128"/>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Transparent Bathing Bar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enriched with the goodness of Glycerin,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Jojoba, Coconut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Caster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oil which moisturizes your skin and prevent over drying. This mild soap's ingredients doesn't irritate your skin but can helps to lock skin's moisture which are often stripped during the bathing process, whether from hot water or harsh product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570411" y="3164840"/>
            <a:ext cx="7467600"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Glycerin, Jojoba  oil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Coconut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oil, Caster oil</a:t>
            </a: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570411" y="4119880"/>
            <a:ext cx="4343401"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 skin's PH levels.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Making skin soft and supple.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skin's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own moisture and elasticity.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prevent roughness and skin's rashes</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884612" y="76200"/>
            <a:ext cx="8534400" cy="1323439"/>
          </a:xfrm>
          <a:prstGeom prst="rect">
            <a:avLst/>
          </a:prstGeom>
          <a:noFill/>
        </p:spPr>
        <p:txBody>
          <a:bodyPr wrap="square" rtlCol="0">
            <a:spAutoFit/>
          </a:bodyPr>
          <a:lstStyle/>
          <a:p>
            <a:r>
              <a:rPr lang="en-US" sz="8000" b="1" dirty="0" smtClean="0">
                <a:ln>
                  <a:solidFill>
                    <a:schemeClr val="tx1">
                      <a:alpha val="46000"/>
                    </a:schemeClr>
                  </a:solidFill>
                </a:ln>
                <a:solidFill>
                  <a:srgbClr val="FF3399"/>
                </a:solidFill>
                <a:latin typeface="Bahnschrift" pitchFamily="34" charset="0"/>
                <a:ea typeface="Ebrima" pitchFamily="2" charset="0"/>
                <a:cs typeface="Arial" pitchFamily="34" charset="0"/>
              </a:rPr>
              <a:t>TRANSPARENT</a:t>
            </a:r>
            <a:endParaRPr lang="en-US" sz="8000" b="1" dirty="0">
              <a:ln>
                <a:solidFill>
                  <a:schemeClr val="tx1">
                    <a:alpha val="46000"/>
                  </a:schemeClr>
                </a:solidFill>
              </a:ln>
              <a:solidFill>
                <a:srgbClr val="FF3399"/>
              </a:solidFill>
              <a:latin typeface="Bahnschrift" pitchFamily="34" charset="0"/>
              <a:ea typeface="Ebrima" pitchFamily="2" charset="0"/>
              <a:cs typeface="Arial" pitchFamily="34" charset="0"/>
            </a:endParaRPr>
          </a:p>
        </p:txBody>
      </p:sp>
      <p:sp>
        <p:nvSpPr>
          <p:cNvPr id="14" name="TextBox 13"/>
          <p:cNvSpPr txBox="1"/>
          <p:nvPr/>
        </p:nvSpPr>
        <p:spPr>
          <a:xfrm>
            <a:off x="5651254" y="1167825"/>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4" y="2562860"/>
            <a:ext cx="4328160" cy="4328160"/>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4722812" y="1460212"/>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9033109" y="5476319"/>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32315611"/>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48815" y="1752600"/>
            <a:ext cx="11689196"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Charcoal Bathing Bar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enriched with natural extracts which keeps your skin oil free and absorbs deep into pores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drown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out dirt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It’s pH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balanced formula helps to eliminate rashes, dead cells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excess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oil while retaining the essential oils and moisture to keep fresh clean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odour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free skin.</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570411" y="3164840"/>
            <a:ext cx="7467600"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Activated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Charcoal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Jojoba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570411" y="4119880"/>
            <a:ext cx="4343401"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SHPL Charcoal soap composed with 76</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TFM. Higher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TFM is sign of purity.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Being an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excellent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exfoliant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with the ability to remove dead skin cells along with the extraction of dirt also treats psoriasis and eczema.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 spot and excess oil production. </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Apply as your regular soap.</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751867" y="71120"/>
            <a:ext cx="5533545" cy="1323439"/>
          </a:xfrm>
          <a:prstGeom prst="rect">
            <a:avLst/>
          </a:prstGeom>
          <a:noFill/>
        </p:spPr>
        <p:txBody>
          <a:bodyPr wrap="square" rtlCol="0">
            <a:spAutoFit/>
          </a:bodyPr>
          <a:lstStyle/>
          <a:p>
            <a:r>
              <a:rPr lang="en-US" sz="8000" b="1" dirty="0" smtClean="0">
                <a:ln>
                  <a:solidFill>
                    <a:schemeClr val="tx1">
                      <a:alpha val="46000"/>
                    </a:schemeClr>
                  </a:solidFill>
                </a:ln>
                <a:solidFill>
                  <a:schemeClr val="tx1">
                    <a:lumMod val="75000"/>
                    <a:lumOff val="25000"/>
                  </a:schemeClr>
                </a:solidFill>
                <a:latin typeface="Bahnschrift" pitchFamily="34" charset="0"/>
                <a:ea typeface="Ebrima" pitchFamily="2" charset="0"/>
                <a:cs typeface="Arial" pitchFamily="34" charset="0"/>
              </a:rPr>
              <a:t>CHARCOAL</a:t>
            </a:r>
            <a:endParaRPr lang="en-US" sz="8000" b="1" dirty="0">
              <a:ln>
                <a:solidFill>
                  <a:schemeClr val="tx1">
                    <a:alpha val="46000"/>
                  </a:schemeClr>
                </a:solidFill>
              </a:ln>
              <a:solidFill>
                <a:schemeClr val="tx1">
                  <a:lumMod val="75000"/>
                  <a:lumOff val="25000"/>
                </a:schemeClr>
              </a:solidFill>
              <a:latin typeface="Bahnschrift" pitchFamily="34" charset="0"/>
              <a:ea typeface="Ebrima" pitchFamily="2" charset="0"/>
              <a:cs typeface="Arial" pitchFamily="34" charset="0"/>
            </a:endParaRPr>
          </a:p>
        </p:txBody>
      </p:sp>
      <p:sp>
        <p:nvSpPr>
          <p:cNvPr id="14" name="TextBox 13"/>
          <p:cNvSpPr txBox="1"/>
          <p:nvPr/>
        </p:nvSpPr>
        <p:spPr>
          <a:xfrm>
            <a:off x="5651254" y="1167825"/>
            <a:ext cx="3766903" cy="584775"/>
          </a:xfrm>
          <a:prstGeom prst="rect">
            <a:avLst/>
          </a:prstGeom>
          <a:noFill/>
        </p:spPr>
        <p:txBody>
          <a:bodyPr wrap="square" rtlCol="0">
            <a:spAutoFit/>
          </a:bodyPr>
          <a:lstStyle/>
          <a:p>
            <a:r>
              <a:rPr lang="en-US" sz="3200" b="1" spc="900" dirty="0" smtClean="0">
                <a:solidFill>
                  <a:schemeClr val="tx2">
                    <a:lumMod val="50000"/>
                  </a:schemeClr>
                </a:solidFill>
              </a:rPr>
              <a:t>BATHING BAR</a:t>
            </a:r>
            <a:endParaRPr lang="en-US" sz="32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4" y="2847340"/>
            <a:ext cx="4328160" cy="4328160"/>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a:endCxn id="14" idx="1"/>
          </p:cNvCxnSpPr>
          <p:nvPr/>
        </p:nvCxnSpPr>
        <p:spPr>
          <a:xfrm>
            <a:off x="4722812" y="1460212"/>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4812" y="1460213"/>
            <a:ext cx="9284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9033109" y="5476319"/>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Bathing Bar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11406654"/>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752600"/>
            <a:ext cx="8000999"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SHPL Natural Body Wash is a refreshing cleanser body wash, formulated with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Lemon oil to give you protection against acne and irritation causing Pollutants &amp; dirt in each use. It removes excess oils from the skin and balances PH levels of skin &amp; improve skin texture.</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6451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Lemon, natural Grass extract, &amp; jojoba oil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3971866"/>
            <a:ext cx="4880292" cy="273373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protection against acne and irritation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causing</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excess oils from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balances PH levels of skin &amp; improve skin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texture</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all Microbes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pollutants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delicate fragrance and ingredients makes your showering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delight</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black heads, acne and soothes irritations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10" y="3971866"/>
            <a:ext cx="3004902" cy="166693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Pour some body wash onto a sponge or washcloth. Lather &amp; gently scrub yourself all over. Rinse it all off with water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03613" y="71120"/>
            <a:ext cx="9296399" cy="1107996"/>
          </a:xfrm>
          <a:prstGeom prst="rect">
            <a:avLst/>
          </a:prstGeom>
          <a:noFill/>
        </p:spPr>
        <p:txBody>
          <a:bodyPr wrap="square" rtlCol="0">
            <a:spAutoFit/>
          </a:bodyPr>
          <a:lstStyle/>
          <a:p>
            <a:r>
              <a:rPr lang="en-US" sz="6600" b="1" dirty="0" smtClean="0">
                <a:ln>
                  <a:solidFill>
                    <a:schemeClr val="tx1">
                      <a:alpha val="46000"/>
                    </a:schemeClr>
                  </a:solidFill>
                </a:ln>
                <a:solidFill>
                  <a:srgbClr val="92D050"/>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NATURAL BODY WASH</a:t>
            </a:r>
            <a:endParaRPr lang="en-US" sz="6600" b="1" dirty="0">
              <a:ln>
                <a:solidFill>
                  <a:schemeClr val="tx1">
                    <a:alpha val="46000"/>
                  </a:schemeClr>
                </a:solidFill>
              </a:ln>
              <a:solidFill>
                <a:srgbClr val="92D050"/>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4" name="TextBox 13"/>
          <p:cNvSpPr txBox="1"/>
          <p:nvPr/>
        </p:nvSpPr>
        <p:spPr>
          <a:xfrm>
            <a:off x="5715000" y="1015425"/>
            <a:ext cx="6780212" cy="584775"/>
          </a:xfrm>
          <a:prstGeom prst="rect">
            <a:avLst/>
          </a:prstGeom>
          <a:noFill/>
        </p:spPr>
        <p:txBody>
          <a:bodyPr wrap="square" rtlCol="0">
            <a:spAutoFit/>
          </a:bodyPr>
          <a:lstStyle/>
          <a:p>
            <a:r>
              <a:rPr lang="en-US" sz="3200" b="1" spc="300" dirty="0" smtClean="0">
                <a:solidFill>
                  <a:schemeClr val="tx2">
                    <a:lumMod val="50000"/>
                  </a:schemeClr>
                </a:solidFill>
              </a:rPr>
              <a:t>With Lemon, </a:t>
            </a:r>
            <a:r>
              <a:rPr lang="en-US" sz="3200" b="1" spc="300" dirty="0" err="1" smtClean="0">
                <a:solidFill>
                  <a:schemeClr val="tx2">
                    <a:lumMod val="50000"/>
                  </a:schemeClr>
                </a:solidFill>
              </a:rPr>
              <a:t>Neem</a:t>
            </a:r>
            <a:r>
              <a:rPr lang="en-US" sz="3200" b="1" spc="300" dirty="0" smtClean="0">
                <a:solidFill>
                  <a:schemeClr val="tx2">
                    <a:lumMod val="50000"/>
                  </a:schemeClr>
                </a:solidFill>
              </a:rPr>
              <a:t> &amp; </a:t>
            </a:r>
            <a:r>
              <a:rPr lang="en-US" sz="3200" b="1" spc="300" dirty="0" err="1" smtClean="0">
                <a:solidFill>
                  <a:schemeClr val="tx2">
                    <a:lumMod val="50000"/>
                  </a:schemeClr>
                </a:solidFill>
              </a:rPr>
              <a:t>Aloevera</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786199"/>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Body Wash</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9531" r="19489"/>
          <a:stretch/>
        </p:blipFill>
        <p:spPr>
          <a:xfrm>
            <a:off x="406400" y="412750"/>
            <a:ext cx="3706812" cy="7118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5454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776" y="329243"/>
            <a:ext cx="6221412" cy="728524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752600"/>
            <a:ext cx="8000999" cy="13004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Intensely hydrating coconut body wash formulated with Jojoba Oil, Organic Coconut Oil and lemon extract. Replenishes and soothes dull, stressed skin, while treating you to a delicious Coconut scent. It makes a wonderful lather and smells heavenly, and that smell lasts all day.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6451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Coconut oil, natural extract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lemon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Grass, jojoba oil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3971866"/>
            <a:ext cx="4880292" cy="273373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 premature ageing</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Smooth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Retain moisture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 wounds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 against cracking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 skin growth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Repairs skin cells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tan </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9" y="3971866"/>
            <a:ext cx="3004902" cy="166693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Pour some body wash onto a sponge or washcloth. Lather &amp; gently scrub yourself all over. Rinse it all off with water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03613" y="71120"/>
            <a:ext cx="9296399" cy="1107996"/>
          </a:xfrm>
          <a:prstGeom prst="rect">
            <a:avLst/>
          </a:prstGeom>
          <a:noFill/>
        </p:spPr>
        <p:txBody>
          <a:bodyPr wrap="square" rtlCol="0">
            <a:spAutoFit/>
          </a:bodyPr>
          <a:lstStyle/>
          <a:p>
            <a:r>
              <a:rPr lang="en-US" sz="6600" b="1" dirty="0" smtClean="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NATURAL BODY WASH</a:t>
            </a:r>
            <a:endParaRPr lang="en-US" sz="6600" b="1" dirty="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4" name="TextBox 13"/>
          <p:cNvSpPr txBox="1"/>
          <p:nvPr/>
        </p:nvSpPr>
        <p:spPr>
          <a:xfrm>
            <a:off x="5715000" y="1015425"/>
            <a:ext cx="6473824" cy="584775"/>
          </a:xfrm>
          <a:prstGeom prst="rect">
            <a:avLst/>
          </a:prstGeom>
          <a:noFill/>
        </p:spPr>
        <p:txBody>
          <a:bodyPr wrap="square" rtlCol="0">
            <a:spAutoFit/>
          </a:bodyPr>
          <a:lstStyle/>
          <a:p>
            <a:pPr algn="r"/>
            <a:r>
              <a:rPr lang="en-US" sz="3200" b="1" spc="300" dirty="0" smtClean="0">
                <a:solidFill>
                  <a:schemeClr val="tx2">
                    <a:lumMod val="50000"/>
                  </a:schemeClr>
                </a:solidFill>
              </a:rPr>
              <a:t>With Coconut</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786199"/>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Body Wash</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a:t>
            </a:r>
          </a:p>
        </p:txBody>
      </p:sp>
    </p:spTree>
    <p:extLst>
      <p:ext uri="{BB962C8B-B14F-4D97-AF65-F5344CB8AC3E}">
        <p14:creationId xmlns:p14="http://schemas.microsoft.com/office/powerpoint/2010/main" val="3250980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379" r="27272" b="10588"/>
          <a:stretch/>
        </p:blipFill>
        <p:spPr>
          <a:xfrm>
            <a:off x="150812" y="921572"/>
            <a:ext cx="2514600" cy="5936428"/>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600200"/>
            <a:ext cx="8824190" cy="1389533"/>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soap-free herbal formulation deep cleanses the skin removing all impurities. The purifying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Face Wash enriched with lemon &amp; turmeric goes deep into your pores and removes the excess sebum secretion and impurities leaving your skin feeling healthy and glowing. It also Helps Control Acne and Pimples.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399"/>
            <a:ext cx="8824188" cy="609601"/>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extract, lemon extract &amp; turmeric extract.</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4010026"/>
            <a:ext cx="4429555" cy="1781174"/>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acne &amp; pimples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 in brighten &amp; lighten your skin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redness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in sensitive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excess sebum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production</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4010026"/>
            <a:ext cx="4287114" cy="1781174"/>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rgbClr val="A9FD8B">
              <a:alpha val="44000"/>
            </a:srgb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230/-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7847012" y="51137"/>
            <a:ext cx="2743200" cy="1015663"/>
          </a:xfrm>
          <a:prstGeom prst="rect">
            <a:avLst/>
          </a:prstGeom>
          <a:noFill/>
        </p:spPr>
        <p:txBody>
          <a:bodyPr wrap="square" rtlCol="0">
            <a:spAutoFit/>
          </a:bodyPr>
          <a:lstStyle/>
          <a:p>
            <a:r>
              <a:rPr lang="en-US" sz="6000" b="1" spc="600" dirty="0" smtClean="0">
                <a:gradFill>
                  <a:gsLst>
                    <a:gs pos="56000">
                      <a:srgbClr val="00B050"/>
                    </a:gs>
                    <a:gs pos="99000">
                      <a:srgbClr val="92D050"/>
                    </a:gs>
                    <a:gs pos="0">
                      <a:schemeClr val="tx1"/>
                    </a:gs>
                  </a:gsLst>
                  <a:lin ang="5400000" scaled="0"/>
                </a:gradFill>
                <a:effectLst>
                  <a:outerShdw blurRad="38100" dist="38100" dir="2700000" algn="tl">
                    <a:srgbClr val="000000">
                      <a:alpha val="43137"/>
                    </a:srgbClr>
                  </a:outerShdw>
                </a:effectLst>
                <a:latin typeface="Ebrima" pitchFamily="2" charset="0"/>
                <a:ea typeface="Ebrima" pitchFamily="2" charset="0"/>
                <a:cs typeface="Ebrima" pitchFamily="2" charset="0"/>
              </a:rPr>
              <a:t>NEEM</a:t>
            </a:r>
            <a:endParaRPr lang="en-US" sz="6000" b="1" spc="600" dirty="0">
              <a:gradFill>
                <a:gsLst>
                  <a:gs pos="56000">
                    <a:srgbClr val="00B050"/>
                  </a:gs>
                  <a:gs pos="99000">
                    <a:srgbClr val="92D050"/>
                  </a:gs>
                  <a:gs pos="0">
                    <a:schemeClr val="tx1"/>
                  </a:gs>
                </a:gsLst>
                <a:lin ang="5400000" scaled="0"/>
              </a:gradFill>
              <a:effectLst>
                <a:outerShdw blurRad="38100" dist="38100" dir="2700000" algn="tl">
                  <a:srgbClr val="000000">
                    <a:alpha val="43137"/>
                  </a:srgbClr>
                </a:outerShdw>
              </a:effectLst>
              <a:latin typeface="Ebrima" pitchFamily="2" charset="0"/>
              <a:ea typeface="Ebrima" pitchFamily="2" charset="0"/>
              <a:cs typeface="Ebrima" pitchFamily="2" charset="0"/>
            </a:endParaRPr>
          </a:p>
        </p:txBody>
      </p:sp>
      <p:sp>
        <p:nvSpPr>
          <p:cNvPr id="14" name="TextBox 13"/>
          <p:cNvSpPr txBox="1"/>
          <p:nvPr/>
        </p:nvSpPr>
        <p:spPr>
          <a:xfrm>
            <a:off x="7847012" y="755303"/>
            <a:ext cx="2667000" cy="692497"/>
          </a:xfrm>
          <a:prstGeom prst="rect">
            <a:avLst/>
          </a:prstGeom>
          <a:noFill/>
        </p:spPr>
        <p:txBody>
          <a:bodyPr wrap="square" rtlCol="0">
            <a:spAutoFit/>
          </a:bodyPr>
          <a:lstStyle/>
          <a:p>
            <a:r>
              <a:rPr lang="en-US" sz="3900" dirty="0" smtClean="0">
                <a:solidFill>
                  <a:schemeClr val="tx2">
                    <a:lumMod val="50000"/>
                  </a:schemeClr>
                </a:solidFill>
              </a:rPr>
              <a:t>FACE WASH</a:t>
            </a:r>
            <a:endParaRPr lang="en-US" sz="3900" dirty="0">
              <a:solidFill>
                <a:schemeClr val="tx2">
                  <a:lumMod val="50000"/>
                </a:schemeClr>
              </a:solidFill>
            </a:endParaRPr>
          </a:p>
        </p:txBody>
      </p:sp>
      <p:pic>
        <p:nvPicPr>
          <p:cNvPr id="15" name="Picture 1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14425" b="15991"/>
          <a:stretch/>
        </p:blipFill>
        <p:spPr>
          <a:xfrm>
            <a:off x="10323402" y="477215"/>
            <a:ext cx="1635343" cy="888714"/>
          </a:xfrm>
          <a:prstGeom prst="rect">
            <a:avLst/>
          </a:prstGeom>
        </p:spPr>
      </p:pic>
      <p:pic>
        <p:nvPicPr>
          <p:cNvPr id="17" name="Picture 16"/>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14425" b="15991"/>
          <a:stretch/>
        </p:blipFill>
        <p:spPr>
          <a:xfrm flipH="1">
            <a:off x="6246812" y="477215"/>
            <a:ext cx="1635343" cy="888714"/>
          </a:xfrm>
          <a:prstGeom prst="rect">
            <a:avLst/>
          </a:prstGeom>
        </p:spPr>
      </p:pic>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Tree>
    <p:extLst>
      <p:ext uri="{BB962C8B-B14F-4D97-AF65-F5344CB8AC3E}">
        <p14:creationId xmlns:p14="http://schemas.microsoft.com/office/powerpoint/2010/main" val="1024757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801" r="20283" b="8136"/>
          <a:stretch/>
        </p:blipFill>
        <p:spPr>
          <a:xfrm>
            <a:off x="-15585" y="990985"/>
            <a:ext cx="2985798" cy="584868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600200"/>
            <a:ext cx="8824190" cy="1389533"/>
          </a:xfrm>
          <a:prstGeom prst="roundRect">
            <a:avLst/>
          </a:prstGeom>
          <a:solidFill>
            <a:srgbClr val="FEE990">
              <a:alpha val="4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Vitamin C Face Wash with the goodness of Vitamin C has brightening properties to give your skin a natural glow. It also helps in skin repair by boosting collagen production and blood circulation, leaving the skin radiant and healthy. Perfect for daily use, retains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moisture,prevents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dry skin and fights free radical damage.</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399"/>
            <a:ext cx="8824188" cy="609601"/>
          </a:xfrm>
          <a:prstGeom prst="roundRect">
            <a:avLst/>
          </a:prstGeom>
          <a:solidFill>
            <a:srgbClr val="FEE990">
              <a:alpha val="40000"/>
            </a:srgb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orange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4010026"/>
            <a:ext cx="4429555" cy="1781174"/>
          </a:xfrm>
          <a:prstGeom prst="roundRect">
            <a:avLst/>
          </a:prstGeom>
          <a:solidFill>
            <a:srgbClr val="FEE990">
              <a:alpha val="4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Smooths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skin &amp; fights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signs of ageing</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Brightens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&amp; Even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tone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appearance of dark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spots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dry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&amp; Strengthens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texture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impurities.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4010026"/>
            <a:ext cx="4287114" cy="1781174"/>
          </a:xfrm>
          <a:prstGeom prst="roundRect">
            <a:avLst/>
          </a:prstGeom>
          <a:solidFill>
            <a:srgbClr val="FEE990">
              <a:alpha val="4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rgbClr val="FEE990">
              <a:alpha val="40000"/>
            </a:srgb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6246811" y="51137"/>
            <a:ext cx="4894261" cy="1107996"/>
          </a:xfrm>
          <a:prstGeom prst="rect">
            <a:avLst/>
          </a:prstGeom>
          <a:noFill/>
        </p:spPr>
        <p:txBody>
          <a:bodyPr wrap="square" rtlCol="0">
            <a:spAutoFit/>
          </a:bodyPr>
          <a:lstStyle/>
          <a:p>
            <a:r>
              <a:rPr lang="en-US" sz="6600" b="1" spc="600" dirty="0" smtClean="0">
                <a:solidFill>
                  <a:srgbClr val="DF6703"/>
                </a:solidFill>
                <a:latin typeface="Ebrima" pitchFamily="2" charset="0"/>
                <a:ea typeface="Ebrima" pitchFamily="2" charset="0"/>
                <a:cs typeface="Ebrima" pitchFamily="2" charset="0"/>
              </a:rPr>
              <a:t>Vitamin C</a:t>
            </a:r>
            <a:endParaRPr lang="en-US" sz="6600" b="1" spc="600" dirty="0">
              <a:solidFill>
                <a:srgbClr val="DF6703"/>
              </a:solidFill>
              <a:latin typeface="Ebrima" pitchFamily="2" charset="0"/>
              <a:ea typeface="Ebrima" pitchFamily="2" charset="0"/>
              <a:cs typeface="Ebrima" pitchFamily="2" charset="0"/>
            </a:endParaRPr>
          </a:p>
        </p:txBody>
      </p:sp>
      <p:sp>
        <p:nvSpPr>
          <p:cNvPr id="14" name="TextBox 13"/>
          <p:cNvSpPr txBox="1"/>
          <p:nvPr/>
        </p:nvSpPr>
        <p:spPr>
          <a:xfrm>
            <a:off x="6437422" y="830759"/>
            <a:ext cx="4076590" cy="769441"/>
          </a:xfrm>
          <a:prstGeom prst="rect">
            <a:avLst/>
          </a:prstGeom>
          <a:noFill/>
        </p:spPr>
        <p:txBody>
          <a:bodyPr wrap="square" rtlCol="0">
            <a:spAutoFit/>
          </a:bodyPr>
          <a:lstStyle/>
          <a:p>
            <a:r>
              <a:rPr lang="en-US" sz="4400" b="1" spc="600" dirty="0" smtClean="0">
                <a:solidFill>
                  <a:schemeClr val="accent1">
                    <a:lumMod val="50000"/>
                  </a:schemeClr>
                </a:solidFill>
              </a:rPr>
              <a:t>Face Wash</a:t>
            </a:r>
            <a:endParaRPr lang="en-US" sz="4400" b="1" spc="600" dirty="0">
              <a:solidFill>
                <a:schemeClr val="accent1">
                  <a:lumMod val="50000"/>
                </a:schemeClr>
              </a:solidFill>
            </a:endParaRPr>
          </a:p>
        </p:txBody>
      </p:sp>
      <p:pic>
        <p:nvPicPr>
          <p:cNvPr id="15" name="Picture 1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14425" b="15991"/>
          <a:stretch/>
        </p:blipFill>
        <p:spPr>
          <a:xfrm>
            <a:off x="9640669" y="1016286"/>
            <a:ext cx="1635343" cy="888714"/>
          </a:xfrm>
          <a:prstGeom prst="rect">
            <a:avLst/>
          </a:prstGeom>
        </p:spPr>
      </p:pic>
      <p:pic>
        <p:nvPicPr>
          <p:cNvPr id="17" name="Picture 16"/>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14425" b="15991"/>
          <a:stretch/>
        </p:blipFill>
        <p:spPr>
          <a:xfrm flipH="1">
            <a:off x="4802079" y="247739"/>
            <a:ext cx="1635343" cy="888714"/>
          </a:xfrm>
          <a:prstGeom prst="rect">
            <a:avLst/>
          </a:prstGeom>
        </p:spPr>
      </p:pic>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Tree>
    <p:extLst>
      <p:ext uri="{BB962C8B-B14F-4D97-AF65-F5344CB8AC3E}">
        <p14:creationId xmlns:p14="http://schemas.microsoft.com/office/powerpoint/2010/main" val="4225387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585" r="26040" b="9602"/>
          <a:stretch/>
        </p:blipFill>
        <p:spPr>
          <a:xfrm>
            <a:off x="150812" y="1096111"/>
            <a:ext cx="2718319" cy="582783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600200"/>
            <a:ext cx="8824190" cy="1389533"/>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 natural active based foaming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that lifts away impurities without drying out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Moisturizing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hydrates skin while detoxifying.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deeply cleanses dirt, grime, toxins, pollutants and pimple causing bacteria. This super mild soap free pH balanced formula removes oil imbalances of your skin and prevents frequent skin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breakouts.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399"/>
            <a:ext cx="8824188" cy="609601"/>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Lemon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4010026"/>
            <a:ext cx="4429555" cy="1781174"/>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Moisturising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Hydrates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cleansing</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balanced</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Anti-acne</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4010026"/>
            <a:ext cx="4287114" cy="1781174"/>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chemeClr val="accent4">
              <a:lumMod val="20000"/>
              <a:lumOff val="80000"/>
              <a:alpha val="8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6592889" y="31402"/>
            <a:ext cx="5521323" cy="1015663"/>
          </a:xfrm>
          <a:prstGeom prst="rect">
            <a:avLst/>
          </a:prstGeom>
          <a:noFill/>
        </p:spPr>
        <p:txBody>
          <a:bodyPr wrap="square" rtlCol="0">
            <a:spAutoFit/>
          </a:bodyPr>
          <a:lstStyle/>
          <a:p>
            <a:r>
              <a:rPr lang="en-US" sz="6000" b="1" dirty="0" smtClean="0">
                <a:ln>
                  <a:solidFill>
                    <a:schemeClr val="tx1">
                      <a:alpha val="64000"/>
                    </a:schemeClr>
                  </a:solidFill>
                </a:ln>
                <a:gradFill flip="none" rotWithShape="1">
                  <a:gsLst>
                    <a:gs pos="0">
                      <a:srgbClr val="DDEBCF"/>
                    </a:gs>
                    <a:gs pos="86000">
                      <a:srgbClr val="00B050"/>
                    </a:gs>
                    <a:gs pos="100000">
                      <a:srgbClr val="156B13"/>
                    </a:gs>
                  </a:gsLst>
                  <a:lin ang="10800000" scaled="1"/>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rPr>
              <a:t>ALOE &amp; NEEM</a:t>
            </a:r>
            <a:endParaRPr lang="en-US" sz="6000" b="1" dirty="0">
              <a:ln>
                <a:solidFill>
                  <a:schemeClr val="tx1">
                    <a:alpha val="64000"/>
                  </a:schemeClr>
                </a:solidFill>
              </a:ln>
              <a:gradFill flip="none" rotWithShape="1">
                <a:gsLst>
                  <a:gs pos="0">
                    <a:srgbClr val="DDEBCF"/>
                  </a:gs>
                  <a:gs pos="86000">
                    <a:srgbClr val="00B050"/>
                  </a:gs>
                  <a:gs pos="100000">
                    <a:srgbClr val="156B13"/>
                  </a:gs>
                </a:gsLst>
                <a:lin ang="10800000" scaled="1"/>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endParaRPr>
          </a:p>
        </p:txBody>
      </p:sp>
      <p:sp>
        <p:nvSpPr>
          <p:cNvPr id="14" name="TextBox 13"/>
          <p:cNvSpPr txBox="1"/>
          <p:nvPr/>
        </p:nvSpPr>
        <p:spPr>
          <a:xfrm>
            <a:off x="6742222" y="754559"/>
            <a:ext cx="3847990" cy="769441"/>
          </a:xfrm>
          <a:prstGeom prst="rect">
            <a:avLst/>
          </a:prstGeom>
          <a:noFill/>
        </p:spPr>
        <p:txBody>
          <a:bodyPr wrap="square" rtlCol="0">
            <a:spAutoFit/>
          </a:bodyPr>
          <a:lstStyle/>
          <a:p>
            <a:r>
              <a:rPr lang="en-US" sz="4400" b="1" spc="300" dirty="0" smtClean="0">
                <a:solidFill>
                  <a:schemeClr val="accent1">
                    <a:lumMod val="50000"/>
                  </a:schemeClr>
                </a:solidFill>
              </a:rPr>
              <a:t>Face Wash</a:t>
            </a:r>
            <a:endParaRPr lang="en-US" sz="4400" b="1" spc="300" dirty="0">
              <a:solidFill>
                <a:schemeClr val="accent1">
                  <a:lumMod val="50000"/>
                </a:schemeClr>
              </a:solidFill>
            </a:endParaRPr>
          </a:p>
        </p:txBody>
      </p:sp>
      <p:pic>
        <p:nvPicPr>
          <p:cNvPr id="15" name="Picture 14"/>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t="14425" b="15991"/>
          <a:stretch/>
        </p:blipFill>
        <p:spPr>
          <a:xfrm>
            <a:off x="9696340" y="858751"/>
            <a:ext cx="1635343" cy="888714"/>
          </a:xfrm>
          <a:prstGeom prst="rect">
            <a:avLst/>
          </a:prstGeom>
        </p:spPr>
      </p:pic>
      <p:pic>
        <p:nvPicPr>
          <p:cNvPr id="17" name="Picture 16"/>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t="14425" b="15991"/>
          <a:stretch/>
        </p:blipFill>
        <p:spPr>
          <a:xfrm flipH="1">
            <a:off x="4763869" y="242776"/>
            <a:ext cx="1635343" cy="888714"/>
          </a:xfrm>
          <a:prstGeom prst="rect">
            <a:avLst/>
          </a:prstGeom>
        </p:spPr>
      </p:pic>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Tree>
    <p:extLst>
      <p:ext uri="{BB962C8B-B14F-4D97-AF65-F5344CB8AC3E}">
        <p14:creationId xmlns:p14="http://schemas.microsoft.com/office/powerpoint/2010/main" val="2136167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001" r="27287" b="9188"/>
          <a:stretch/>
        </p:blipFill>
        <p:spPr>
          <a:xfrm>
            <a:off x="0" y="1099513"/>
            <a:ext cx="2611727" cy="582102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600200"/>
            <a:ext cx="8824190" cy="1389533"/>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24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carot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gold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a rich, creamy, SLES free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crystal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formula gently cleanses &amp; revitalizes the skin whilst the blend of nourishing of protect it from dryness. Refine your face with this invigorating face wash bestows luxurious glow &amp; shine to the skin, making your face look beautiful radiantly blushing.</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399"/>
            <a:ext cx="8824188" cy="609601"/>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Turmeric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Gold Dust</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4010026"/>
            <a:ext cx="4429555" cy="1781174"/>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Instant glow &amp; Shine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Even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toned</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Radiantly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blushing</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4010026"/>
            <a:ext cx="4287114" cy="1781174"/>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chemeClr val="accent4">
              <a:lumMod val="20000"/>
              <a:lumOff val="80000"/>
              <a:alpha val="8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300/-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8374191" y="0"/>
            <a:ext cx="3311523" cy="1015663"/>
          </a:xfrm>
          <a:prstGeom prst="rect">
            <a:avLst/>
          </a:prstGeom>
          <a:noFill/>
        </p:spPr>
        <p:txBody>
          <a:bodyPr wrap="square" rtlCol="0">
            <a:spAutoFit/>
          </a:bodyPr>
          <a:lstStyle/>
          <a:p>
            <a:r>
              <a:rPr lang="en-US" sz="6000" b="1" dirty="0" smtClean="0">
                <a:ln>
                  <a:solidFill>
                    <a:schemeClr val="tx1">
                      <a:alpha val="46000"/>
                    </a:schemeClr>
                  </a:solidFill>
                </a:ln>
                <a:gradFill flip="none" rotWithShape="1">
                  <a:gsLst>
                    <a:gs pos="21000">
                      <a:srgbClr val="FFF200"/>
                    </a:gs>
                    <a:gs pos="69000">
                      <a:srgbClr val="FF7A00"/>
                    </a:gs>
                    <a:gs pos="100000">
                      <a:srgbClr val="FF0300"/>
                    </a:gs>
                    <a:gs pos="100000">
                      <a:srgbClr val="4D0808"/>
                    </a:gs>
                  </a:gsLst>
                  <a:lin ang="10800000" scaled="0"/>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rPr>
              <a:t>24 Carat </a:t>
            </a:r>
            <a:endParaRPr lang="en-US" sz="6000" b="1" dirty="0">
              <a:ln>
                <a:solidFill>
                  <a:schemeClr val="tx1">
                    <a:alpha val="46000"/>
                  </a:schemeClr>
                </a:solidFill>
              </a:ln>
              <a:gradFill flip="none" rotWithShape="1">
                <a:gsLst>
                  <a:gs pos="21000">
                    <a:srgbClr val="FFF200"/>
                  </a:gs>
                  <a:gs pos="69000">
                    <a:srgbClr val="FF7A00"/>
                  </a:gs>
                  <a:gs pos="100000">
                    <a:srgbClr val="FF0300"/>
                  </a:gs>
                  <a:gs pos="100000">
                    <a:srgbClr val="4D0808"/>
                  </a:gs>
                </a:gsLst>
                <a:lin ang="10800000" scaled="0"/>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endParaRPr>
          </a:p>
        </p:txBody>
      </p:sp>
      <p:sp>
        <p:nvSpPr>
          <p:cNvPr id="14" name="TextBox 13"/>
          <p:cNvSpPr txBox="1"/>
          <p:nvPr/>
        </p:nvSpPr>
        <p:spPr>
          <a:xfrm>
            <a:off x="8418622" y="754559"/>
            <a:ext cx="3390790" cy="615553"/>
          </a:xfrm>
          <a:prstGeom prst="rect">
            <a:avLst/>
          </a:prstGeom>
          <a:noFill/>
        </p:spPr>
        <p:txBody>
          <a:bodyPr wrap="square" rtlCol="0">
            <a:spAutoFit/>
          </a:bodyPr>
          <a:lstStyle/>
          <a:p>
            <a:r>
              <a:rPr lang="en-US" sz="3400" b="1" spc="-150" dirty="0" smtClean="0">
                <a:ln w="3175">
                  <a:solidFill>
                    <a:schemeClr val="tx1"/>
                  </a:solidFill>
                </a:ln>
                <a:solidFill>
                  <a:srgbClr val="FFC000"/>
                </a:solidFill>
                <a:effectLst>
                  <a:outerShdw blurRad="38100" dist="38100" dir="2700000" algn="tl">
                    <a:srgbClr val="000000">
                      <a:alpha val="43137"/>
                    </a:srgbClr>
                  </a:outerShdw>
                </a:effectLst>
              </a:rPr>
              <a:t>GOLD FACE WASH</a:t>
            </a:r>
            <a:endParaRPr lang="en-US" sz="3400" b="1" spc="-150" dirty="0">
              <a:ln w="3175">
                <a:solidFill>
                  <a:schemeClr val="tx1"/>
                </a:solidFill>
              </a:ln>
              <a:solidFill>
                <a:srgbClr val="FFC000"/>
              </a:solidFill>
              <a:effectLst>
                <a:outerShdw blurRad="38100" dist="38100" dir="2700000" algn="tl">
                  <a:srgbClr val="000000">
                    <a:alpha val="43137"/>
                  </a:srgbClr>
                </a:outerShdw>
              </a:effectLst>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Tree>
    <p:extLst>
      <p:ext uri="{BB962C8B-B14F-4D97-AF65-F5344CB8AC3E}">
        <p14:creationId xmlns:p14="http://schemas.microsoft.com/office/powerpoint/2010/main" val="1177355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280" r="25690" b="8743"/>
          <a:stretch/>
        </p:blipFill>
        <p:spPr>
          <a:xfrm>
            <a:off x="-1" y="1062336"/>
            <a:ext cx="2809260" cy="588289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295400"/>
            <a:ext cx="8824190" cy="2133600"/>
          </a:xfrm>
          <a:prstGeom prst="roundRect">
            <a:avLst/>
          </a:prstGeom>
          <a:solidFill>
            <a:schemeClr val="accent6">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face wash is produced scientifically by combining the properties of papaya , which is an excellent source of Vitamin A and Papain, and other valuable extract that is  honey. which prevents wrinkles, fine lines and age pigmentation. Vitamin A acts as an anti-oxidant, while the papain breaks down inactive proteins and removes dead skin cells. This two extracts coupled with treated granules aid in removing dead skin cells, deep cleansing the skin and help mitigating blemishes and pigmentation, which makes skin look visibly even toned, young and fairer.</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505199"/>
            <a:ext cx="8824188" cy="609601"/>
          </a:xfrm>
          <a:prstGeom prst="roundRect">
            <a:avLst/>
          </a:prstGeom>
          <a:solidFill>
            <a:schemeClr val="accent6">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 Of Papaya &amp; Honey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4238626"/>
            <a:ext cx="4429555" cy="1781174"/>
          </a:xfrm>
          <a:prstGeom prst="roundRect">
            <a:avLst/>
          </a:prstGeom>
          <a:solidFill>
            <a:schemeClr val="accent6">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blemishes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wrinkles &amp; fine lines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even toned</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skin fresh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young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4238626"/>
            <a:ext cx="4287114" cy="1781174"/>
          </a:xfrm>
          <a:prstGeom prst="roundRect">
            <a:avLst/>
          </a:prstGeom>
          <a:solidFill>
            <a:schemeClr val="accent6">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chemeClr val="accent6">
              <a:lumMod val="20000"/>
              <a:lumOff val="80000"/>
              <a:alpha val="8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7237412" y="-101263"/>
            <a:ext cx="3311523" cy="1015663"/>
          </a:xfrm>
          <a:prstGeom prst="rect">
            <a:avLst/>
          </a:prstGeom>
          <a:noFill/>
        </p:spPr>
        <p:txBody>
          <a:bodyPr wrap="square" rtlCol="0">
            <a:spAutoFit/>
          </a:bodyPr>
          <a:lstStyle/>
          <a:p>
            <a:r>
              <a:rPr lang="en-US" sz="6000" b="1" dirty="0" smtClean="0">
                <a:ln>
                  <a:solidFill>
                    <a:schemeClr val="tx1">
                      <a:alpha val="46000"/>
                    </a:schemeClr>
                  </a:solidFill>
                </a:ln>
                <a:gradFill flip="none" rotWithShape="1">
                  <a:gsLst>
                    <a:gs pos="26000">
                      <a:srgbClr val="FFF200"/>
                    </a:gs>
                    <a:gs pos="100000">
                      <a:srgbClr val="FF7A00"/>
                    </a:gs>
                    <a:gs pos="100000">
                      <a:srgbClr val="FF0300"/>
                    </a:gs>
                    <a:gs pos="100000">
                      <a:srgbClr val="4D0808"/>
                    </a:gs>
                  </a:gsLst>
                  <a:lin ang="10800000" scaled="0"/>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rPr>
              <a:t>PAPAYA</a:t>
            </a:r>
            <a:endParaRPr lang="en-US" sz="6000" b="1" dirty="0">
              <a:ln>
                <a:solidFill>
                  <a:schemeClr val="tx1">
                    <a:alpha val="46000"/>
                  </a:schemeClr>
                </a:solidFill>
              </a:ln>
              <a:gradFill flip="none" rotWithShape="1">
                <a:gsLst>
                  <a:gs pos="26000">
                    <a:srgbClr val="FFF200"/>
                  </a:gs>
                  <a:gs pos="100000">
                    <a:srgbClr val="FF7A00"/>
                  </a:gs>
                  <a:gs pos="100000">
                    <a:srgbClr val="FF0300"/>
                  </a:gs>
                  <a:gs pos="100000">
                    <a:srgbClr val="4D0808"/>
                  </a:gs>
                </a:gsLst>
                <a:lin ang="10800000" scaled="0"/>
                <a:tileRect/>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endParaRPr>
          </a:p>
        </p:txBody>
      </p:sp>
      <p:sp>
        <p:nvSpPr>
          <p:cNvPr id="14" name="TextBox 13"/>
          <p:cNvSpPr txBox="1"/>
          <p:nvPr/>
        </p:nvSpPr>
        <p:spPr>
          <a:xfrm>
            <a:off x="7237412" y="685800"/>
            <a:ext cx="3390790" cy="707886"/>
          </a:xfrm>
          <a:prstGeom prst="rect">
            <a:avLst/>
          </a:prstGeom>
          <a:noFill/>
        </p:spPr>
        <p:txBody>
          <a:bodyPr wrap="square" rtlCol="0">
            <a:spAutoFit/>
          </a:bodyPr>
          <a:lstStyle/>
          <a:p>
            <a:r>
              <a:rPr lang="en-US" sz="4000" b="1" spc="600" dirty="0" smtClean="0">
                <a:solidFill>
                  <a:schemeClr val="accent1">
                    <a:lumMod val="50000"/>
                  </a:schemeClr>
                </a:solidFill>
              </a:rPr>
              <a:t>FACE WASH</a:t>
            </a:r>
            <a:endParaRPr lang="en-US" sz="4000" b="1" spc="600" dirty="0">
              <a:solidFill>
                <a:schemeClr val="accent1">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16" name="Picture 15"/>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14425" b="15991"/>
          <a:stretch/>
        </p:blipFill>
        <p:spPr>
          <a:xfrm flipH="1">
            <a:off x="5561012" y="304800"/>
            <a:ext cx="1747036" cy="1081097"/>
          </a:xfrm>
          <a:prstGeom prst="rect">
            <a:avLst/>
          </a:prstGeom>
        </p:spPr>
      </p:pic>
      <p:pic>
        <p:nvPicPr>
          <p:cNvPr id="17" name="Picture 16"/>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14425" b="15991"/>
          <a:stretch/>
        </p:blipFill>
        <p:spPr>
          <a:xfrm>
            <a:off x="10352166" y="304800"/>
            <a:ext cx="1747036" cy="1081097"/>
          </a:xfrm>
          <a:prstGeom prst="rect">
            <a:avLst/>
          </a:prstGeom>
        </p:spPr>
      </p:pic>
    </p:spTree>
    <p:extLst>
      <p:ext uri="{BB962C8B-B14F-4D97-AF65-F5344CB8AC3E}">
        <p14:creationId xmlns:p14="http://schemas.microsoft.com/office/powerpoint/2010/main" val="3675438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600297"/>
            <a:ext cx="6011228" cy="703912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Ginger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Anti-Dandruff &amp; Anti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hairfall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Shampoo gently loosens flakes and helps soothe dry, itchy scalps. If you live in fear of flakes, this is the best shampoo for dry scalps. It helps take care of the snowstorm shoulders that can drive a dandruff sufferer to distraction, and smells pleasantly – well, gingery.</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Ginger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4119880"/>
            <a:ext cx="4880292"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natural hair growth</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fall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fights against dandruff</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split ends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bathing shampoo</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799012" y="71120"/>
            <a:ext cx="7389813" cy="1107996"/>
          </a:xfrm>
          <a:prstGeom prst="rect">
            <a:avLst/>
          </a:prstGeom>
          <a:noFill/>
        </p:spPr>
        <p:txBody>
          <a:bodyPr wrap="square" rtlCol="0">
            <a:spAutoFit/>
          </a:bodyPr>
          <a:lstStyle/>
          <a:p>
            <a:r>
              <a:rPr lang="en-US" sz="6600" b="1" dirty="0" smtClean="0">
                <a:ln>
                  <a:solidFill>
                    <a:schemeClr val="tx1">
                      <a:alpha val="46000"/>
                    </a:schemeClr>
                  </a:solidFill>
                </a:ln>
                <a:solidFill>
                  <a:srgbClr val="CA6806"/>
                </a:solidFill>
                <a:latin typeface="Bahnschrift" pitchFamily="34" charset="0"/>
                <a:ea typeface="Ebrima" pitchFamily="2" charset="0"/>
                <a:cs typeface="Arial" pitchFamily="34" charset="0"/>
              </a:rPr>
              <a:t>GINGER SHAMPOO</a:t>
            </a:r>
            <a:endParaRPr lang="en-US" sz="6600" b="1" dirty="0">
              <a:ln>
                <a:solidFill>
                  <a:schemeClr val="tx1">
                    <a:alpha val="46000"/>
                  </a:schemeClr>
                </a:solidFill>
              </a:ln>
              <a:solidFill>
                <a:srgbClr val="CA6806"/>
              </a:solidFill>
              <a:latin typeface="Bahnschrift" pitchFamily="34" charset="0"/>
              <a:ea typeface="Ebrima" pitchFamily="2" charset="0"/>
              <a:cs typeface="Arial" pitchFamily="34" charset="0"/>
            </a:endParaRPr>
          </a:p>
        </p:txBody>
      </p:sp>
      <p:sp>
        <p:nvSpPr>
          <p:cNvPr id="14" name="TextBox 13"/>
          <p:cNvSpPr txBox="1"/>
          <p:nvPr/>
        </p:nvSpPr>
        <p:spPr>
          <a:xfrm>
            <a:off x="6704012" y="1066800"/>
            <a:ext cx="5562600" cy="523220"/>
          </a:xfrm>
          <a:prstGeom prst="rect">
            <a:avLst/>
          </a:prstGeom>
          <a:noFill/>
        </p:spPr>
        <p:txBody>
          <a:bodyPr wrap="square" rtlCol="0">
            <a:spAutoFit/>
          </a:bodyPr>
          <a:lstStyle/>
          <a:p>
            <a:r>
              <a:rPr lang="en-US" sz="2800" b="1" spc="300" dirty="0" smtClean="0">
                <a:solidFill>
                  <a:schemeClr val="tx2">
                    <a:lumMod val="50000"/>
                  </a:schemeClr>
                </a:solidFill>
              </a:rPr>
              <a:t>Dandruff &amp; Hair Fall Control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486400"/>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96319079"/>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904" r="25933" b="8051"/>
          <a:stretch/>
        </p:blipFill>
        <p:spPr>
          <a:xfrm>
            <a:off x="209060" y="1039743"/>
            <a:ext cx="2603274" cy="594316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295400"/>
            <a:ext cx="8824190" cy="1828800"/>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Activated charcoal is amazingly adsorbent, known to effectively cleans the skin, unclog pores, remove deeper impurities and dead skin cells, resulting in smooth, supple skin. Since it contains a large surface area due to its unique physical structure, dirt, toxins, heavy metals, chemicals and other poisons are attracted to the charcoal molecules and washed away. The beauty of activated charcoal is that it removes these impurities without adsorbing vitamins and nutrients, leaving your skin radiantly healthy.</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Activated Charcoal, Green Tea Extract &amp;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blackheads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excess oil</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tan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Spot reduction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 pigmentation </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Long protection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dirt from the pores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4">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out a small quantity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tube on wet palms. Rub palms against each other to work up the lather and gently massage on face for 1-2 minutes. Rinse with water and pat dry.</a:t>
            </a:r>
          </a:p>
        </p:txBody>
      </p:sp>
      <p:sp>
        <p:nvSpPr>
          <p:cNvPr id="13" name="Rectangle 12"/>
          <p:cNvSpPr/>
          <p:nvPr/>
        </p:nvSpPr>
        <p:spPr>
          <a:xfrm>
            <a:off x="3275015" y="6155323"/>
            <a:ext cx="8824187" cy="338554"/>
          </a:xfrm>
          <a:prstGeom prst="rect">
            <a:avLst/>
          </a:prstGeom>
          <a:solidFill>
            <a:schemeClr val="accent4">
              <a:lumMod val="20000"/>
              <a:lumOff val="80000"/>
              <a:alpha val="8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Wash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300/-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2960220" y="0"/>
            <a:ext cx="5059143" cy="1015663"/>
          </a:xfrm>
          <a:prstGeom prst="rect">
            <a:avLst/>
          </a:prstGeom>
          <a:noFill/>
        </p:spPr>
        <p:txBody>
          <a:bodyPr wrap="square" rtlCol="0">
            <a:spAutoFit/>
          </a:bodyPr>
          <a:lstStyle/>
          <a:p>
            <a:r>
              <a:rPr lang="en-US" sz="6000" b="1" dirty="0" smtClean="0">
                <a:ln>
                  <a:solidFill>
                    <a:schemeClr val="tx1">
                      <a:alpha val="46000"/>
                    </a:schemeClr>
                  </a:solidFill>
                </a:ln>
                <a:gradFill>
                  <a:gsLst>
                    <a:gs pos="0">
                      <a:schemeClr val="tx1"/>
                    </a:gs>
                    <a:gs pos="100000">
                      <a:srgbClr val="FF7A00"/>
                    </a:gs>
                    <a:gs pos="100000">
                      <a:srgbClr val="FF0300"/>
                    </a:gs>
                    <a:gs pos="100000">
                      <a:srgbClr val="4D0808"/>
                    </a:gs>
                  </a:gsLst>
                  <a:lin ang="10800000" scaled="0"/>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rPr>
              <a:t>CHARCOAL</a:t>
            </a:r>
            <a:endParaRPr lang="en-US" sz="6000" b="1" dirty="0">
              <a:ln>
                <a:solidFill>
                  <a:schemeClr val="tx1">
                    <a:alpha val="46000"/>
                  </a:schemeClr>
                </a:solidFill>
              </a:ln>
              <a:gradFill>
                <a:gsLst>
                  <a:gs pos="0">
                    <a:schemeClr val="tx1"/>
                  </a:gs>
                  <a:gs pos="100000">
                    <a:srgbClr val="FF7A00"/>
                  </a:gs>
                  <a:gs pos="100000">
                    <a:srgbClr val="FF0300"/>
                  </a:gs>
                  <a:gs pos="100000">
                    <a:srgbClr val="4D0808"/>
                  </a:gs>
                </a:gsLst>
                <a:lin ang="10800000" scaled="0"/>
              </a:gradFill>
              <a:effectLst>
                <a:outerShdw blurRad="50800" dist="50800" dir="5400000" algn="ctr" rotWithShape="0">
                  <a:srgbClr val="000000">
                    <a:alpha val="43000"/>
                  </a:srgbClr>
                </a:outerShdw>
              </a:effectLst>
              <a:latin typeface="Ebrima" pitchFamily="2" charset="0"/>
              <a:ea typeface="Ebrima" pitchFamily="2" charset="0"/>
              <a:cs typeface="Ebrima" pitchFamily="2" charset="0"/>
            </a:endParaRPr>
          </a:p>
        </p:txBody>
      </p:sp>
      <p:sp>
        <p:nvSpPr>
          <p:cNvPr id="14" name="TextBox 13"/>
          <p:cNvSpPr txBox="1"/>
          <p:nvPr/>
        </p:nvSpPr>
        <p:spPr>
          <a:xfrm>
            <a:off x="3046412" y="685800"/>
            <a:ext cx="3390790" cy="707886"/>
          </a:xfrm>
          <a:prstGeom prst="rect">
            <a:avLst/>
          </a:prstGeom>
          <a:noFill/>
        </p:spPr>
        <p:txBody>
          <a:bodyPr wrap="square" rtlCol="0">
            <a:spAutoFit/>
          </a:bodyPr>
          <a:lstStyle/>
          <a:p>
            <a:r>
              <a:rPr lang="en-US" sz="4000" b="1" spc="600" dirty="0" smtClean="0"/>
              <a:t>FACE WASH</a:t>
            </a:r>
            <a:endParaRPr lang="en-US" sz="4000" b="1" spc="600" dirty="0"/>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17" name="Picture 16"/>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14425" b="15991"/>
          <a:stretch/>
        </p:blipFill>
        <p:spPr>
          <a:xfrm>
            <a:off x="10352166" y="304800"/>
            <a:ext cx="1747036" cy="1081097"/>
          </a:xfrm>
          <a:prstGeom prst="rect">
            <a:avLst/>
          </a:prstGeom>
        </p:spPr>
      </p:pic>
    </p:spTree>
    <p:extLst>
      <p:ext uri="{BB962C8B-B14F-4D97-AF65-F5344CB8AC3E}">
        <p14:creationId xmlns:p14="http://schemas.microsoft.com/office/powerpoint/2010/main" val="2226093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193" t="6975" r="25062" b="7737"/>
          <a:stretch/>
        </p:blipFill>
        <p:spPr>
          <a:xfrm>
            <a:off x="209060" y="1371600"/>
            <a:ext cx="2802787" cy="5627132"/>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rgbClr val="00DE64">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Shine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Deep Cleansing Milk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cleanses your skin from deep within. This light formulation helps in removing dirt, pollutants and other impurities trapped in the skin pores.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helps in repairing skin damage. It removes dead cells leaving your skin smooth and supple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gifting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a youthful fresh glow.</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rgbClr val="00DE64">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Tea Tree Oil, &amp; Extract Of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rgbClr val="00DE64">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 cleanses from pores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 your skin refresh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Repair your skin texture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your skin naturally soft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rgbClr val="00DE64">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this cleanser on the face and neck with your finger tips and massage in circular motion for few minutes. Wipe off with cotton or tissue. use daily for a clean, smooth, hydrated and vibrant appearance.</a:t>
            </a:r>
          </a:p>
        </p:txBody>
      </p:sp>
      <p:pic>
        <p:nvPicPr>
          <p:cNvPr id="17" name="Picture 16"/>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4425" b="15991"/>
          <a:stretch/>
        </p:blipFill>
        <p:spPr>
          <a:xfrm>
            <a:off x="9402752" y="411951"/>
            <a:ext cx="2696450" cy="1668611"/>
          </a:xfrm>
          <a:prstGeom prst="rect">
            <a:avLst/>
          </a:prstGeom>
        </p:spPr>
      </p:pic>
      <p:sp>
        <p:nvSpPr>
          <p:cNvPr id="13" name="Rectangle 12"/>
          <p:cNvSpPr/>
          <p:nvPr/>
        </p:nvSpPr>
        <p:spPr>
          <a:xfrm>
            <a:off x="3275015" y="6155323"/>
            <a:ext cx="8824187" cy="338554"/>
          </a:xfrm>
          <a:prstGeom prst="rect">
            <a:avLst/>
          </a:prstGeom>
          <a:solidFill>
            <a:srgbClr val="00DE64">
              <a:alpha val="20000"/>
            </a:srgb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Cleanser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2884020" y="61903"/>
            <a:ext cx="8163392" cy="1015663"/>
          </a:xfrm>
          <a:prstGeom prst="rect">
            <a:avLst/>
          </a:prstGeom>
          <a:noFill/>
        </p:spPr>
        <p:txBody>
          <a:bodyPr wrap="square" rtlCol="0">
            <a:spAutoFit/>
          </a:bodyPr>
          <a:lstStyle/>
          <a:p>
            <a:r>
              <a:rPr lang="en-US" sz="6000" b="1" dirty="0" smtClean="0">
                <a:ln>
                  <a:solidFill>
                    <a:schemeClr val="tx1">
                      <a:alpha val="46000"/>
                    </a:schemeClr>
                  </a:solidFill>
                </a:ln>
                <a:solidFill>
                  <a:srgbClr val="00B050"/>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ALOEVERA &amp; NEEM</a:t>
            </a:r>
            <a:endParaRPr lang="en-US" sz="6000" b="1" dirty="0">
              <a:ln>
                <a:solidFill>
                  <a:schemeClr val="tx1">
                    <a:alpha val="46000"/>
                  </a:schemeClr>
                </a:solidFill>
              </a:ln>
              <a:solidFill>
                <a:srgbClr val="00B050"/>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3407428" y="892314"/>
            <a:ext cx="7792384" cy="707886"/>
          </a:xfrm>
          <a:prstGeom prst="rect">
            <a:avLst/>
          </a:prstGeom>
          <a:noFill/>
        </p:spPr>
        <p:txBody>
          <a:bodyPr wrap="square" rtlCol="0">
            <a:spAutoFit/>
          </a:bodyPr>
          <a:lstStyle/>
          <a:p>
            <a:r>
              <a:rPr lang="en-US" sz="4000" b="1" spc="900" dirty="0" smtClean="0">
                <a:solidFill>
                  <a:schemeClr val="tx2">
                    <a:lumMod val="50000"/>
                  </a:schemeClr>
                </a:solidFill>
              </a:rPr>
              <a:t>DEEP CLEANSING MILK</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Tree>
    <p:extLst>
      <p:ext uri="{BB962C8B-B14F-4D97-AF65-F5344CB8AC3E}">
        <p14:creationId xmlns:p14="http://schemas.microsoft.com/office/powerpoint/2010/main" val="1337752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650" r="33121" b="8346"/>
          <a:stretch/>
        </p:blipFill>
        <p:spPr>
          <a:xfrm>
            <a:off x="608012" y="-106652"/>
            <a:ext cx="2438400" cy="7223704"/>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chemeClr val="accent2">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Shine Premium Rose Solution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maintaining the skin pH balance, and also controls excess oil. Rose water has anti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inflammatory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properties that can help reduce the redness of irritated skin, get rid of acne, dermatitis and eczema.</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2">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2">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Skin's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balance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 control</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 skin irritation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in spot lightning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2">
              <a:lumMod val="20000"/>
              <a:lumOff val="80000"/>
              <a:alpha val="8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fresh water and pat dry after that apply few sprays of this toner, leave it on your face no need to rinse off. Use 2-3 times for better result.</a:t>
            </a:r>
          </a:p>
        </p:txBody>
      </p:sp>
      <p:sp>
        <p:nvSpPr>
          <p:cNvPr id="13" name="Rectangle 12"/>
          <p:cNvSpPr/>
          <p:nvPr/>
        </p:nvSpPr>
        <p:spPr>
          <a:xfrm>
            <a:off x="3275015" y="6155323"/>
            <a:ext cx="8824187" cy="338554"/>
          </a:xfrm>
          <a:prstGeom prst="rect">
            <a:avLst/>
          </a:prstGeom>
          <a:solidFill>
            <a:schemeClr val="accent2">
              <a:lumMod val="20000"/>
              <a:lumOff val="80000"/>
              <a:alpha val="8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Toner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210/-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4265612" y="61903"/>
            <a:ext cx="6486992" cy="1015663"/>
          </a:xfrm>
          <a:prstGeom prst="rect">
            <a:avLst/>
          </a:prstGeom>
          <a:noFill/>
        </p:spPr>
        <p:txBody>
          <a:bodyPr wrap="square" rtlCol="0">
            <a:spAutoFit/>
          </a:bodyPr>
          <a:lstStyle/>
          <a:p>
            <a:r>
              <a:rPr lang="en-US" sz="6000" b="1" dirty="0" smtClean="0">
                <a:ln>
                  <a:solidFill>
                    <a:schemeClr val="tx1">
                      <a:alpha val="46000"/>
                    </a:schemeClr>
                  </a:solidFill>
                </a:ln>
                <a:solidFill>
                  <a:srgbClr val="FF3399"/>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PREMIUM ROSE</a:t>
            </a:r>
            <a:endParaRPr lang="en-US" sz="6000" b="1" dirty="0">
              <a:ln>
                <a:solidFill>
                  <a:schemeClr val="tx1">
                    <a:alpha val="46000"/>
                  </a:schemeClr>
                </a:solidFill>
              </a:ln>
              <a:solidFill>
                <a:srgbClr val="FF3399"/>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7285614" y="801817"/>
            <a:ext cx="3390790" cy="707886"/>
          </a:xfrm>
          <a:prstGeom prst="rect">
            <a:avLst/>
          </a:prstGeom>
          <a:noFill/>
        </p:spPr>
        <p:txBody>
          <a:bodyPr wrap="square" rtlCol="0">
            <a:spAutoFit/>
          </a:bodyPr>
          <a:lstStyle/>
          <a:p>
            <a:r>
              <a:rPr lang="en-US" sz="4000" b="1" spc="900" dirty="0" smtClean="0">
                <a:solidFill>
                  <a:schemeClr val="tx2">
                    <a:lumMod val="50000"/>
                  </a:schemeClr>
                </a:solidFill>
              </a:rPr>
              <a:t>SOLUTION</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17" name="Picture 16"/>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t="14425" b="15991"/>
          <a:stretch/>
        </p:blipFill>
        <p:spPr>
          <a:xfrm>
            <a:off x="10300968" y="519103"/>
            <a:ext cx="1747036" cy="1081097"/>
          </a:xfrm>
          <a:prstGeom prst="rect">
            <a:avLst/>
          </a:prstGeom>
        </p:spPr>
      </p:pic>
    </p:spTree>
    <p:extLst>
      <p:ext uri="{BB962C8B-B14F-4D97-AF65-F5344CB8AC3E}">
        <p14:creationId xmlns:p14="http://schemas.microsoft.com/office/powerpoint/2010/main" val="2674345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600" r="30801" b="6103"/>
          <a:stretch/>
        </p:blipFill>
        <p:spPr>
          <a:xfrm>
            <a:off x="972719" y="-76200"/>
            <a:ext cx="2277900" cy="72390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chemeClr val="accent6">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Shine Premium Orange Solution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a crazy good skin tonic. Orange solution is soothing and toning. It is a natural tonic and fortifier for dry, sensitive &amp; mature skin. It keeps skin fresh , well hydrated and lively throughout the day. It is a great toner for dry skin.</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6">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Orange water</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6">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dry skin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skin fresh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pH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balance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Even toned</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6">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fresh water and pat dry after that apply few sprays of this toner, leave it on your face no need to rinse off. Use 2-3 times for better result.</a:t>
            </a:r>
          </a:p>
        </p:txBody>
      </p:sp>
      <p:sp>
        <p:nvSpPr>
          <p:cNvPr id="13" name="Rectangle 12"/>
          <p:cNvSpPr/>
          <p:nvPr/>
        </p:nvSpPr>
        <p:spPr>
          <a:xfrm>
            <a:off x="3275015" y="6155323"/>
            <a:ext cx="8824187" cy="338554"/>
          </a:xfrm>
          <a:prstGeom prst="rect">
            <a:avLst/>
          </a:prstGeom>
          <a:solidFill>
            <a:schemeClr val="accent6">
              <a:lumMod val="20000"/>
              <a:lumOff val="80000"/>
              <a:alpha val="40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Toner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210/-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3112620" y="61903"/>
            <a:ext cx="7706192" cy="1015663"/>
          </a:xfrm>
          <a:prstGeom prst="rect">
            <a:avLst/>
          </a:prstGeom>
          <a:noFill/>
        </p:spPr>
        <p:txBody>
          <a:bodyPr wrap="square" rtlCol="0">
            <a:spAutoFit/>
          </a:bodyPr>
          <a:lstStyle/>
          <a:p>
            <a:r>
              <a:rPr lang="en-US" sz="6000" b="1" dirty="0" smtClean="0">
                <a:ln>
                  <a:solidFill>
                    <a:schemeClr val="tx1">
                      <a:alpha val="46000"/>
                    </a:schemeClr>
                  </a:solidFill>
                </a:ln>
                <a:solidFill>
                  <a:srgbClr val="FE6202"/>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PREMIUM ORANGE</a:t>
            </a:r>
            <a:endParaRPr lang="en-US" sz="6000" b="1" dirty="0">
              <a:ln>
                <a:solidFill>
                  <a:schemeClr val="tx1">
                    <a:alpha val="46000"/>
                  </a:schemeClr>
                </a:solidFill>
              </a:ln>
              <a:solidFill>
                <a:srgbClr val="FE6202"/>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7285614" y="801817"/>
            <a:ext cx="3390790" cy="707886"/>
          </a:xfrm>
          <a:prstGeom prst="rect">
            <a:avLst/>
          </a:prstGeom>
          <a:noFill/>
        </p:spPr>
        <p:txBody>
          <a:bodyPr wrap="square" rtlCol="0">
            <a:spAutoFit/>
          </a:bodyPr>
          <a:lstStyle/>
          <a:p>
            <a:r>
              <a:rPr lang="en-US" sz="4000" b="1" spc="900" dirty="0" smtClean="0">
                <a:solidFill>
                  <a:schemeClr val="tx2">
                    <a:lumMod val="50000"/>
                  </a:schemeClr>
                </a:solidFill>
              </a:rPr>
              <a:t>SOLUTION</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17" name="Picture 16"/>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t="14425" b="15991"/>
          <a:stretch/>
        </p:blipFill>
        <p:spPr>
          <a:xfrm>
            <a:off x="10300968" y="519103"/>
            <a:ext cx="1747036" cy="1081097"/>
          </a:xfrm>
          <a:prstGeom prst="rect">
            <a:avLst/>
          </a:prstGeom>
        </p:spPr>
      </p:pic>
    </p:spTree>
    <p:extLst>
      <p:ext uri="{BB962C8B-B14F-4D97-AF65-F5344CB8AC3E}">
        <p14:creationId xmlns:p14="http://schemas.microsoft.com/office/powerpoint/2010/main" val="3884373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742" t="6014" r="32516" b="8636"/>
          <a:stretch/>
        </p:blipFill>
        <p:spPr>
          <a:xfrm>
            <a:off x="1065212" y="547010"/>
            <a:ext cx="2133600" cy="6319868"/>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Shine Premium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Solution as a skin toner regularly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wil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 in clearing acne, scars, pigmentation and blackheads. It is a natural tonic and fortifier for oily,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sensetive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matured skin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krrps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your skin fresh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well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hydrated and lively throughout the day.</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Water &amp;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acne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 clear skin</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 pH balance </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your skin hydrated</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excess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fresh water and pat dry after that apply few sprays of this toner, leave it on your face no need to rinse off. Use 2-3 times for better result.</a:t>
            </a:r>
          </a:p>
        </p:txBody>
      </p:sp>
      <p:sp>
        <p:nvSpPr>
          <p:cNvPr id="13" name="Rectangle 12"/>
          <p:cNvSpPr/>
          <p:nvPr/>
        </p:nvSpPr>
        <p:spPr>
          <a:xfrm>
            <a:off x="3275015" y="6155323"/>
            <a:ext cx="8824187" cy="338554"/>
          </a:xfrm>
          <a:prstGeom prst="rect">
            <a:avLst/>
          </a:prstGeom>
          <a:solidFill>
            <a:schemeClr val="accent3">
              <a:lumMod val="20000"/>
              <a:lumOff val="80000"/>
              <a:alpha val="40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Toner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210/-</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4255620" y="61903"/>
            <a:ext cx="7706192" cy="1015663"/>
          </a:xfrm>
          <a:prstGeom prst="rect">
            <a:avLst/>
          </a:prstGeom>
          <a:noFill/>
        </p:spPr>
        <p:txBody>
          <a:bodyPr wrap="square" rtlCol="0">
            <a:spAutoFit/>
          </a:bodyPr>
          <a:lstStyle/>
          <a:p>
            <a:r>
              <a:rPr lang="en-US" sz="6000" b="1" dirty="0" smtClean="0">
                <a:ln>
                  <a:solidFill>
                    <a:schemeClr val="tx1">
                      <a:alpha val="46000"/>
                    </a:schemeClr>
                  </a:solidFill>
                </a:ln>
                <a:solidFill>
                  <a:srgbClr val="00B050"/>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PREMIUM NEEM</a:t>
            </a:r>
            <a:endParaRPr lang="en-US" sz="6000" b="1" dirty="0">
              <a:ln>
                <a:solidFill>
                  <a:schemeClr val="tx1">
                    <a:alpha val="46000"/>
                  </a:schemeClr>
                </a:solidFill>
              </a:ln>
              <a:solidFill>
                <a:srgbClr val="00B050"/>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7285614" y="801817"/>
            <a:ext cx="3390790" cy="707886"/>
          </a:xfrm>
          <a:prstGeom prst="rect">
            <a:avLst/>
          </a:prstGeom>
          <a:noFill/>
        </p:spPr>
        <p:txBody>
          <a:bodyPr wrap="square" rtlCol="0">
            <a:spAutoFit/>
          </a:bodyPr>
          <a:lstStyle/>
          <a:p>
            <a:r>
              <a:rPr lang="en-US" sz="4000" b="1" spc="900" dirty="0" smtClean="0">
                <a:solidFill>
                  <a:schemeClr val="tx2">
                    <a:lumMod val="50000"/>
                  </a:schemeClr>
                </a:solidFill>
              </a:rPr>
              <a:t>SOLUTION</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17" name="Picture 16"/>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t="14425" b="15991"/>
          <a:stretch/>
        </p:blipFill>
        <p:spPr>
          <a:xfrm>
            <a:off x="10300968" y="519103"/>
            <a:ext cx="1747036" cy="1081097"/>
          </a:xfrm>
          <a:prstGeom prst="rect">
            <a:avLst/>
          </a:prstGeom>
        </p:spPr>
      </p:pic>
    </p:spTree>
    <p:extLst>
      <p:ext uri="{BB962C8B-B14F-4D97-AF65-F5344CB8AC3E}">
        <p14:creationId xmlns:p14="http://schemas.microsoft.com/office/powerpoint/2010/main" val="32496223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Papaya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facepack</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contains a blend of natural ingredients like apricot, papaya and green tea. Papaya contains high amounts of vitamin A and vitamin C remove dullness and dryness. Green tea contains anti-aging and antioxidant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benifits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that can help delay sings. Apricot treats itching due to sunburn, eczema and scabies. This also helps to clear acne and exfoliates the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Kaolin,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Bentonite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of papaya, Extract of apricot, Extract of green tea.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Tightens skin pores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 cleanses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Tones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Exfoliates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 blemishes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 a younger looking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thick layer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shine Papaya Face Pack on your face &amp; neck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converet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to a smooth layer. Allow it to dry or wait for 10-15 minutes then rinse off with fresh water.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3275015" y="6155323"/>
            <a:ext cx="8824187" cy="338554"/>
          </a:xfrm>
          <a:prstGeom prst="rect">
            <a:avLst/>
          </a:prstGeom>
          <a:solidFill>
            <a:schemeClr val="accent3">
              <a:lumMod val="20000"/>
              <a:lumOff val="80000"/>
              <a:alpha val="40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Pack</a:t>
            </a:r>
            <a:r>
              <a:rPr lang="en-US" sz="1600" dirty="0" smtClean="0">
                <a:latin typeface="Tahoma" pitchFamily="34" charset="0"/>
                <a:ea typeface="Tahoma" pitchFamily="34" charset="0"/>
                <a:cs typeface="Tahoma" pitchFamily="34" charset="0"/>
              </a:rPr>
              <a:t>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300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6475412" y="61903"/>
            <a:ext cx="4419600" cy="1015663"/>
          </a:xfrm>
          <a:prstGeom prst="rect">
            <a:avLst/>
          </a:prstGeom>
          <a:noFill/>
        </p:spPr>
        <p:txBody>
          <a:bodyPr wrap="square" rtlCol="0">
            <a:spAutoFit/>
          </a:bodyPr>
          <a:lstStyle/>
          <a:p>
            <a:r>
              <a:rPr lang="en-US" sz="6000" b="1" dirty="0" smtClean="0">
                <a:ln>
                  <a:solidFill>
                    <a:schemeClr val="tx1">
                      <a:alpha val="46000"/>
                    </a:schemeClr>
                  </a:solidFill>
                </a:ln>
                <a:solidFill>
                  <a:schemeClr val="accent6">
                    <a:lumMod val="75000"/>
                  </a:schemeClr>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PAPAYA</a:t>
            </a:r>
            <a:endParaRPr lang="en-US" sz="6000" b="1" dirty="0">
              <a:ln>
                <a:solidFill>
                  <a:schemeClr val="tx1">
                    <a:alpha val="46000"/>
                  </a:schemeClr>
                </a:solidFill>
              </a:ln>
              <a:solidFill>
                <a:schemeClr val="accent6">
                  <a:lumMod val="75000"/>
                </a:schemeClr>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6475412" y="801817"/>
            <a:ext cx="4200992" cy="707886"/>
          </a:xfrm>
          <a:prstGeom prst="rect">
            <a:avLst/>
          </a:prstGeom>
          <a:noFill/>
        </p:spPr>
        <p:txBody>
          <a:bodyPr wrap="square" rtlCol="0">
            <a:spAutoFit/>
          </a:bodyPr>
          <a:lstStyle/>
          <a:p>
            <a:r>
              <a:rPr lang="en-US" sz="4000" b="1" spc="900" dirty="0" smtClean="0">
                <a:solidFill>
                  <a:schemeClr val="tx2">
                    <a:lumMod val="50000"/>
                  </a:schemeClr>
                </a:solidFill>
              </a:rPr>
              <a:t>FACE PACK</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388" y="1002942"/>
            <a:ext cx="5195286" cy="6083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8435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3275013" y="1752600"/>
            <a:ext cx="8824190"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Activated charcoal draws grime, bacteria, oil and other impurities from the skin, which makes it an amazing ingredient to treat all your skin woes. It's even better when you use an activated charcoal peel off mask as it exfoliates your skin and sloughs away dead skin cells.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275014" y="3200400"/>
            <a:ext cx="8824188"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Activated charcoal,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275015" y="3886200"/>
            <a:ext cx="4429555"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remove impurities</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Excellent exfoliator</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blackheads</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Detoxifies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Deep cleanse your skin</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Brightens the appearance of your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812089" y="3886200"/>
            <a:ext cx="4287114" cy="2133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Cleanse your face before you use the mask</a:t>
            </a:r>
          </a:p>
          <a:p>
            <a:pPr algn="just"/>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Spread the charcoal mask on your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Avoid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spreading the mask near your eyes and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lips. Wait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for 10 to 15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minutes. Peel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off the charcoal mask, Start at the bottom of the mask and slowly peel upwards towards the top of your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Wash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and moisturize after you use the mask.</a:t>
            </a: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3275015" y="6155323"/>
            <a:ext cx="8824187" cy="338554"/>
          </a:xfrm>
          <a:prstGeom prst="rect">
            <a:avLst/>
          </a:prstGeom>
          <a:solidFill>
            <a:schemeClr val="accent3">
              <a:lumMod val="20000"/>
              <a:lumOff val="80000"/>
              <a:alpha val="40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Face Mask</a:t>
            </a:r>
            <a:r>
              <a:rPr lang="en-US" sz="1600" dirty="0" smtClean="0">
                <a:latin typeface="Tahoma" pitchFamily="34" charset="0"/>
                <a:ea typeface="Tahoma" pitchFamily="34" charset="0"/>
                <a:cs typeface="Tahoma" pitchFamily="34" charset="0"/>
              </a:rPr>
              <a:t>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350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
        <p:nvSpPr>
          <p:cNvPr id="9" name="TextBox 8"/>
          <p:cNvSpPr txBox="1"/>
          <p:nvPr/>
        </p:nvSpPr>
        <p:spPr>
          <a:xfrm>
            <a:off x="6475412" y="61903"/>
            <a:ext cx="5181600" cy="1015663"/>
          </a:xfrm>
          <a:prstGeom prst="rect">
            <a:avLst/>
          </a:prstGeom>
          <a:noFill/>
        </p:spPr>
        <p:txBody>
          <a:bodyPr wrap="square" rtlCol="0">
            <a:spAutoFit/>
          </a:bodyPr>
          <a:lstStyle/>
          <a:p>
            <a:r>
              <a:rPr lang="en-US" sz="6000" b="1" dirty="0" smtClean="0">
                <a:ln>
                  <a:solidFill>
                    <a:schemeClr val="tx1">
                      <a:alpha val="46000"/>
                    </a:schemeClr>
                  </a:solidFill>
                </a:ln>
                <a:solidFill>
                  <a:schemeClr val="accent6">
                    <a:lumMod val="75000"/>
                  </a:schemeClr>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rPr>
              <a:t>CHARCOAL</a:t>
            </a:r>
            <a:endParaRPr lang="en-US" sz="6000" b="1" dirty="0">
              <a:ln>
                <a:solidFill>
                  <a:schemeClr val="tx1">
                    <a:alpha val="46000"/>
                  </a:schemeClr>
                </a:solidFill>
              </a:ln>
              <a:solidFill>
                <a:schemeClr val="accent6">
                  <a:lumMod val="75000"/>
                </a:schemeClr>
              </a:solidFill>
              <a:effectLst>
                <a:outerShdw blurRad="50800" dist="50800" dir="5400000" algn="ctr" rotWithShape="0">
                  <a:srgbClr val="000000">
                    <a:alpha val="43000"/>
                  </a:srgbClr>
                </a:outerShdw>
              </a:effectLst>
              <a:latin typeface="Arial" pitchFamily="34" charset="0"/>
              <a:ea typeface="Ebrima" pitchFamily="2" charset="0"/>
              <a:cs typeface="Arial" pitchFamily="34" charset="0"/>
            </a:endParaRPr>
          </a:p>
        </p:txBody>
      </p:sp>
      <p:sp>
        <p:nvSpPr>
          <p:cNvPr id="14" name="TextBox 13"/>
          <p:cNvSpPr txBox="1"/>
          <p:nvPr/>
        </p:nvSpPr>
        <p:spPr>
          <a:xfrm>
            <a:off x="6541620" y="838200"/>
            <a:ext cx="4200992" cy="707886"/>
          </a:xfrm>
          <a:prstGeom prst="rect">
            <a:avLst/>
          </a:prstGeom>
          <a:noFill/>
        </p:spPr>
        <p:txBody>
          <a:bodyPr wrap="square" rtlCol="0">
            <a:spAutoFit/>
          </a:bodyPr>
          <a:lstStyle/>
          <a:p>
            <a:r>
              <a:rPr lang="en-US" sz="4000" b="1" spc="900" dirty="0" smtClean="0">
                <a:solidFill>
                  <a:schemeClr val="tx2">
                    <a:lumMod val="50000"/>
                  </a:schemeClr>
                </a:solidFill>
              </a:rPr>
              <a:t>FACE MASK</a:t>
            </a:r>
            <a:endParaRPr lang="en-US" sz="4000" b="1" spc="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7915"/>
          <a:stretch/>
        </p:blipFill>
        <p:spPr>
          <a:xfrm>
            <a:off x="-763588" y="1107878"/>
            <a:ext cx="3821113" cy="6207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90063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119" y="1179116"/>
            <a:ext cx="5410200" cy="633532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Sri shine Aloe Vera Gel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perhaps one of the most widely used herbal remedies for topical skin conditions.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gel is an antibacterial, antioxidant, anti-inflammatory. Its helps with signs of ageing, removes dark circles and puffiness.</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119880"/>
            <a:ext cx="4880292"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excess oil</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inflammation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skin fresh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 dark circle and puffiness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9033109" y="4119880"/>
            <a:ext cx="3004902" cy="15189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Apply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gel on your face and massage in upward circular motion. To get better result use at night.</a:t>
            </a:r>
          </a:p>
        </p:txBody>
      </p:sp>
      <p:sp>
        <p:nvSpPr>
          <p:cNvPr id="9" name="TextBox 8"/>
          <p:cNvSpPr txBox="1"/>
          <p:nvPr/>
        </p:nvSpPr>
        <p:spPr>
          <a:xfrm>
            <a:off x="8151812" y="71120"/>
            <a:ext cx="4037013" cy="1107996"/>
          </a:xfrm>
          <a:prstGeom prst="rect">
            <a:avLst/>
          </a:prstGeom>
          <a:noFill/>
        </p:spPr>
        <p:txBody>
          <a:bodyPr wrap="square" rtlCol="0">
            <a:spAutoFit/>
          </a:bodyPr>
          <a:lstStyle/>
          <a:p>
            <a:r>
              <a:rPr lang="en-US" sz="6600" b="1" dirty="0" err="1" smtClean="0">
                <a:ln>
                  <a:solidFill>
                    <a:schemeClr val="tx1">
                      <a:alpha val="46000"/>
                    </a:schemeClr>
                  </a:solidFill>
                </a:ln>
                <a:solidFill>
                  <a:srgbClr val="39A513"/>
                </a:solidFill>
                <a:latin typeface="Forte" pitchFamily="66" charset="0"/>
                <a:ea typeface="Ebrima" pitchFamily="2" charset="0"/>
                <a:cs typeface="Arial" pitchFamily="34" charset="0"/>
              </a:rPr>
              <a:t>Aloevera</a:t>
            </a:r>
            <a:endParaRPr lang="en-US" sz="6600" b="1" dirty="0">
              <a:ln>
                <a:solidFill>
                  <a:schemeClr val="tx1">
                    <a:alpha val="46000"/>
                  </a:schemeClr>
                </a:solidFill>
              </a:ln>
              <a:solidFill>
                <a:srgbClr val="39A513"/>
              </a:solidFill>
              <a:latin typeface="Forte" pitchFamily="66" charset="0"/>
              <a:ea typeface="Ebrima" pitchFamily="2" charset="0"/>
              <a:cs typeface="Arial" pitchFamily="34" charset="0"/>
            </a:endParaRPr>
          </a:p>
        </p:txBody>
      </p:sp>
      <p:sp>
        <p:nvSpPr>
          <p:cNvPr id="14" name="TextBox 13"/>
          <p:cNvSpPr txBox="1"/>
          <p:nvPr/>
        </p:nvSpPr>
        <p:spPr>
          <a:xfrm>
            <a:off x="10818812" y="938480"/>
            <a:ext cx="914400" cy="584775"/>
          </a:xfrm>
          <a:prstGeom prst="rect">
            <a:avLst/>
          </a:prstGeom>
          <a:noFill/>
        </p:spPr>
        <p:txBody>
          <a:bodyPr wrap="square" rtlCol="0">
            <a:spAutoFit/>
          </a:bodyPr>
          <a:lstStyle/>
          <a:p>
            <a:r>
              <a:rPr lang="en-US" sz="3200" b="1" spc="300" dirty="0" smtClean="0">
                <a:solidFill>
                  <a:schemeClr val="tx2">
                    <a:lumMod val="50000"/>
                  </a:schemeClr>
                </a:solidFill>
              </a:rPr>
              <a:t>Gel</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977920" y="5715000"/>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Gel</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270/-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95421926"/>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988" y="304800"/>
            <a:ext cx="7239000" cy="701099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Anti-Ageing Cream helps delay the onset of sagging skin and significantly firms up the skin to unveil your natural, healthier &amp; radiant skin. Reduces appearance of wrinkles and age spots, naturally. Helps prevent premature signs of aging. Rehydrates the skin, lifts sag and diminishes fine lines.</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Almonds and Rose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119880"/>
            <a:ext cx="4267200"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collagen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Hydrates skin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Fights signs of ageing</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skin tone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119880"/>
            <a:ext cx="3505199" cy="15189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Before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going to bed wash your face with any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shpl</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facewash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that you are using and apply the anti ageing cream all over your face massage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throughly</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and keep it  over night. </a:t>
            </a:r>
          </a:p>
        </p:txBody>
      </p:sp>
      <p:sp>
        <p:nvSpPr>
          <p:cNvPr id="9" name="TextBox 8"/>
          <p:cNvSpPr txBox="1"/>
          <p:nvPr/>
        </p:nvSpPr>
        <p:spPr>
          <a:xfrm>
            <a:off x="7313612" y="71120"/>
            <a:ext cx="4875213" cy="1107996"/>
          </a:xfrm>
          <a:prstGeom prst="rect">
            <a:avLst/>
          </a:prstGeom>
          <a:noFill/>
        </p:spPr>
        <p:txBody>
          <a:bodyPr wrap="square" rtlCol="0">
            <a:spAutoFit/>
          </a:bodyPr>
          <a:lstStyle/>
          <a:p>
            <a:r>
              <a:rPr lang="en-US" sz="6600" b="1" dirty="0" smtClean="0">
                <a:ln>
                  <a:solidFill>
                    <a:schemeClr val="tx1">
                      <a:alpha val="46000"/>
                    </a:schemeClr>
                  </a:solidFill>
                </a:ln>
                <a:solidFill>
                  <a:srgbClr val="C00000"/>
                </a:solidFill>
                <a:latin typeface="Forte" pitchFamily="66" charset="0"/>
                <a:ea typeface="Ebrima" pitchFamily="2" charset="0"/>
                <a:cs typeface="Arial" pitchFamily="34" charset="0"/>
              </a:rPr>
              <a:t>Anti-Ageing</a:t>
            </a:r>
            <a:endParaRPr lang="en-US" sz="6600" b="1" dirty="0">
              <a:ln>
                <a:solidFill>
                  <a:schemeClr val="tx1">
                    <a:alpha val="46000"/>
                  </a:schemeClr>
                </a:solidFill>
              </a:ln>
              <a:solidFill>
                <a:srgbClr val="C00000"/>
              </a:solidFill>
              <a:latin typeface="Forte" pitchFamily="66" charset="0"/>
              <a:ea typeface="Ebrima" pitchFamily="2" charset="0"/>
              <a:cs typeface="Arial" pitchFamily="34" charset="0"/>
            </a:endParaRPr>
          </a:p>
        </p:txBody>
      </p:sp>
      <p:sp>
        <p:nvSpPr>
          <p:cNvPr id="14" name="TextBox 13"/>
          <p:cNvSpPr txBox="1"/>
          <p:nvPr/>
        </p:nvSpPr>
        <p:spPr>
          <a:xfrm>
            <a:off x="103616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03913018"/>
      </p:ext>
    </p:extLst>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8" y="898874"/>
            <a:ext cx="6705599" cy="595912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 Acne &amp; Anti Pimple cream helps to effectively control and cure the problem of acne and pimples and also prevents their reoccurrence. Formulated with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long pepper and red sandalwood together with many precious herbal extracts, this cream will give you clear skin.</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Tea Tree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Rosemarry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Long Pepper, Red Sandalwood</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119880"/>
            <a:ext cx="4267200"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Cure acne &amp; pimples problem</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Also prevents their reoccurrence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 clear skin</a:t>
            </a: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119880"/>
            <a:ext cx="3505199" cy="15189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Apply this product on your acne &amp; pimples with the help of fingertips. for better result use daily at bed time.</a:t>
            </a:r>
          </a:p>
        </p:txBody>
      </p:sp>
      <p:sp>
        <p:nvSpPr>
          <p:cNvPr id="9" name="TextBox 8"/>
          <p:cNvSpPr txBox="1"/>
          <p:nvPr/>
        </p:nvSpPr>
        <p:spPr>
          <a:xfrm>
            <a:off x="3275012" y="71120"/>
            <a:ext cx="8913813" cy="1107996"/>
          </a:xfrm>
          <a:prstGeom prst="rect">
            <a:avLst/>
          </a:prstGeom>
          <a:noFill/>
        </p:spPr>
        <p:txBody>
          <a:bodyPr wrap="square" rtlCol="0">
            <a:spAutoFit/>
          </a:bodyPr>
          <a:lstStyle/>
          <a:p>
            <a:r>
              <a:rPr lang="en-US" sz="6600" b="1" dirty="0" smtClean="0">
                <a:ln>
                  <a:solidFill>
                    <a:schemeClr val="tx1">
                      <a:alpha val="46000"/>
                    </a:schemeClr>
                  </a:solidFill>
                </a:ln>
                <a:solidFill>
                  <a:srgbClr val="005828"/>
                </a:solidFill>
                <a:latin typeface="Forte" pitchFamily="66" charset="0"/>
                <a:ea typeface="Ebrima" pitchFamily="2" charset="0"/>
                <a:cs typeface="Arial" pitchFamily="34" charset="0"/>
              </a:rPr>
              <a:t>Anti Acne &amp; Anti Pimple</a:t>
            </a:r>
            <a:endParaRPr lang="en-US" sz="6600" b="1" dirty="0">
              <a:ln>
                <a:solidFill>
                  <a:schemeClr val="tx1">
                    <a:alpha val="46000"/>
                  </a:schemeClr>
                </a:solidFill>
              </a:ln>
              <a:solidFill>
                <a:srgbClr val="005828"/>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2728461"/>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600297"/>
            <a:ext cx="6011227" cy="703912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Sri Shine Green Apple Shampoo created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with the leaves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ans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skin of green apple works wonders to fix dandruff. Packed with a tempting array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vitamin, minerals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&amp; green apple juice which are potential natural remedy for strengthening your hair. </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Green Apple Extract, Milk Protein Extract &amp; Almond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4119880"/>
            <a:ext cx="4880292"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hair growth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long, strong &amp; lush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hair fall</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dandruff</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9" y="4119880"/>
            <a:ext cx="3004902" cy="12141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bathing shampoo</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6323012" y="71120"/>
            <a:ext cx="5865813" cy="1107996"/>
          </a:xfrm>
          <a:prstGeom prst="rect">
            <a:avLst/>
          </a:prstGeom>
          <a:noFill/>
        </p:spPr>
        <p:txBody>
          <a:bodyPr wrap="square" rtlCol="0">
            <a:spAutoFit/>
          </a:bodyPr>
          <a:lstStyle/>
          <a:p>
            <a:r>
              <a:rPr lang="en-US" sz="6600" b="1" dirty="0" smtClean="0">
                <a:ln>
                  <a:solidFill>
                    <a:schemeClr val="tx1">
                      <a:alpha val="46000"/>
                    </a:schemeClr>
                  </a:solidFill>
                </a:ln>
                <a:solidFill>
                  <a:srgbClr val="48E462"/>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GREEN APPLE</a:t>
            </a:r>
            <a:endParaRPr lang="en-US" sz="6600" b="1" dirty="0">
              <a:ln>
                <a:solidFill>
                  <a:schemeClr val="tx1">
                    <a:alpha val="46000"/>
                  </a:schemeClr>
                </a:solidFill>
              </a:ln>
              <a:solidFill>
                <a:srgbClr val="48E462"/>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4" name="TextBox 13"/>
          <p:cNvSpPr txBox="1"/>
          <p:nvPr/>
        </p:nvSpPr>
        <p:spPr>
          <a:xfrm>
            <a:off x="9752012" y="990600"/>
            <a:ext cx="2362200" cy="584775"/>
          </a:xfrm>
          <a:prstGeom prst="rect">
            <a:avLst/>
          </a:prstGeom>
          <a:noFill/>
        </p:spPr>
        <p:txBody>
          <a:bodyPr wrap="square" rtlCol="0">
            <a:spAutoFit/>
          </a:bodyPr>
          <a:lstStyle/>
          <a:p>
            <a:r>
              <a:rPr lang="en-US" sz="3200" b="1" spc="300" dirty="0" smtClean="0">
                <a:solidFill>
                  <a:schemeClr val="tx2">
                    <a:lumMod val="50000"/>
                  </a:schemeClr>
                </a:solidFill>
              </a:rPr>
              <a:t>SHAMPOO</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486400"/>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45842876"/>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gel is an advance product that works on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shinking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the adipose tissue of fat and cellulite. It also include vitamins that reduce wrinkles in different areas of your body &amp; makes your skin more elastic.</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Aromaticum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Piper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Nigrum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Citrus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Limonum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Cypress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Saraca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Indica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Bark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Emblica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Officinalis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Chebula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Citrus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Bergamia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Juniperus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Communis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495800"/>
            <a:ext cx="4267200" cy="2209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Shrink the adipose tissue of fat &amp; cellulite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 wrinkles from different parts of your body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Makes your skin most elastic</a:t>
            </a:r>
          </a:p>
          <a:p>
            <a:pPr marL="285750" indent="-285750">
              <a:buFont typeface="Wingdings" pitchFamily="2" charset="2"/>
              <a:buChar char="v"/>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495800"/>
            <a:ext cx="3505199" cy="1143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This gel should be massaged on thighs, hips, bottoms and belly with circular movements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atleast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twice a day.</a:t>
            </a:r>
          </a:p>
        </p:txBody>
      </p:sp>
      <p:sp>
        <p:nvSpPr>
          <p:cNvPr id="9" name="TextBox 8"/>
          <p:cNvSpPr txBox="1"/>
          <p:nvPr/>
        </p:nvSpPr>
        <p:spPr>
          <a:xfrm>
            <a:off x="6170612" y="71120"/>
            <a:ext cx="6018213"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5">
                    <a:lumMod val="75000"/>
                  </a:schemeClr>
                </a:solidFill>
                <a:latin typeface="Forte" pitchFamily="66" charset="0"/>
                <a:ea typeface="Ebrima" pitchFamily="2" charset="0"/>
                <a:cs typeface="Arial" pitchFamily="34" charset="0"/>
              </a:rPr>
              <a:t>Anti Cellulite</a:t>
            </a:r>
            <a:endParaRPr lang="en-US" sz="6600" b="1" dirty="0">
              <a:ln>
                <a:solidFill>
                  <a:schemeClr val="tx1">
                    <a:alpha val="46000"/>
                  </a:schemeClr>
                </a:solidFill>
              </a:ln>
              <a:solidFill>
                <a:schemeClr val="accent5">
                  <a:lumMod val="75000"/>
                </a:schemeClr>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Gel</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Gel</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500/-</a:t>
            </a:r>
            <a:endParaRPr lang="en-US" sz="1600" dirty="0">
              <a:latin typeface="Tahoma" pitchFamily="34" charset="0"/>
              <a:ea typeface="Tahoma" pitchFamily="34" charset="0"/>
              <a:cs typeface="Tahoma"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88" y="1289207"/>
            <a:ext cx="5708176" cy="5628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5803359"/>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Melasma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cream is skin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brightning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smoothning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 fine lines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frackles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improves skin complexion, reduce hyper pigmentation, reduce acne scars, reduce sunburn, even skin tone and nourishment</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Apricot Oil, Almond Oil, Papaya Extract, Sandalwood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Ylang</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Lavender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495800"/>
            <a:ext cx="4267200" cy="2209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Pigmentation control</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skin complexion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 fine lines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blemishes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even toned skin</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495800"/>
            <a:ext cx="3505199" cy="1143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Clean the face with face wash and apply this cream all over the face and leave it for over night (use this product as night cream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8228012" y="71120"/>
            <a:ext cx="3960813" cy="1107996"/>
          </a:xfrm>
          <a:prstGeom prst="rect">
            <a:avLst/>
          </a:prstGeom>
          <a:noFill/>
        </p:spPr>
        <p:txBody>
          <a:bodyPr wrap="square" rtlCol="0">
            <a:spAutoFit/>
          </a:bodyPr>
          <a:lstStyle/>
          <a:p>
            <a:r>
              <a:rPr lang="en-US" sz="6600" b="1" dirty="0" err="1" smtClean="0">
                <a:ln>
                  <a:solidFill>
                    <a:schemeClr val="tx1">
                      <a:alpha val="46000"/>
                    </a:schemeClr>
                  </a:solidFill>
                </a:ln>
                <a:solidFill>
                  <a:schemeClr val="accent6">
                    <a:lumMod val="75000"/>
                  </a:schemeClr>
                </a:solidFill>
                <a:latin typeface="Forte" pitchFamily="66" charset="0"/>
                <a:ea typeface="Ebrima" pitchFamily="2" charset="0"/>
                <a:cs typeface="Arial" pitchFamily="34" charset="0"/>
              </a:rPr>
              <a:t>Melasma</a:t>
            </a:r>
            <a:endParaRPr lang="en-US" sz="6600" b="1" dirty="0">
              <a:ln>
                <a:solidFill>
                  <a:schemeClr val="tx1">
                    <a:alpha val="46000"/>
                  </a:schemeClr>
                </a:solidFill>
              </a:ln>
              <a:solidFill>
                <a:schemeClr val="accent6">
                  <a:lumMod val="75000"/>
                </a:schemeClr>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88" y="1230868"/>
            <a:ext cx="5943600" cy="5860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978724"/>
      </p:ext>
    </p:extLst>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962608"/>
            <a:ext cx="5622370" cy="658377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Herbs Fairness Cream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 innovative multi action formula with combination of natural skin brightening ingredients, which lightens overall skin tone reduces the appearance of dark spots, provides lasting fairness along with nourishment. </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Saffron, Mulberry, Turmeric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495800"/>
            <a:ext cx="4267200" cy="2209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make skin radiant fairer and smoother.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Refines skin and even out dull uneven tone.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 for the skin against harmful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uv</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rays.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 excess oil production. </a:t>
            </a: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495800"/>
            <a:ext cx="3505199" cy="1143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After cleansing your face apply i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fairness cream to the face and neck daily</a:t>
            </a:r>
          </a:p>
        </p:txBody>
      </p:sp>
      <p:sp>
        <p:nvSpPr>
          <p:cNvPr id="9" name="TextBox 8"/>
          <p:cNvSpPr txBox="1"/>
          <p:nvPr/>
        </p:nvSpPr>
        <p:spPr>
          <a:xfrm>
            <a:off x="9066212" y="71120"/>
            <a:ext cx="3122613" cy="1107996"/>
          </a:xfrm>
          <a:prstGeom prst="rect">
            <a:avLst/>
          </a:prstGeom>
          <a:noFill/>
        </p:spPr>
        <p:txBody>
          <a:bodyPr wrap="square" rtlCol="0">
            <a:spAutoFit/>
          </a:bodyPr>
          <a:lstStyle/>
          <a:p>
            <a:r>
              <a:rPr lang="en-US" sz="6600" b="1" dirty="0" smtClean="0">
                <a:ln>
                  <a:solidFill>
                    <a:schemeClr val="tx1">
                      <a:alpha val="46000"/>
                    </a:schemeClr>
                  </a:solidFill>
                </a:ln>
                <a:solidFill>
                  <a:srgbClr val="DC1299"/>
                </a:solidFill>
                <a:latin typeface="Forte" pitchFamily="66" charset="0"/>
                <a:ea typeface="Ebrima" pitchFamily="2" charset="0"/>
                <a:cs typeface="Arial" pitchFamily="34" charset="0"/>
              </a:rPr>
              <a:t>Fairness</a:t>
            </a:r>
            <a:endParaRPr lang="en-US" sz="6600" b="1" dirty="0">
              <a:ln>
                <a:solidFill>
                  <a:schemeClr val="tx1">
                    <a:alpha val="46000"/>
                  </a:schemeClr>
                </a:solidFill>
              </a:ln>
              <a:solidFill>
                <a:srgbClr val="DC1299"/>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26920153"/>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92" y="990600"/>
            <a:ext cx="4362080" cy="5107978"/>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808414" y="1575375"/>
            <a:ext cx="8229598" cy="147770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Night cream was often a product that was heavy on moisturizing ingredients like various oils. These were meant to treat the skin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night.It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a known fact that one of the best times to give your skin some care and love is at night. This is also because that is the only time when your skin gets maximum rest and time to rejuvenate. It is a luxurious nutrient rich cream that helps renew the skin while you sleep.</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3808413" y="3164840"/>
            <a:ext cx="2819400"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Avacado</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Wheatgerm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Olea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Europeaen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6780212" y="3085592"/>
            <a:ext cx="5257799" cy="362000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Night cream supplies moisture to the dry parts of your face. Therefore, your face is kept hydrated.</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soothes your face.</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also ensures that your skin has an even complexion along with having a finer skin texture.</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this night cream boosts collagen in your skin.</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cream also helps in better blood circulation.</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wrinkles and other lines on your face get reduced.</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One major role that a night cream plays is that it prevents your skin from sagging.</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makes your skin soft and supple.</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Your aging skin may not look old anymore.</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helps your skin to restore its elasticity.</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in renewal of the cells and nourishes your skin.</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808413" y="4495799"/>
            <a:ext cx="2819400" cy="22097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Before going to bed wash your face with any of the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natural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wash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after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thats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take appropriate amount of night cream &amp; simply massage your night cream into your skin in an upward and outwards motion.</a:t>
            </a:r>
          </a:p>
        </p:txBody>
      </p:sp>
      <p:sp>
        <p:nvSpPr>
          <p:cNvPr id="9" name="TextBox 8"/>
          <p:cNvSpPr txBox="1"/>
          <p:nvPr/>
        </p:nvSpPr>
        <p:spPr>
          <a:xfrm>
            <a:off x="9752012" y="71120"/>
            <a:ext cx="2436813" cy="1107996"/>
          </a:xfrm>
          <a:prstGeom prst="rect">
            <a:avLst/>
          </a:prstGeom>
          <a:noFill/>
        </p:spPr>
        <p:txBody>
          <a:bodyPr wrap="square" rtlCol="0">
            <a:spAutoFit/>
          </a:bodyPr>
          <a:lstStyle/>
          <a:p>
            <a:r>
              <a:rPr lang="en-US" sz="6600" b="1" dirty="0" smtClean="0">
                <a:ln>
                  <a:solidFill>
                    <a:schemeClr val="tx1">
                      <a:alpha val="46000"/>
                    </a:schemeClr>
                  </a:solidFill>
                </a:ln>
                <a:solidFill>
                  <a:srgbClr val="8810CA"/>
                </a:solidFill>
                <a:latin typeface="Forte" pitchFamily="66" charset="0"/>
                <a:ea typeface="Ebrima" pitchFamily="2" charset="0"/>
                <a:cs typeface="Arial" pitchFamily="34" charset="0"/>
              </a:rPr>
              <a:t>Night</a:t>
            </a:r>
            <a:endParaRPr lang="en-US" sz="6600" b="1" dirty="0">
              <a:ln>
                <a:solidFill>
                  <a:schemeClr val="tx1">
                    <a:alpha val="46000"/>
                  </a:schemeClr>
                </a:solidFill>
              </a:ln>
              <a:solidFill>
                <a:srgbClr val="8810CA"/>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209060" y="5775414"/>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60064947"/>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92" y="990601"/>
            <a:ext cx="4362080" cy="510797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3808414" y="1575375"/>
            <a:ext cx="8229598" cy="147770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Alovera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Moisturising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Cream is a lightweight nourishing cream  blended with pure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ingredients.It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absorbs into the skin to replenish lost moisture, keeps skin very soft and gives healthy supple glow.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3808413" y="3164840"/>
            <a:ext cx="2819400"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Almond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Liquorice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Rose.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6780212" y="3085592"/>
            <a:ext cx="5257799" cy="362000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Leaves skin feeling hydrated and smoother. </a:t>
            </a:r>
          </a:p>
          <a:p>
            <a:pPr marL="285750" indent="-285750">
              <a:buFont typeface="Wingdings" pitchFamily="2" charset="2"/>
              <a:buChar char="v"/>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Helps retain skin's natural moisture. </a:t>
            </a:r>
          </a:p>
          <a:p>
            <a:pPr marL="285750" indent="-285750">
              <a:buFont typeface="Wingdings" pitchFamily="2" charset="2"/>
              <a:buChar char="v"/>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Treat sunburn.</a:t>
            </a:r>
          </a:p>
          <a:p>
            <a:pPr marL="285750" indent="-285750">
              <a:buFont typeface="Wingdings" pitchFamily="2" charset="2"/>
              <a:buChar char="v"/>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Maintain skin elasticity. </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808413" y="4495799"/>
            <a:ext cx="2819400" cy="220979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Scoop a small amount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Moisturising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Cream, apply all over your face and massage smoothly until it fully absorbs.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6780212" y="71120"/>
            <a:ext cx="5408613" cy="1107996"/>
          </a:xfrm>
          <a:prstGeom prst="rect">
            <a:avLst/>
          </a:prstGeom>
          <a:noFill/>
        </p:spPr>
        <p:txBody>
          <a:bodyPr wrap="square" rtlCol="0">
            <a:spAutoFit/>
          </a:bodyPr>
          <a:lstStyle/>
          <a:p>
            <a:r>
              <a:rPr lang="en-US" sz="6600" b="1" dirty="0" err="1" smtClean="0">
                <a:ln>
                  <a:solidFill>
                    <a:schemeClr val="tx1">
                      <a:alpha val="46000"/>
                    </a:schemeClr>
                  </a:solidFill>
                </a:ln>
                <a:solidFill>
                  <a:srgbClr val="00B050"/>
                </a:solidFill>
                <a:latin typeface="Forte" pitchFamily="66" charset="0"/>
                <a:ea typeface="Ebrima" pitchFamily="2" charset="0"/>
                <a:cs typeface="Arial" pitchFamily="34" charset="0"/>
              </a:rPr>
              <a:t>Aloevera</a:t>
            </a:r>
            <a:endParaRPr lang="en-US" sz="6600" b="1" dirty="0">
              <a:ln>
                <a:solidFill>
                  <a:schemeClr val="tx1">
                    <a:alpha val="46000"/>
                  </a:schemeClr>
                </a:solidFill>
              </a:ln>
              <a:solidFill>
                <a:srgbClr val="00B050"/>
              </a:solidFill>
              <a:latin typeface="Forte" pitchFamily="66" charset="0"/>
              <a:ea typeface="Ebrima" pitchFamily="2" charset="0"/>
              <a:cs typeface="Arial" pitchFamily="34" charset="0"/>
            </a:endParaRPr>
          </a:p>
        </p:txBody>
      </p:sp>
      <p:sp>
        <p:nvSpPr>
          <p:cNvPr id="14" name="TextBox 13"/>
          <p:cNvSpPr txBox="1"/>
          <p:nvPr/>
        </p:nvSpPr>
        <p:spPr>
          <a:xfrm>
            <a:off x="6780212" y="990600"/>
            <a:ext cx="5562600" cy="584775"/>
          </a:xfrm>
          <a:prstGeom prst="rect">
            <a:avLst/>
          </a:prstGeom>
          <a:noFill/>
        </p:spPr>
        <p:txBody>
          <a:bodyPr wrap="square" rtlCol="0">
            <a:spAutoFit/>
          </a:bodyPr>
          <a:lstStyle/>
          <a:p>
            <a:r>
              <a:rPr lang="en-US" sz="3200" b="1" spc="300" dirty="0" smtClean="0">
                <a:solidFill>
                  <a:schemeClr val="tx2">
                    <a:lumMod val="50000"/>
                  </a:schemeClr>
                </a:solidFill>
              </a:rPr>
              <a:t>MOISTURISING 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209060" y="5775414"/>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50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81680468"/>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931588"/>
            <a:ext cx="5503097" cy="5926412"/>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Under eye cream is a very effective and result oriented formulation for dark circles and puffiness around eyes. Carefully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choosen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ingridients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minimize wrinkles &amp; fine lines. It improves micro circulation around the eyes to reduce congestion. This nature based cream reduces melanin formation and lightens the skin around eyes to make it more radiant.</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Almond Oil, Vitamin C, Vitamin E, Cucumber Extract, Olive Extract, Licorice Extract &amp; Geranium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495800"/>
            <a:ext cx="4267200" cy="2209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under eye dark circles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puffiness around eyes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Minimize wrinkles &amp; fine lines surrounding eye areas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495800"/>
            <a:ext cx="3505199" cy="1143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be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applied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arround</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eye areas at bed time</a:t>
            </a:r>
          </a:p>
        </p:txBody>
      </p:sp>
      <p:sp>
        <p:nvSpPr>
          <p:cNvPr id="9" name="TextBox 8"/>
          <p:cNvSpPr txBox="1"/>
          <p:nvPr/>
        </p:nvSpPr>
        <p:spPr>
          <a:xfrm>
            <a:off x="8304212" y="71120"/>
            <a:ext cx="3884613" cy="1107996"/>
          </a:xfrm>
          <a:prstGeom prst="rect">
            <a:avLst/>
          </a:prstGeom>
          <a:noFill/>
        </p:spPr>
        <p:txBody>
          <a:bodyPr wrap="square" rtlCol="0">
            <a:spAutoFit/>
          </a:bodyPr>
          <a:lstStyle/>
          <a:p>
            <a:r>
              <a:rPr lang="en-US" sz="6600" b="1" dirty="0" smtClean="0">
                <a:ln>
                  <a:solidFill>
                    <a:schemeClr val="tx1">
                      <a:alpha val="46000"/>
                    </a:schemeClr>
                  </a:solidFill>
                </a:ln>
                <a:solidFill>
                  <a:srgbClr val="D3A90F"/>
                </a:solidFill>
                <a:latin typeface="Forte" pitchFamily="66" charset="0"/>
                <a:ea typeface="Ebrima" pitchFamily="2" charset="0"/>
                <a:cs typeface="Arial" pitchFamily="34" charset="0"/>
              </a:rPr>
              <a:t>Under Eye</a:t>
            </a:r>
            <a:endParaRPr lang="en-US" sz="6600" b="1" dirty="0">
              <a:ln>
                <a:solidFill>
                  <a:schemeClr val="tx1">
                    <a:alpha val="46000"/>
                  </a:schemeClr>
                </a:solidFill>
              </a:ln>
              <a:solidFill>
                <a:srgbClr val="D3A90F"/>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46503674"/>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Herbal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Breast Massage cream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has all natural ingredients that nourishes and feeds the cells below the breasts, and helps in enhancing, tightness, plumpness, fullness, and a more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young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looks.</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1178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Wheat Germ Oil, Avocado Oil, Fenugreek Extract, Wild Yam Extract, Fennel Extract, Cumin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495800"/>
            <a:ext cx="3200400" cy="2209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Tightens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Enhancing</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Plumpness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Perfect shape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Younger looks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7466012" y="4495800"/>
            <a:ext cx="4571999" cy="1143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Pour a little cream on the hand and massage the breast softly in upward and circulate movements(clockwise &amp;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anti-clockwise).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use 2-3 times a day for better result</a:t>
            </a:r>
          </a:p>
        </p:txBody>
      </p:sp>
      <p:sp>
        <p:nvSpPr>
          <p:cNvPr id="9" name="TextBox 8"/>
          <p:cNvSpPr txBox="1"/>
          <p:nvPr/>
        </p:nvSpPr>
        <p:spPr>
          <a:xfrm>
            <a:off x="5942012" y="71120"/>
            <a:ext cx="6246813" cy="1107996"/>
          </a:xfrm>
          <a:prstGeom prst="rect">
            <a:avLst/>
          </a:prstGeom>
          <a:noFill/>
        </p:spPr>
        <p:txBody>
          <a:bodyPr wrap="square" rtlCol="0">
            <a:spAutoFit/>
          </a:bodyPr>
          <a:lstStyle/>
          <a:p>
            <a:r>
              <a:rPr lang="en-US" sz="6600" b="1" dirty="0" smtClean="0">
                <a:ln>
                  <a:solidFill>
                    <a:schemeClr val="tx1">
                      <a:alpha val="46000"/>
                    </a:schemeClr>
                  </a:solidFill>
                </a:ln>
                <a:solidFill>
                  <a:srgbClr val="D3A90F"/>
                </a:solidFill>
                <a:latin typeface="Forte" pitchFamily="66" charset="0"/>
                <a:ea typeface="Ebrima" pitchFamily="2" charset="0"/>
                <a:cs typeface="Arial" pitchFamily="34" charset="0"/>
              </a:rPr>
              <a:t>Breast Massage</a:t>
            </a:r>
            <a:endParaRPr lang="en-US" sz="6600" b="1" dirty="0">
              <a:ln>
                <a:solidFill>
                  <a:schemeClr val="tx1">
                    <a:alpha val="46000"/>
                  </a:schemeClr>
                </a:solidFill>
              </a:ln>
              <a:solidFill>
                <a:srgbClr val="D3A90F"/>
              </a:solidFill>
              <a:latin typeface="Forte" pitchFamily="66" charset="0"/>
              <a:ea typeface="Ebrima" pitchFamily="2" charset="0"/>
              <a:cs typeface="Arial" pitchFamily="34" charset="0"/>
            </a:endParaRPr>
          </a:p>
        </p:txBody>
      </p:sp>
      <p:sp>
        <p:nvSpPr>
          <p:cNvPr id="14" name="TextBox 13"/>
          <p:cNvSpPr txBox="1"/>
          <p:nvPr/>
        </p:nvSpPr>
        <p:spPr>
          <a:xfrm>
            <a:off x="10590212" y="990600"/>
            <a:ext cx="1752600" cy="584775"/>
          </a:xfrm>
          <a:prstGeom prst="rect">
            <a:avLst/>
          </a:prstGeom>
          <a:noFill/>
        </p:spPr>
        <p:txBody>
          <a:bodyPr wrap="square" rtlCol="0">
            <a:spAutoFit/>
          </a:bodyPr>
          <a:lstStyle/>
          <a:p>
            <a:r>
              <a:rPr lang="en-US" sz="3200" b="1" spc="300" dirty="0" smtClean="0">
                <a:solidFill>
                  <a:schemeClr val="tx2">
                    <a:lumMod val="50000"/>
                  </a:schemeClr>
                </a:solidFill>
              </a:rPr>
              <a:t>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7466012" y="5715000"/>
            <a:ext cx="45168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1" y="1132395"/>
            <a:ext cx="5942013" cy="5859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814677"/>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88" y="1763725"/>
            <a:ext cx="4405952" cy="515935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BB Cream is a fairness cream with broad spectrum SPF 30, this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colour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changing cream also protects your skin from harmful rays. A skin brightening cream that also conceals your blemishes and evens your skin tone leaves your face feeling non-oily, fresh and bright throughout the day</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213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Jojoba 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038600"/>
            <a:ext cx="3200400" cy="2667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Even toned skin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Primer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Base foundation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Concealer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SPF 30</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7466012" y="4038600"/>
            <a:ext cx="4571999" cy="1600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 little bit of BB cream on your hand is all you need.</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Gently blend- spread evenly and blend it gently with your finger tips all over your face</a:t>
            </a: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over- leave it undisturbed on your skin and embrace the glow.</a:t>
            </a:r>
          </a:p>
        </p:txBody>
      </p:sp>
      <p:sp>
        <p:nvSpPr>
          <p:cNvPr id="9" name="TextBox 8"/>
          <p:cNvSpPr txBox="1"/>
          <p:nvPr/>
        </p:nvSpPr>
        <p:spPr>
          <a:xfrm>
            <a:off x="6475412" y="71120"/>
            <a:ext cx="5713413" cy="1107996"/>
          </a:xfrm>
          <a:prstGeom prst="rect">
            <a:avLst/>
          </a:prstGeom>
          <a:noFill/>
        </p:spPr>
        <p:txBody>
          <a:bodyPr wrap="square" rtlCol="0">
            <a:spAutoFit/>
          </a:bodyPr>
          <a:lstStyle/>
          <a:p>
            <a:r>
              <a:rPr lang="en-US" sz="6600" b="1" dirty="0" smtClean="0">
                <a:ln>
                  <a:solidFill>
                    <a:schemeClr val="tx1">
                      <a:alpha val="46000"/>
                    </a:schemeClr>
                  </a:solidFill>
                </a:ln>
                <a:solidFill>
                  <a:srgbClr val="A07724"/>
                </a:solidFill>
                <a:latin typeface="Forte" pitchFamily="66" charset="0"/>
                <a:ea typeface="Ebrima" pitchFamily="2" charset="0"/>
                <a:cs typeface="Arial" pitchFamily="34" charset="0"/>
              </a:rPr>
              <a:t>BB All in One</a:t>
            </a:r>
            <a:endParaRPr lang="en-US" sz="6600" b="1" dirty="0">
              <a:ln>
                <a:solidFill>
                  <a:schemeClr val="tx1">
                    <a:alpha val="46000"/>
                  </a:schemeClr>
                </a:solidFill>
              </a:ln>
              <a:solidFill>
                <a:srgbClr val="A07724"/>
              </a:solidFill>
              <a:latin typeface="Forte" pitchFamily="66" charset="0"/>
              <a:ea typeface="Ebrima" pitchFamily="2" charset="0"/>
              <a:cs typeface="Arial" pitchFamily="34" charset="0"/>
            </a:endParaRPr>
          </a:p>
        </p:txBody>
      </p:sp>
      <p:sp>
        <p:nvSpPr>
          <p:cNvPr id="14" name="TextBox 13"/>
          <p:cNvSpPr txBox="1"/>
          <p:nvPr/>
        </p:nvSpPr>
        <p:spPr>
          <a:xfrm>
            <a:off x="8532812" y="990600"/>
            <a:ext cx="3810000" cy="584775"/>
          </a:xfrm>
          <a:prstGeom prst="rect">
            <a:avLst/>
          </a:prstGeom>
          <a:noFill/>
        </p:spPr>
        <p:txBody>
          <a:bodyPr wrap="square" rtlCol="0">
            <a:spAutoFit/>
          </a:bodyPr>
          <a:lstStyle/>
          <a:p>
            <a:r>
              <a:rPr lang="en-US" sz="3200" b="1" spc="300" dirty="0" smtClean="0">
                <a:solidFill>
                  <a:schemeClr val="tx2">
                    <a:lumMod val="50000"/>
                  </a:schemeClr>
                </a:solidFill>
              </a:rPr>
              <a:t>Fairness 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7466012" y="5715000"/>
            <a:ext cx="45168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80198623"/>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Day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Defense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cream SPF 20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shields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skin from damaging UV rays &amp; controls oil protection with this invisible sunscreen. Micro sponge technology absorbs oil, maintain an all- day matte finish &amp; prevents shine without any powdery residue. Oil free formula contains soothing green to help calm inflammation caused by breakouts.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Contains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no artificial fragrance or cool.</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213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Green Tea Extract, Seaweed &amp;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038600"/>
            <a:ext cx="3200400" cy="2667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Suns protection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 free throughout the day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your from skin burning</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your skin a matte look</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7466012" y="4038600"/>
            <a:ext cx="4571999" cy="1600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Apply liberally to skin 15 to 30 minutes prior to sun exposure. Reapply after excess sweating, swimming or washing</a:t>
            </a:r>
          </a:p>
        </p:txBody>
      </p:sp>
      <p:sp>
        <p:nvSpPr>
          <p:cNvPr id="9" name="TextBox 8"/>
          <p:cNvSpPr txBox="1"/>
          <p:nvPr/>
        </p:nvSpPr>
        <p:spPr>
          <a:xfrm>
            <a:off x="7161212" y="71120"/>
            <a:ext cx="5027613" cy="1107996"/>
          </a:xfrm>
          <a:prstGeom prst="rect">
            <a:avLst/>
          </a:prstGeom>
          <a:noFill/>
        </p:spPr>
        <p:txBody>
          <a:bodyPr wrap="square" rtlCol="0">
            <a:spAutoFit/>
          </a:bodyPr>
          <a:lstStyle/>
          <a:p>
            <a:r>
              <a:rPr lang="en-US" sz="6600" b="1" dirty="0" smtClean="0">
                <a:ln>
                  <a:solidFill>
                    <a:schemeClr val="tx1">
                      <a:alpha val="46000"/>
                    </a:schemeClr>
                  </a:solidFill>
                </a:ln>
                <a:solidFill>
                  <a:schemeClr val="tx1">
                    <a:lumMod val="50000"/>
                    <a:lumOff val="50000"/>
                  </a:schemeClr>
                </a:solidFill>
                <a:latin typeface="Forte" pitchFamily="66" charset="0"/>
                <a:ea typeface="Ebrima" pitchFamily="2" charset="0"/>
                <a:cs typeface="Arial" pitchFamily="34" charset="0"/>
              </a:rPr>
              <a:t>Day </a:t>
            </a:r>
            <a:r>
              <a:rPr lang="en-US" sz="6600" b="1" dirty="0" err="1" smtClean="0">
                <a:ln>
                  <a:solidFill>
                    <a:schemeClr val="tx1">
                      <a:alpha val="46000"/>
                    </a:schemeClr>
                  </a:solidFill>
                </a:ln>
                <a:solidFill>
                  <a:schemeClr val="tx1">
                    <a:lumMod val="50000"/>
                    <a:lumOff val="50000"/>
                  </a:schemeClr>
                </a:solidFill>
                <a:latin typeface="Forte" pitchFamily="66" charset="0"/>
                <a:ea typeface="Ebrima" pitchFamily="2" charset="0"/>
                <a:cs typeface="Arial" pitchFamily="34" charset="0"/>
              </a:rPr>
              <a:t>Defence</a:t>
            </a:r>
            <a:endParaRPr lang="en-US" sz="6600" b="1" dirty="0">
              <a:ln>
                <a:solidFill>
                  <a:schemeClr val="tx1">
                    <a:alpha val="46000"/>
                  </a:schemeClr>
                </a:solidFill>
              </a:ln>
              <a:solidFill>
                <a:schemeClr val="tx1">
                  <a:lumMod val="50000"/>
                  <a:lumOff val="50000"/>
                </a:schemeClr>
              </a:solidFill>
              <a:latin typeface="Forte" pitchFamily="66" charset="0"/>
              <a:ea typeface="Ebrima" pitchFamily="2" charset="0"/>
              <a:cs typeface="Arial" pitchFamily="34" charset="0"/>
            </a:endParaRPr>
          </a:p>
        </p:txBody>
      </p:sp>
      <p:sp>
        <p:nvSpPr>
          <p:cNvPr id="14" name="TextBox 13"/>
          <p:cNvSpPr txBox="1"/>
          <p:nvPr/>
        </p:nvSpPr>
        <p:spPr>
          <a:xfrm>
            <a:off x="8532812" y="990600"/>
            <a:ext cx="3810000" cy="584775"/>
          </a:xfrm>
          <a:prstGeom prst="rect">
            <a:avLst/>
          </a:prstGeom>
          <a:noFill/>
        </p:spPr>
        <p:txBody>
          <a:bodyPr wrap="square" rtlCol="0">
            <a:spAutoFit/>
          </a:bodyPr>
          <a:lstStyle/>
          <a:p>
            <a:r>
              <a:rPr lang="en-US" sz="3200" b="1" spc="300" dirty="0" smtClean="0">
                <a:solidFill>
                  <a:schemeClr val="tx2">
                    <a:lumMod val="50000"/>
                  </a:schemeClr>
                </a:solidFill>
              </a:rPr>
              <a:t>Fairness 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7466012" y="5715000"/>
            <a:ext cx="45168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 </a:t>
            </a:r>
            <a:r>
              <a:rPr lang="en-US" sz="1600" dirty="0" err="1" smtClean="0">
                <a:latin typeface="Tahoma" pitchFamily="34" charset="0"/>
                <a:ea typeface="Tahoma" pitchFamily="34" charset="0"/>
                <a:cs typeface="Tahoma" pitchFamily="34" charset="0"/>
              </a:rPr>
              <a:t>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543911"/>
            <a:ext cx="5269230" cy="5195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4833019"/>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solution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aarvasri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S-Moist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Moisturizing Lotion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makes the skin feel soft, supple and young as it made from pure natural ingredients. This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lotion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highly effective and result oriented without harming the skin , it detoxifies the skin by removing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contaminants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pass through air pollution, oxidation and other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impurities.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213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Almond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Liquorice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Rose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038600"/>
            <a:ext cx="3200400" cy="2667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Re-hydrate dried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Replenish extra dry or rough spots on the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Smooth calluses.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Feel and smell good.</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 yourself relax.</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7466012" y="4038600"/>
            <a:ext cx="4571999" cy="1600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Place a quarter-size amount of your go-to body lotion into the palm of your hand. Rub the lotion between your palms for a few seconds to warm it up. Use both the hands to massage the lotion on skin in a gentle circular motion.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161212" y="71120"/>
            <a:ext cx="5027613" cy="1107996"/>
          </a:xfrm>
          <a:prstGeom prst="rect">
            <a:avLst/>
          </a:prstGeom>
          <a:noFill/>
        </p:spPr>
        <p:txBody>
          <a:bodyPr wrap="square" rtlCol="0">
            <a:spAutoFit/>
          </a:bodyPr>
          <a:lstStyle/>
          <a:p>
            <a:r>
              <a:rPr lang="en-US" sz="6600" b="1" dirty="0" smtClean="0">
                <a:ln>
                  <a:solidFill>
                    <a:schemeClr val="tx1">
                      <a:alpha val="46000"/>
                    </a:schemeClr>
                  </a:solidFill>
                </a:ln>
                <a:solidFill>
                  <a:srgbClr val="00B050"/>
                </a:solidFill>
                <a:latin typeface="Forte" pitchFamily="66" charset="0"/>
                <a:ea typeface="Ebrima" pitchFamily="2" charset="0"/>
                <a:cs typeface="Arial" pitchFamily="34" charset="0"/>
              </a:rPr>
              <a:t>S-Moist</a:t>
            </a:r>
            <a:endParaRPr lang="en-US" sz="6600" b="1" dirty="0">
              <a:ln>
                <a:solidFill>
                  <a:schemeClr val="tx1">
                    <a:alpha val="46000"/>
                  </a:schemeClr>
                </a:solidFill>
              </a:ln>
              <a:solidFill>
                <a:srgbClr val="00B050"/>
              </a:solidFill>
              <a:latin typeface="Forte" pitchFamily="66" charset="0"/>
              <a:ea typeface="Ebrima" pitchFamily="2" charset="0"/>
              <a:cs typeface="Arial" pitchFamily="34" charset="0"/>
            </a:endParaRPr>
          </a:p>
        </p:txBody>
      </p:sp>
      <p:sp>
        <p:nvSpPr>
          <p:cNvPr id="14" name="TextBox 13"/>
          <p:cNvSpPr txBox="1"/>
          <p:nvPr/>
        </p:nvSpPr>
        <p:spPr>
          <a:xfrm>
            <a:off x="7237412" y="990600"/>
            <a:ext cx="5105400" cy="584775"/>
          </a:xfrm>
          <a:prstGeom prst="rect">
            <a:avLst/>
          </a:prstGeom>
          <a:noFill/>
        </p:spPr>
        <p:txBody>
          <a:bodyPr wrap="square" rtlCol="0">
            <a:spAutoFit/>
          </a:bodyPr>
          <a:lstStyle/>
          <a:p>
            <a:r>
              <a:rPr lang="en-US" sz="3200" b="1" spc="300" dirty="0" err="1" smtClean="0">
                <a:solidFill>
                  <a:schemeClr val="tx2">
                    <a:lumMod val="50000"/>
                  </a:schemeClr>
                </a:solidFill>
              </a:rPr>
              <a:t>Moisturising</a:t>
            </a:r>
            <a:r>
              <a:rPr lang="en-US" sz="3200" b="1" spc="300" dirty="0" smtClean="0">
                <a:solidFill>
                  <a:schemeClr val="tx2">
                    <a:lumMod val="50000"/>
                  </a:schemeClr>
                </a:solidFill>
              </a:rPr>
              <a:t> Lotion</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7466012" y="5715000"/>
            <a:ext cx="45168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Lotion</a:t>
            </a:r>
            <a:endParaRPr lang="en-US" sz="1600" dirty="0" smtClean="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200ml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350/-</a:t>
            </a:r>
            <a:endParaRPr lang="en-US" sz="1600"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88" y="1136453"/>
            <a:ext cx="4800600" cy="5621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1988406"/>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8" y="600297"/>
            <a:ext cx="6011227" cy="703912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447800"/>
            <a:ext cx="8000999" cy="2057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Noni Black Shampoo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lackens premature grey hair slowly and it protects hair too besides blackening hair. It also has anti-dandruff and nourishing properties which can supply essential nutrients to hair roots and effectively prevent hair lose. It won‘t damage hair and scalp as it contains no harmful chemicals. This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shampoo promotes some anti-oxidant action and is anti-bacterial, promote blood circulation to the hair follicles.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733800"/>
            <a:ext cx="8000999"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Noni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Heena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4495800"/>
            <a:ext cx="4880292" cy="190120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Controls premature greying</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dandruff and makes the hair look healthy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manageable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split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ends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the hair growth cycle</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9" y="4495800"/>
            <a:ext cx="3004902"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bathing shampoo</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6932612" y="-76200"/>
            <a:ext cx="5105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2">
                    <a:lumMod val="50000"/>
                  </a:schemeClr>
                </a:solidFill>
                <a:latin typeface="Bahnschrift" pitchFamily="34" charset="0"/>
                <a:ea typeface="Ebrima" pitchFamily="2" charset="0"/>
                <a:cs typeface="Arial" pitchFamily="34" charset="0"/>
              </a:rPr>
              <a:t>NONI BLACK</a:t>
            </a:r>
            <a:endParaRPr lang="en-US" sz="6600" b="1" dirty="0">
              <a:ln>
                <a:solidFill>
                  <a:schemeClr val="tx1">
                    <a:alpha val="46000"/>
                  </a:schemeClr>
                </a:solidFill>
              </a:ln>
              <a:solidFill>
                <a:schemeClr val="accent2">
                  <a:lumMod val="50000"/>
                </a:schemeClr>
              </a:solidFill>
              <a:latin typeface="Bahnschrift" pitchFamily="34" charset="0"/>
              <a:ea typeface="Ebrima" pitchFamily="2" charset="0"/>
              <a:cs typeface="Arial" pitchFamily="34" charset="0"/>
            </a:endParaRPr>
          </a:p>
        </p:txBody>
      </p:sp>
      <p:sp>
        <p:nvSpPr>
          <p:cNvPr id="14" name="TextBox 13"/>
          <p:cNvSpPr txBox="1"/>
          <p:nvPr/>
        </p:nvSpPr>
        <p:spPr>
          <a:xfrm>
            <a:off x="9752012" y="786825"/>
            <a:ext cx="2362200" cy="584775"/>
          </a:xfrm>
          <a:prstGeom prst="rect">
            <a:avLst/>
          </a:prstGeom>
          <a:noFill/>
        </p:spPr>
        <p:txBody>
          <a:bodyPr wrap="square" rtlCol="0">
            <a:spAutoFit/>
          </a:bodyPr>
          <a:lstStyle/>
          <a:p>
            <a:r>
              <a:rPr lang="en-US" sz="3200" b="1" spc="300" dirty="0" smtClean="0">
                <a:solidFill>
                  <a:schemeClr val="tx2">
                    <a:lumMod val="50000"/>
                  </a:schemeClr>
                </a:solidFill>
              </a:rPr>
              <a:t>SHAMPOO</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9033109" y="5486400"/>
            <a:ext cx="3004902"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00 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58046528"/>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3579812" y="1575375"/>
            <a:ext cx="8000999" cy="261562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Vitamin E face cream does just that, helping to protect the skin. But more than that. It helps to restore vital hydration. To quench thirsty skin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Little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wonder, then, that our little pot of heaven has stood the test of time for generations. SHPL Vitamin E Moisture Cream helps restore moisture to your complexion, and locks in that much-needed to your skin.</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3567338" y="4343400"/>
            <a:ext cx="8000999" cy="1295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Add a dollop to your hand</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Use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your hands to massage the </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cream into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 small circular motions.</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161212" y="71120"/>
            <a:ext cx="5027613" cy="1107996"/>
          </a:xfrm>
          <a:prstGeom prst="rect">
            <a:avLst/>
          </a:prstGeom>
          <a:noFill/>
        </p:spPr>
        <p:txBody>
          <a:bodyPr wrap="square" rtlCol="0">
            <a:spAutoFit/>
          </a:bodyPr>
          <a:lstStyle/>
          <a:p>
            <a:r>
              <a:rPr lang="en-US" sz="6600" b="1" dirty="0" smtClean="0">
                <a:ln>
                  <a:solidFill>
                    <a:schemeClr val="tx1">
                      <a:alpha val="46000"/>
                    </a:schemeClr>
                  </a:solidFill>
                </a:ln>
                <a:solidFill>
                  <a:srgbClr val="0000DE"/>
                </a:solidFill>
                <a:latin typeface="Forte" pitchFamily="66" charset="0"/>
                <a:ea typeface="Ebrima" pitchFamily="2" charset="0"/>
                <a:cs typeface="Arial" pitchFamily="34" charset="0"/>
              </a:rPr>
              <a:t>Vitamin E</a:t>
            </a:r>
            <a:endParaRPr lang="en-US" sz="6600" b="1" dirty="0">
              <a:ln>
                <a:solidFill>
                  <a:schemeClr val="tx1">
                    <a:alpha val="46000"/>
                  </a:schemeClr>
                </a:solidFill>
              </a:ln>
              <a:solidFill>
                <a:srgbClr val="0000DE"/>
              </a:solidFill>
              <a:latin typeface="Forte" pitchFamily="66" charset="0"/>
              <a:ea typeface="Ebrima" pitchFamily="2" charset="0"/>
              <a:cs typeface="Arial" pitchFamily="34" charset="0"/>
            </a:endParaRPr>
          </a:p>
        </p:txBody>
      </p:sp>
      <p:sp>
        <p:nvSpPr>
          <p:cNvPr id="14" name="TextBox 13"/>
          <p:cNvSpPr txBox="1"/>
          <p:nvPr/>
        </p:nvSpPr>
        <p:spPr>
          <a:xfrm>
            <a:off x="7237412" y="990600"/>
            <a:ext cx="5105400" cy="584775"/>
          </a:xfrm>
          <a:prstGeom prst="rect">
            <a:avLst/>
          </a:prstGeom>
          <a:noFill/>
        </p:spPr>
        <p:txBody>
          <a:bodyPr wrap="square" rtlCol="0">
            <a:spAutoFit/>
          </a:bodyPr>
          <a:lstStyle/>
          <a:p>
            <a:r>
              <a:rPr lang="en-US" sz="3200" b="1" spc="300" dirty="0" err="1" smtClean="0">
                <a:solidFill>
                  <a:schemeClr val="tx2">
                    <a:lumMod val="50000"/>
                  </a:schemeClr>
                </a:solidFill>
              </a:rPr>
              <a:t>Moisturising</a:t>
            </a:r>
            <a:r>
              <a:rPr lang="en-US" sz="3200" b="1" spc="300" dirty="0" smtClean="0">
                <a:solidFill>
                  <a:schemeClr val="tx2">
                    <a:lumMod val="50000"/>
                  </a:schemeClr>
                </a:solidFill>
              </a:rPr>
              <a:t> 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579812" y="5715000"/>
            <a:ext cx="7988525" cy="442674"/>
          </a:xfrm>
          <a:prstGeom prst="roundRect">
            <a:avLst/>
          </a:prstGeom>
          <a:solidFill>
            <a:schemeClr val="accent3">
              <a:lumMod val="20000"/>
              <a:lumOff val="80000"/>
              <a:alpha val="40000"/>
            </a:schemeClr>
          </a:solidFill>
          <a:ln w="3175">
            <a:solidFill>
              <a:schemeClr val="tx1"/>
            </a:solidFill>
          </a:ln>
        </p:spPr>
        <p:txBody>
          <a:bodyPr wrap="square">
            <a:spAutoFit/>
          </a:bodyPr>
          <a:lstStyle/>
          <a:p>
            <a:pPr algn="ctr"/>
            <a:r>
              <a:rPr lang="en-US" sz="2000" b="1" dirty="0" smtClean="0">
                <a:solidFill>
                  <a:schemeClr val="accent6">
                    <a:lumMod val="50000"/>
                  </a:schemeClr>
                </a:solidFill>
                <a:latin typeface="Tahoma" pitchFamily="34" charset="0"/>
                <a:ea typeface="Tahoma" pitchFamily="34" charset="0"/>
                <a:cs typeface="Tahoma" pitchFamily="34" charset="0"/>
              </a:rPr>
              <a:t>Product Type: </a:t>
            </a:r>
            <a:r>
              <a:rPr lang="en-US" sz="2000" dirty="0" smtClean="0">
                <a:latin typeface="Tahoma" pitchFamily="34" charset="0"/>
                <a:ea typeface="Tahoma" pitchFamily="34" charset="0"/>
                <a:cs typeface="Tahoma" pitchFamily="34" charset="0"/>
              </a:rPr>
              <a:t>Cream  </a:t>
            </a:r>
            <a:r>
              <a:rPr lang="en-US" sz="2000" dirty="0" smtClean="0">
                <a:latin typeface="Tahoma" pitchFamily="34" charset="0"/>
                <a:ea typeface="Tahoma" pitchFamily="34" charset="0"/>
                <a:cs typeface="Tahoma" pitchFamily="34" charset="0"/>
              </a:rPr>
              <a:t>|  </a:t>
            </a:r>
            <a:r>
              <a:rPr lang="en-US" sz="2000" b="1" dirty="0" smtClean="0">
                <a:solidFill>
                  <a:schemeClr val="accent6">
                    <a:lumMod val="50000"/>
                  </a:schemeClr>
                </a:solidFill>
                <a:latin typeface="Tahoma" pitchFamily="34" charset="0"/>
                <a:ea typeface="Tahoma" pitchFamily="34" charset="0"/>
                <a:cs typeface="Tahoma" pitchFamily="34" charset="0"/>
              </a:rPr>
              <a:t>Pack Size: </a:t>
            </a:r>
            <a:r>
              <a:rPr lang="en-US" sz="2000" dirty="0" smtClean="0">
                <a:latin typeface="Tahoma" pitchFamily="34" charset="0"/>
                <a:ea typeface="Tahoma" pitchFamily="34" charset="0"/>
                <a:cs typeface="Tahoma" pitchFamily="34" charset="0"/>
              </a:rPr>
              <a:t>50gm  |  </a:t>
            </a:r>
            <a:r>
              <a:rPr lang="en-US" sz="2000" b="1" dirty="0" smtClean="0">
                <a:solidFill>
                  <a:schemeClr val="accent6">
                    <a:lumMod val="50000"/>
                  </a:schemeClr>
                </a:solidFill>
                <a:latin typeface="Tahoma" pitchFamily="34" charset="0"/>
                <a:ea typeface="Tahoma" pitchFamily="34" charset="0"/>
                <a:cs typeface="Tahoma" pitchFamily="34" charset="0"/>
              </a:rPr>
              <a:t>MRP: </a:t>
            </a:r>
            <a:r>
              <a:rPr lang="en-US" sz="2000" dirty="0" err="1" smtClean="0">
                <a:latin typeface="Tahoma" pitchFamily="34" charset="0"/>
                <a:ea typeface="Tahoma" pitchFamily="34" charset="0"/>
                <a:cs typeface="Tahoma" pitchFamily="34" charset="0"/>
              </a:rPr>
              <a:t>Rs</a:t>
            </a:r>
            <a:r>
              <a:rPr lang="en-US" sz="2000" dirty="0" smtClean="0">
                <a:latin typeface="Tahoma" pitchFamily="34" charset="0"/>
                <a:ea typeface="Tahoma" pitchFamily="34" charset="0"/>
                <a:cs typeface="Tahoma" pitchFamily="34" charset="0"/>
              </a:rPr>
              <a:t>. </a:t>
            </a:r>
            <a:r>
              <a:rPr lang="en-US" sz="2000" dirty="0" smtClean="0">
                <a:latin typeface="Tahoma" pitchFamily="34" charset="0"/>
                <a:ea typeface="Tahoma" pitchFamily="34" charset="0"/>
                <a:cs typeface="Tahoma" pitchFamily="34" charset="0"/>
              </a:rPr>
              <a:t>250</a:t>
            </a:r>
            <a:r>
              <a:rPr lang="en-US" sz="2000" dirty="0" smtClean="0">
                <a:latin typeface="Tahoma" pitchFamily="34" charset="0"/>
                <a:ea typeface="Tahoma" pitchFamily="34" charset="0"/>
                <a:cs typeface="Tahoma" pitchFamily="34" charset="0"/>
              </a:rPr>
              <a:t>/-</a:t>
            </a:r>
            <a:endParaRPr lang="en-US" sz="2000"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740" y="1136453"/>
            <a:ext cx="4886053" cy="57215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6889768"/>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992156"/>
            <a:ext cx="5376092" cy="629538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SHPL Mosquito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replent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body roll-on formulated with natural ingredients and is designed to provide 8 hours of protection from mosquito bites. The roll-on does not stain clothes and can be applied to strollers, prams, school bags, and cots. The Eucalyptus Oil present in the roll-on keeps mosquitoes at bay. The fragrance of lemongrass irritates bugs and keeps you safe from the bug bites. Citronella oil has great mosquito-repelling properties that help you to stay safe from dengue mosquitoes,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Aedes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Eucalyptus oil, lemongrass extract, &amp; citronella oil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toxic chemicals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Natural ingredients</a:t>
            </a:r>
          </a:p>
          <a:p>
            <a:pPr marL="285750" indent="-285750">
              <a:buFont typeface="Wingdings" pitchFamily="2" charset="2"/>
              <a:buChar char="v"/>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Deet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-free</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Travel-friendly</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stains on clothes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8 hours of protection.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Protects against mosquito bites of dengue, malaria,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chikungunya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You just need to apply 4 coin-sized dots on your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clothes.You</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can also apply it around the bed, prams and strollers.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Apllying</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directly to your skin will not give any bad effects).</a:t>
            </a:r>
          </a:p>
        </p:txBody>
      </p:sp>
      <p:sp>
        <p:nvSpPr>
          <p:cNvPr id="9" name="TextBox 8"/>
          <p:cNvSpPr txBox="1"/>
          <p:nvPr/>
        </p:nvSpPr>
        <p:spPr>
          <a:xfrm>
            <a:off x="4060527" y="102252"/>
            <a:ext cx="7923213" cy="1415772"/>
          </a:xfrm>
          <a:prstGeom prst="rect">
            <a:avLst/>
          </a:prstGeom>
          <a:noFill/>
        </p:spPr>
        <p:txBody>
          <a:bodyPr wrap="square" rtlCol="0">
            <a:spAutoFit/>
          </a:bodyPr>
          <a:lstStyle/>
          <a:p>
            <a:pPr algn="r"/>
            <a:r>
              <a:rPr lang="en-US" sz="5400" b="1" dirty="0" smtClean="0">
                <a:ln>
                  <a:solidFill>
                    <a:schemeClr val="tx1">
                      <a:alpha val="46000"/>
                    </a:schemeClr>
                  </a:solidFill>
                </a:ln>
                <a:solidFill>
                  <a:srgbClr val="007635"/>
                </a:solidFill>
                <a:latin typeface="Bahnschrift" pitchFamily="34" charset="0"/>
                <a:ea typeface="Ebrima" pitchFamily="2" charset="0"/>
                <a:cs typeface="Arial" pitchFamily="34" charset="0"/>
              </a:rPr>
              <a:t>MOSQUITO REPELLANT</a:t>
            </a:r>
          </a:p>
          <a:p>
            <a:pPr algn="r"/>
            <a:r>
              <a:rPr lang="en-US" sz="3200" b="1" dirty="0" smtClean="0">
                <a:ln>
                  <a:solidFill>
                    <a:schemeClr val="tx1">
                      <a:alpha val="46000"/>
                    </a:schemeClr>
                  </a:solidFill>
                </a:ln>
                <a:solidFill>
                  <a:srgbClr val="007635"/>
                </a:solidFill>
                <a:latin typeface="Bahnschrift" pitchFamily="34" charset="0"/>
                <a:ea typeface="Ebrima" pitchFamily="2" charset="0"/>
                <a:cs typeface="Arial" pitchFamily="34" charset="0"/>
              </a:rPr>
              <a:t>BODY ROLL ON</a:t>
            </a:r>
            <a:endParaRPr lang="en-US" sz="3200" b="1" dirty="0">
              <a:ln>
                <a:solidFill>
                  <a:schemeClr val="tx1">
                    <a:alpha val="46000"/>
                  </a:schemeClr>
                </a:solidFill>
              </a:ln>
              <a:solidFill>
                <a:srgbClr val="007635"/>
              </a:solidFill>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Roll-On</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40ml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37620553"/>
      </p:ext>
    </p:extLst>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992156"/>
            <a:ext cx="5376091" cy="629538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Sprinkle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cool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cool</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talco</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powder provide quick and long lasting relief from prickly heat. It prevents skin problem like heat rash, burning sensation &amp; other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mninor</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skin infection. It is excellent in absorbing sweat &amp; prevent body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odour</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to keep long lasting freshness around the day.</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Magnesium carbonate, menthol, lavender oil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Quick relief from heat</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heat rashes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controls bad body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odour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excelent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in absorbing sweat</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Sprinkle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cool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cool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talco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powder after every bath on all over body.</a:t>
            </a:r>
          </a:p>
        </p:txBody>
      </p:sp>
      <p:sp>
        <p:nvSpPr>
          <p:cNvPr id="9" name="TextBox 8"/>
          <p:cNvSpPr txBox="1"/>
          <p:nvPr/>
        </p:nvSpPr>
        <p:spPr>
          <a:xfrm>
            <a:off x="4951412" y="0"/>
            <a:ext cx="7032328" cy="1538883"/>
          </a:xfrm>
          <a:prstGeom prst="rect">
            <a:avLst/>
          </a:prstGeom>
          <a:noFill/>
        </p:spPr>
        <p:txBody>
          <a:bodyPr wrap="square" rtlCol="0">
            <a:spAutoFit/>
          </a:bodyPr>
          <a:lstStyle/>
          <a:p>
            <a:pPr algn="r"/>
            <a:r>
              <a:rPr lang="en-US" sz="5400" b="1" dirty="0" smtClean="0">
                <a:ln>
                  <a:solidFill>
                    <a:schemeClr val="tx1">
                      <a:alpha val="46000"/>
                    </a:schemeClr>
                  </a:solidFill>
                </a:ln>
                <a:solidFill>
                  <a:schemeClr val="tx2">
                    <a:lumMod val="60000"/>
                    <a:lumOff val="40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SAARVASRI TALCO </a:t>
            </a:r>
            <a:r>
              <a:rPr lang="en-US" sz="4000" b="1" dirty="0" smtClean="0">
                <a:ln>
                  <a:solidFill>
                    <a:schemeClr val="tx1">
                      <a:alpha val="46000"/>
                    </a:schemeClr>
                  </a:solidFill>
                </a:ln>
                <a:solidFill>
                  <a:schemeClr val="tx2">
                    <a:lumMod val="60000"/>
                    <a:lumOff val="40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POWDER</a:t>
            </a:r>
            <a:endParaRPr lang="en-US" sz="4000" b="1" dirty="0">
              <a:ln>
                <a:solidFill>
                  <a:schemeClr val="tx1">
                    <a:alpha val="46000"/>
                  </a:schemeClr>
                </a:solidFill>
              </a:ln>
              <a:solidFill>
                <a:schemeClr val="tx2">
                  <a:lumMod val="60000"/>
                  <a:lumOff val="40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150gm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150/-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04726841"/>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992156"/>
            <a:ext cx="5376091" cy="6295379"/>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Olive oil is truly natural, contains more natural vegetable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squalene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than any other plant source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squalene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naturally produced by our bodies and is very soothing &amp; moisturizing even for sensitive skin conditions. If you're prone to dry skin anywhere on your body, definitely try this product.</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Olive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oil, sandalwood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arjuta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manjistha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daruharida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nourishes &amp; protects the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keeps skin soft, smooth &amp; glowing</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protects against rashes, discoloration and dryness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tones muscles to prevent premature ageing.</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daily all over the body before or after bath.</a:t>
            </a:r>
          </a:p>
        </p:txBody>
      </p:sp>
      <p:sp>
        <p:nvSpPr>
          <p:cNvPr id="9" name="TextBox 8"/>
          <p:cNvSpPr txBox="1"/>
          <p:nvPr/>
        </p:nvSpPr>
        <p:spPr>
          <a:xfrm>
            <a:off x="4951412" y="0"/>
            <a:ext cx="7032328" cy="1538883"/>
          </a:xfrm>
          <a:prstGeom prst="rect">
            <a:avLst/>
          </a:prstGeom>
          <a:noFill/>
        </p:spPr>
        <p:txBody>
          <a:bodyPr wrap="square" rtlCol="0">
            <a:spAutoFit/>
          </a:bodyPr>
          <a:lstStyle/>
          <a:p>
            <a:pPr algn="r"/>
            <a:r>
              <a:rPr lang="en-US" sz="5400" b="1" dirty="0" smtClean="0">
                <a:ln>
                  <a:solidFill>
                    <a:schemeClr val="tx1">
                      <a:alpha val="46000"/>
                    </a:schemeClr>
                  </a:solidFill>
                </a:ln>
                <a:solidFill>
                  <a:schemeClr val="accent3">
                    <a:lumMod val="75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SAARVASRI OLIVE </a:t>
            </a:r>
            <a:r>
              <a:rPr lang="en-US" sz="4000" b="1" dirty="0" smtClean="0">
                <a:ln>
                  <a:solidFill>
                    <a:schemeClr val="tx1">
                      <a:alpha val="46000"/>
                    </a:schemeClr>
                  </a:solidFill>
                </a:ln>
                <a:solidFill>
                  <a:schemeClr val="accent3">
                    <a:lumMod val="75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BODY OIL</a:t>
            </a:r>
            <a:endParaRPr lang="en-US" sz="4000" b="1" dirty="0">
              <a:ln>
                <a:solidFill>
                  <a:schemeClr val="tx1">
                    <a:alpha val="46000"/>
                  </a:schemeClr>
                </a:solidFill>
              </a:ln>
              <a:solidFill>
                <a:schemeClr val="accent3">
                  <a:lumMod val="75000"/>
                </a:schemeClr>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Roll-On</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200ml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300</a:t>
            </a:r>
            <a:r>
              <a:rPr lang="en-US" sz="1600" dirty="0" smtClean="0">
                <a:latin typeface="Tahoma" pitchFamily="34" charset="0"/>
                <a:ea typeface="Tahoma" pitchFamily="34" charset="0"/>
                <a:cs typeface="Tahoma" pitchFamily="34" charset="0"/>
              </a:rPr>
              <a:t>/-</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38235562"/>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992156"/>
            <a:ext cx="5376090" cy="6295379"/>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shine strawberry lip balm is excellent natural exfoliators for our lips. They are very effective when used on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thein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delicate skin on our lips.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Strawberry extract,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shea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butter and vitamin-E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UV protection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tan</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get back the natural lip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colour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moisturized your lips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lip balm whenever lips are dry &amp; cracking or when you go out to protect them from UV light and weather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951412" y="0"/>
            <a:ext cx="7032328" cy="1538883"/>
          </a:xfrm>
          <a:prstGeom prst="rect">
            <a:avLst/>
          </a:prstGeom>
          <a:noFill/>
        </p:spPr>
        <p:txBody>
          <a:bodyPr wrap="square" rtlCol="0">
            <a:spAutoFit/>
          </a:bodyPr>
          <a:lstStyle/>
          <a:p>
            <a:pPr algn="r"/>
            <a:r>
              <a:rPr lang="en-US" sz="5400" b="1" dirty="0" smtClean="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STRAWBERRY</a:t>
            </a:r>
            <a:endParaRPr lang="en-US" sz="4000" b="1" dirty="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a:p>
            <a:pPr algn="r"/>
            <a:r>
              <a:rPr lang="en-US" sz="4000" b="1" dirty="0" smtClean="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LIP BALM</a:t>
            </a:r>
            <a:endParaRPr lang="en-US" sz="4000" b="1" dirty="0">
              <a:ln>
                <a:solidFill>
                  <a:schemeClr val="tx1">
                    <a:alpha val="46000"/>
                  </a:schemeClr>
                </a:solidFill>
              </a:ln>
              <a:solidFill>
                <a:srgbClr val="FF0066"/>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a:latin typeface="Tahoma" pitchFamily="34" charset="0"/>
                <a:ea typeface="Tahoma" pitchFamily="34" charset="0"/>
                <a:cs typeface="Tahoma" pitchFamily="34" charset="0"/>
              </a:rPr>
              <a:t>B</a:t>
            </a:r>
            <a:r>
              <a:rPr lang="en-US" sz="1600" dirty="0" smtClean="0">
                <a:latin typeface="Tahoma" pitchFamily="34" charset="0"/>
                <a:ea typeface="Tahoma" pitchFamily="34" charset="0"/>
                <a:cs typeface="Tahoma" pitchFamily="34" charset="0"/>
              </a:rPr>
              <a:t>alm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155/-</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35862918"/>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179116"/>
            <a:ext cx="5410199" cy="633532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275655"/>
            <a:ext cx="8000999" cy="32963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is a very popular clay for skin benefits—you probably have spotted this in many of your acne-addressing products. Because of its super absorbing capabilities, this is a great clay for oily skin since it can suck up all that excess sebum easily. Not only that, but it has electric properties that when mixed with water makes the molecules charged and attracts toxins out of your face and to the clay kind of like a magnet. This also goes for any skin ailments involving bacteria and fungus and impurities. Since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bentonite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clay swells when mixed with water, making it a highly porous substance, it can absorb more than its initial mass, including any swelling from excess sodium in your face. With its tightening, acne-clearing, and impurity-absorbing abilities, you can probably tell why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bentonite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a go-to for any skin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concerns.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724400"/>
            <a:ext cx="80009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warm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Make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Put about a tablespoon or two of clay in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bowl. Apply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Apply the paste with your fingertips, covering all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except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around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eyes. Let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sit. Allow the paste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 Rinse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off with water.</a:t>
            </a:r>
          </a:p>
        </p:txBody>
      </p:sp>
      <p:sp>
        <p:nvSpPr>
          <p:cNvPr id="9" name="TextBox 8"/>
          <p:cNvSpPr txBox="1"/>
          <p:nvPr/>
        </p:nvSpPr>
        <p:spPr>
          <a:xfrm>
            <a:off x="7618412" y="-117396"/>
            <a:ext cx="4418013" cy="1107996"/>
          </a:xfrm>
          <a:prstGeom prst="rect">
            <a:avLst/>
          </a:prstGeom>
          <a:noFill/>
        </p:spPr>
        <p:txBody>
          <a:bodyPr wrap="square" rtlCol="0">
            <a:spAutoFit/>
          </a:bodyPr>
          <a:lstStyle/>
          <a:p>
            <a:r>
              <a:rPr lang="en-US" sz="6600" b="1" dirty="0" err="1" smtClean="0">
                <a:ln>
                  <a:solidFill>
                    <a:schemeClr val="tx1">
                      <a:alpha val="46000"/>
                    </a:schemeClr>
                  </a:solidFill>
                </a:ln>
                <a:solidFill>
                  <a:schemeClr val="accent3">
                    <a:lumMod val="75000"/>
                  </a:schemeClr>
                </a:solidFill>
                <a:latin typeface="Constantia" pitchFamily="18" charset="0"/>
                <a:ea typeface="Ebrima" pitchFamily="2" charset="0"/>
                <a:cs typeface="Arial" pitchFamily="34" charset="0"/>
              </a:rPr>
              <a:t>Bentonite</a:t>
            </a:r>
            <a:endParaRPr lang="en-US" sz="6600" b="1" dirty="0">
              <a:ln>
                <a:solidFill>
                  <a:schemeClr val="tx1">
                    <a:alpha val="46000"/>
                  </a:schemeClr>
                </a:solidFill>
              </a:ln>
              <a:solidFill>
                <a:schemeClr val="accent3">
                  <a:lumMod val="75000"/>
                </a:schemeClr>
              </a:solidFill>
              <a:latin typeface="Constantia" pitchFamily="18" charset="0"/>
              <a:ea typeface="Ebrima" pitchFamily="2" charset="0"/>
              <a:cs typeface="Arial" pitchFamily="34" charset="0"/>
            </a:endParaRPr>
          </a:p>
        </p:txBody>
      </p:sp>
      <p:sp>
        <p:nvSpPr>
          <p:cNvPr id="14" name="TextBox 13"/>
          <p:cNvSpPr txBox="1"/>
          <p:nvPr/>
        </p:nvSpPr>
        <p:spPr>
          <a:xfrm>
            <a:off x="9066212" y="690880"/>
            <a:ext cx="2819399" cy="584775"/>
          </a:xfrm>
          <a:prstGeom prst="rect">
            <a:avLst/>
          </a:prstGeom>
          <a:noFill/>
        </p:spPr>
        <p:txBody>
          <a:bodyPr wrap="square" rtlCol="0">
            <a:spAutoFit/>
          </a:bodyPr>
          <a:lstStyle/>
          <a:p>
            <a:r>
              <a:rPr lang="en-US" sz="3200" b="1" spc="300" dirty="0" smtClean="0">
                <a:solidFill>
                  <a:schemeClr val="tx2">
                    <a:lumMod val="50000"/>
                  </a:schemeClr>
                </a:solidFill>
              </a:rPr>
              <a:t>Clay Powder</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05466732"/>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179116"/>
            <a:ext cx="5410199" cy="633531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275655"/>
            <a:ext cx="8000999" cy="32963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is another powerful absorber of oil and impurities—so much so that fuller’s earth clay is also used in cat litter and automotive products to absorb oil spills on pavement. So you can tell… this means business. You can use it to spot-dry-clean fabrics too, in case you get any oily salad dressing on your silk blouse. There are SO many uses. For your face, however, this is a great oil-absorber on top of working well for addressing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hyperpigmention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as it has mild bleaching properties. When combined with some rose water and used as a mask, it helps boost circulation. This is recommended for people with oily skin since it can be quite drying—but it wouldn’t hurt for normal skin if used no more than once a week.</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724400"/>
            <a:ext cx="80009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warm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Make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Put about a tablespoon or two of clay in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bowl. Apply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Apply the paste with your fingertips, covering all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except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around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eyes. Let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sit. Allow the paste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 Rinse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off with water.</a:t>
            </a:r>
          </a:p>
        </p:txBody>
      </p:sp>
      <p:sp>
        <p:nvSpPr>
          <p:cNvPr id="9" name="TextBox 8"/>
          <p:cNvSpPr txBox="1"/>
          <p:nvPr/>
        </p:nvSpPr>
        <p:spPr>
          <a:xfrm>
            <a:off x="6323012" y="-117396"/>
            <a:ext cx="5789613" cy="1107996"/>
          </a:xfrm>
          <a:prstGeom prst="rect">
            <a:avLst/>
          </a:prstGeom>
          <a:noFill/>
        </p:spPr>
        <p:txBody>
          <a:bodyPr wrap="square" rtlCol="0">
            <a:spAutoFit/>
          </a:bodyPr>
          <a:lstStyle/>
          <a:p>
            <a:r>
              <a:rPr lang="en-US" sz="6600" b="1" dirty="0">
                <a:ln>
                  <a:solidFill>
                    <a:schemeClr val="tx1">
                      <a:alpha val="46000"/>
                    </a:schemeClr>
                  </a:solidFill>
                </a:ln>
                <a:solidFill>
                  <a:srgbClr val="D3A90F"/>
                </a:solidFill>
                <a:latin typeface="Constantia" pitchFamily="18" charset="0"/>
                <a:ea typeface="Ebrima" pitchFamily="2" charset="0"/>
                <a:cs typeface="Arial" pitchFamily="34" charset="0"/>
              </a:rPr>
              <a:t>Fuller's Earth</a:t>
            </a:r>
          </a:p>
        </p:txBody>
      </p:sp>
      <p:sp>
        <p:nvSpPr>
          <p:cNvPr id="14" name="TextBox 13"/>
          <p:cNvSpPr txBox="1"/>
          <p:nvPr/>
        </p:nvSpPr>
        <p:spPr>
          <a:xfrm>
            <a:off x="9066212" y="690880"/>
            <a:ext cx="2819399" cy="584775"/>
          </a:xfrm>
          <a:prstGeom prst="rect">
            <a:avLst/>
          </a:prstGeom>
          <a:noFill/>
        </p:spPr>
        <p:txBody>
          <a:bodyPr wrap="square" rtlCol="0">
            <a:spAutoFit/>
          </a:bodyPr>
          <a:lstStyle/>
          <a:p>
            <a:r>
              <a:rPr lang="en-US" sz="3200" b="1" spc="300" dirty="0" smtClean="0">
                <a:solidFill>
                  <a:schemeClr val="tx2">
                    <a:lumMod val="50000"/>
                  </a:schemeClr>
                </a:solidFill>
              </a:rPr>
              <a:t>Clay Powder</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98776719"/>
      </p:ext>
    </p:extLst>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179116"/>
            <a:ext cx="5410198" cy="633531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275655"/>
            <a:ext cx="8000999" cy="29153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Found in France (duh), French green clay is your go-to for exfoliation and pore-tightening on top of oil-absorption. It can be called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Illite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Clay or Sea Clay, the green color comes from the amount of decomposed plant material and iron oxide and is a determining factor in the quality of the clay—it should never be gray or white, it should be very green. It’s so absorbent that not only does it drink up oils, it also pulls blood towards the surface of your skin, giving you a bit of a tingling sensation as it boosts circulation.</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419600"/>
            <a:ext cx="8000999" cy="1676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warm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Make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Put about a tablespoon or two of clay in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bowl. Apply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Apply the paste with your fingertips, covering all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except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around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eyes. Let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sit. Allow the paste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 Rinse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off with water.</a:t>
            </a:r>
          </a:p>
        </p:txBody>
      </p:sp>
      <p:sp>
        <p:nvSpPr>
          <p:cNvPr id="9" name="TextBox 8"/>
          <p:cNvSpPr txBox="1"/>
          <p:nvPr/>
        </p:nvSpPr>
        <p:spPr>
          <a:xfrm>
            <a:off x="6246812" y="-117396"/>
            <a:ext cx="5789613" cy="1107996"/>
          </a:xfrm>
          <a:prstGeom prst="rect">
            <a:avLst/>
          </a:prstGeom>
          <a:noFill/>
        </p:spPr>
        <p:txBody>
          <a:bodyPr wrap="square" rtlCol="0">
            <a:spAutoFit/>
          </a:bodyPr>
          <a:lstStyle/>
          <a:p>
            <a:r>
              <a:rPr lang="en-US" sz="6600" b="1" dirty="0">
                <a:ln>
                  <a:solidFill>
                    <a:schemeClr val="tx1">
                      <a:alpha val="46000"/>
                    </a:schemeClr>
                  </a:solidFill>
                </a:ln>
                <a:solidFill>
                  <a:srgbClr val="008A3E"/>
                </a:solidFill>
                <a:latin typeface="Constantia" pitchFamily="18" charset="0"/>
                <a:ea typeface="Ebrima" pitchFamily="2" charset="0"/>
                <a:cs typeface="Arial" pitchFamily="34" charset="0"/>
              </a:rPr>
              <a:t>French Green</a:t>
            </a:r>
          </a:p>
        </p:txBody>
      </p:sp>
      <p:sp>
        <p:nvSpPr>
          <p:cNvPr id="14" name="TextBox 13"/>
          <p:cNvSpPr txBox="1"/>
          <p:nvPr/>
        </p:nvSpPr>
        <p:spPr>
          <a:xfrm>
            <a:off x="9066212" y="690880"/>
            <a:ext cx="2819399" cy="584775"/>
          </a:xfrm>
          <a:prstGeom prst="rect">
            <a:avLst/>
          </a:prstGeom>
          <a:noFill/>
        </p:spPr>
        <p:txBody>
          <a:bodyPr wrap="square" rtlCol="0">
            <a:spAutoFit/>
          </a:bodyPr>
          <a:lstStyle/>
          <a:p>
            <a:r>
              <a:rPr lang="en-US" sz="3200" b="1" spc="300" dirty="0" smtClean="0">
                <a:solidFill>
                  <a:schemeClr val="tx2">
                    <a:lumMod val="50000"/>
                  </a:schemeClr>
                </a:solidFill>
              </a:rPr>
              <a:t>Clay Powder</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66785965"/>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179116"/>
            <a:ext cx="5410198" cy="6335318"/>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275655"/>
            <a:ext cx="8000999" cy="29153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Rose clay has been all the buzz lately as a natural cleanser and overall amazing natural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ingredient.Rose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clay is a mild kaolin clay, often referred to as pink clay, and is a gentle, natural clay that contains kaolinite. Rose clay is fabulous for most skin types; including sensitive skin, which simply means it's a naturally occurring clay that has kaolinite as its main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component.Rose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clay is also abundant in minerals like Silica. Rose clay masks help to replenish and restore skin with moisture, exfoliate the complexion with its slightly grainy texture, and draw out impurities.</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419600"/>
            <a:ext cx="8000999" cy="1676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warm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Make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Put about a tablespoon or two of clay in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bowl. Apply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Apply the paste with your fingertips, covering all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except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around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eyes. Let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sit. Allow the paste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 Rinse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off with water.</a:t>
            </a:r>
          </a:p>
        </p:txBody>
      </p:sp>
      <p:sp>
        <p:nvSpPr>
          <p:cNvPr id="9" name="TextBox 8"/>
          <p:cNvSpPr txBox="1"/>
          <p:nvPr/>
        </p:nvSpPr>
        <p:spPr>
          <a:xfrm>
            <a:off x="6780212" y="-117396"/>
            <a:ext cx="5789613" cy="1107996"/>
          </a:xfrm>
          <a:prstGeom prst="rect">
            <a:avLst/>
          </a:prstGeom>
          <a:noFill/>
        </p:spPr>
        <p:txBody>
          <a:bodyPr wrap="square" rtlCol="0">
            <a:spAutoFit/>
          </a:bodyPr>
          <a:lstStyle/>
          <a:p>
            <a:r>
              <a:rPr lang="en-US" sz="6600" b="1" dirty="0">
                <a:ln>
                  <a:solidFill>
                    <a:schemeClr val="tx1">
                      <a:alpha val="46000"/>
                    </a:schemeClr>
                  </a:solidFill>
                </a:ln>
                <a:solidFill>
                  <a:srgbClr val="DC1299"/>
                </a:solidFill>
                <a:latin typeface="Constantia" pitchFamily="18" charset="0"/>
                <a:ea typeface="Ebrima" pitchFamily="2" charset="0"/>
                <a:cs typeface="Arial" pitchFamily="34" charset="0"/>
              </a:rPr>
              <a:t>Rose Kaolin</a:t>
            </a:r>
          </a:p>
        </p:txBody>
      </p:sp>
      <p:sp>
        <p:nvSpPr>
          <p:cNvPr id="14" name="TextBox 13"/>
          <p:cNvSpPr txBox="1"/>
          <p:nvPr/>
        </p:nvSpPr>
        <p:spPr>
          <a:xfrm>
            <a:off x="9066212" y="690880"/>
            <a:ext cx="2819399" cy="584775"/>
          </a:xfrm>
          <a:prstGeom prst="rect">
            <a:avLst/>
          </a:prstGeom>
          <a:noFill/>
        </p:spPr>
        <p:txBody>
          <a:bodyPr wrap="square" rtlCol="0">
            <a:spAutoFit/>
          </a:bodyPr>
          <a:lstStyle/>
          <a:p>
            <a:r>
              <a:rPr lang="en-US" sz="3200" b="1" spc="300" dirty="0" smtClean="0">
                <a:solidFill>
                  <a:schemeClr val="tx2">
                    <a:lumMod val="50000"/>
                  </a:schemeClr>
                </a:solidFill>
              </a:rPr>
              <a:t>Clay Powder</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29290147"/>
      </p:ext>
    </p:extLst>
  </p:cSld>
  <p:clrMapOvr>
    <a:masterClrMapping/>
  </p:clrMapOvr>
  <p:transition spd="slow">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179116"/>
            <a:ext cx="5410197" cy="6335318"/>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275655"/>
            <a:ext cx="8000999" cy="29153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Unique in that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rhassoul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clay is great for both skin and hair, this ancient clay is mined from Morocco and is crazy-rich in minerals. It’s very negatively charged and most toxins in your skin are positively charged, so this clay is the perfect magnet for sopping up all those impurities—sebum plugs, blackheads, and oil around hair follicles. It doesn’t, however, leave you dry because of its elasticity and texture-improving effects. It’s gentle enough for daily use in small doses like in soap, makes a heavy-duty exfoliator when mixed with crushed oats or almonds, and is even great for absorbing excess build-up on hair, restoring volume, and shine.</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419600"/>
            <a:ext cx="8000999" cy="16764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your face with warm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Make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Put about a tablespoon or two of clay in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bowl. Apply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mask. Apply the paste with your fingertips, covering all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 except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around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eyes. Let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sit. Allow the paste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 Rinse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off with water.</a:t>
            </a:r>
          </a:p>
        </p:txBody>
      </p:sp>
      <p:sp>
        <p:nvSpPr>
          <p:cNvPr id="9" name="TextBox 8"/>
          <p:cNvSpPr txBox="1"/>
          <p:nvPr/>
        </p:nvSpPr>
        <p:spPr>
          <a:xfrm>
            <a:off x="6170612" y="-117396"/>
            <a:ext cx="5789613" cy="1107996"/>
          </a:xfrm>
          <a:prstGeom prst="rect">
            <a:avLst/>
          </a:prstGeom>
          <a:noFill/>
        </p:spPr>
        <p:txBody>
          <a:bodyPr wrap="square" rtlCol="0">
            <a:spAutoFit/>
          </a:bodyPr>
          <a:lstStyle/>
          <a:p>
            <a:r>
              <a:rPr lang="en-US" sz="6600" b="1" dirty="0" err="1">
                <a:ln>
                  <a:solidFill>
                    <a:schemeClr val="tx1">
                      <a:alpha val="46000"/>
                    </a:schemeClr>
                  </a:solidFill>
                </a:ln>
                <a:solidFill>
                  <a:srgbClr val="CC0000"/>
                </a:solidFill>
                <a:latin typeface="Constantia" pitchFamily="18" charset="0"/>
                <a:ea typeface="Ebrima" pitchFamily="2" charset="0"/>
                <a:cs typeface="Arial" pitchFamily="34" charset="0"/>
              </a:rPr>
              <a:t>Rhassoul</a:t>
            </a:r>
            <a:r>
              <a:rPr lang="en-US" sz="6600" b="1" dirty="0">
                <a:ln>
                  <a:solidFill>
                    <a:schemeClr val="tx1">
                      <a:alpha val="46000"/>
                    </a:schemeClr>
                  </a:solidFill>
                </a:ln>
                <a:solidFill>
                  <a:srgbClr val="CC0000"/>
                </a:solidFill>
                <a:latin typeface="Constantia" pitchFamily="18" charset="0"/>
                <a:ea typeface="Ebrima" pitchFamily="2" charset="0"/>
                <a:cs typeface="Arial" pitchFamily="34" charset="0"/>
              </a:rPr>
              <a:t> Red</a:t>
            </a:r>
          </a:p>
        </p:txBody>
      </p:sp>
      <p:sp>
        <p:nvSpPr>
          <p:cNvPr id="14" name="TextBox 13"/>
          <p:cNvSpPr txBox="1"/>
          <p:nvPr/>
        </p:nvSpPr>
        <p:spPr>
          <a:xfrm>
            <a:off x="9066212" y="690880"/>
            <a:ext cx="2819399" cy="584775"/>
          </a:xfrm>
          <a:prstGeom prst="rect">
            <a:avLst/>
          </a:prstGeom>
          <a:noFill/>
        </p:spPr>
        <p:txBody>
          <a:bodyPr wrap="square" rtlCol="0">
            <a:spAutoFit/>
          </a:bodyPr>
          <a:lstStyle/>
          <a:p>
            <a:r>
              <a:rPr lang="en-US" sz="3200" b="1" spc="300" dirty="0" smtClean="0">
                <a:solidFill>
                  <a:schemeClr val="tx2">
                    <a:lumMod val="50000"/>
                  </a:schemeClr>
                </a:solidFill>
              </a:rPr>
              <a:t>Clay Powder</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Powder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80550997"/>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45" y="1031796"/>
            <a:ext cx="5460657" cy="639440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371600"/>
            <a:ext cx="8000999" cy="1447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Shampoo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formulated with lots of natural ingredients which specially used for damaged hair and  hair fall problem. It's premium quality's ingredients and anti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oxidant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property nourishes scalp and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unclogs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follicle, remove impurities &amp; Make hair stronger root to tips. </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2971800"/>
            <a:ext cx="8000999"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Activated Charcoal &amp;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3733799"/>
            <a:ext cx="3810000" cy="241995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excessive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 fall</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Promote healthy hair</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 the moisture balance of hair </a:t>
            </a: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Protect from damage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dryness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to preserve natural oil into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scalp</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Its conditioning effect making hair soft</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smooth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manageable</a:t>
            </a:r>
          </a:p>
          <a:p>
            <a:pPr marL="285750" indent="-285750">
              <a:buFont typeface="Wingdings" pitchFamily="2" charset="2"/>
              <a:buChar char="v"/>
            </a:pP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7927045" y="3733799"/>
            <a:ext cx="4105488" cy="8382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bathing shampoo</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542212" y="-76200"/>
            <a:ext cx="5105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6">
                    <a:lumMod val="75000"/>
                  </a:schemeClr>
                </a:solidFill>
                <a:latin typeface="Bahnschrift" pitchFamily="34" charset="0"/>
                <a:ea typeface="Ebrima" pitchFamily="2" charset="0"/>
                <a:cs typeface="Arial" pitchFamily="34" charset="0"/>
              </a:rPr>
              <a:t>SAARVASRI</a:t>
            </a:r>
            <a:endParaRPr lang="en-US" sz="6600" b="1" dirty="0">
              <a:ln>
                <a:solidFill>
                  <a:schemeClr val="tx1">
                    <a:alpha val="46000"/>
                  </a:schemeClr>
                </a:solidFill>
              </a:ln>
              <a:solidFill>
                <a:schemeClr val="accent6">
                  <a:lumMod val="75000"/>
                </a:schemeClr>
              </a:solidFill>
              <a:latin typeface="Bahnschrift" pitchFamily="34" charset="0"/>
              <a:ea typeface="Ebrima" pitchFamily="2" charset="0"/>
              <a:cs typeface="Arial" pitchFamily="34" charset="0"/>
            </a:endParaRPr>
          </a:p>
        </p:txBody>
      </p:sp>
      <p:sp>
        <p:nvSpPr>
          <p:cNvPr id="14" name="TextBox 13"/>
          <p:cNvSpPr txBox="1"/>
          <p:nvPr/>
        </p:nvSpPr>
        <p:spPr>
          <a:xfrm>
            <a:off x="10209212" y="762000"/>
            <a:ext cx="2438400" cy="523220"/>
          </a:xfrm>
          <a:prstGeom prst="rect">
            <a:avLst/>
          </a:prstGeom>
          <a:noFill/>
        </p:spPr>
        <p:txBody>
          <a:bodyPr wrap="square" rtlCol="0">
            <a:spAutoFit/>
          </a:bodyPr>
          <a:lstStyle/>
          <a:p>
            <a:r>
              <a:rPr lang="en-US" sz="2800" b="1" spc="300" dirty="0" smtClean="0">
                <a:solidFill>
                  <a:schemeClr val="tx2">
                    <a:lumMod val="50000"/>
                  </a:schemeClr>
                </a:solidFill>
              </a:rPr>
              <a:t>SHAMPOO</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7927045" y="5030043"/>
            <a:ext cx="4123374" cy="1123712"/>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Pack Size &amp; MRP:       </a:t>
            </a:r>
            <a:r>
              <a:rPr lang="en-US" sz="1400" dirty="0" smtClean="0">
                <a:latin typeface="Tahoma" pitchFamily="34" charset="0"/>
                <a:ea typeface="Tahoma" pitchFamily="34" charset="0"/>
                <a:cs typeface="Tahoma" pitchFamily="34" charset="0"/>
              </a:rPr>
              <a:t>500 ml - </a:t>
            </a:r>
            <a:r>
              <a:rPr lang="en-US" sz="1400" dirty="0" err="1" smtClean="0">
                <a:latin typeface="Tahoma" pitchFamily="34" charset="0"/>
                <a:ea typeface="Tahoma" pitchFamily="34" charset="0"/>
                <a:cs typeface="Tahoma" pitchFamily="34" charset="0"/>
              </a:rPr>
              <a:t>Rs</a:t>
            </a:r>
            <a:r>
              <a:rPr lang="en-US" sz="1400" dirty="0" smtClean="0">
                <a:latin typeface="Tahoma" pitchFamily="34" charset="0"/>
                <a:ea typeface="Tahoma" pitchFamily="34" charset="0"/>
                <a:cs typeface="Tahoma" pitchFamily="34" charset="0"/>
              </a:rPr>
              <a:t>. 500/-</a:t>
            </a:r>
          </a:p>
          <a:p>
            <a:r>
              <a:rPr lang="en-US" sz="1400" dirty="0" smtClean="0">
                <a:latin typeface="Tahoma" pitchFamily="34" charset="0"/>
                <a:ea typeface="Tahoma" pitchFamily="34" charset="0"/>
                <a:cs typeface="Tahoma" pitchFamily="34" charset="0"/>
              </a:rPr>
              <a:t>                                   200 ml – </a:t>
            </a:r>
            <a:r>
              <a:rPr lang="en-US" sz="1400" dirty="0" err="1" smtClean="0">
                <a:latin typeface="Tahoma" pitchFamily="34" charset="0"/>
                <a:ea typeface="Tahoma" pitchFamily="34" charset="0"/>
                <a:cs typeface="Tahoma" pitchFamily="34" charset="0"/>
              </a:rPr>
              <a:t>Rs</a:t>
            </a:r>
            <a:r>
              <a:rPr lang="en-US" sz="1400" dirty="0" smtClean="0">
                <a:latin typeface="Tahoma" pitchFamily="34" charset="0"/>
                <a:ea typeface="Tahoma" pitchFamily="34" charset="0"/>
                <a:cs typeface="Tahoma" pitchFamily="34" charset="0"/>
              </a:rPr>
              <a:t>. 250/-</a:t>
            </a:r>
          </a:p>
          <a:p>
            <a:r>
              <a:rPr lang="en-US" sz="1400" dirty="0" smtClean="0">
                <a:latin typeface="Tahoma" pitchFamily="34" charset="0"/>
                <a:ea typeface="Tahoma" pitchFamily="34" charset="0"/>
                <a:cs typeface="Tahoma" pitchFamily="34" charset="0"/>
              </a:rPr>
              <a:t>                                     10 ml – </a:t>
            </a:r>
            <a:r>
              <a:rPr lang="en-US" sz="1400" dirty="0" err="1" smtClean="0">
                <a:latin typeface="Tahoma" pitchFamily="34" charset="0"/>
                <a:ea typeface="Tahoma" pitchFamily="34" charset="0"/>
                <a:cs typeface="Tahoma" pitchFamily="34" charset="0"/>
              </a:rPr>
              <a:t>Rs</a:t>
            </a:r>
            <a:r>
              <a:rPr lang="en-US" sz="1400" dirty="0" smtClean="0">
                <a:latin typeface="Tahoma" pitchFamily="34" charset="0"/>
                <a:ea typeface="Tahoma" pitchFamily="34" charset="0"/>
                <a:cs typeface="Tahoma" pitchFamily="34" charset="0"/>
              </a:rPr>
              <a:t>. 6/-</a:t>
            </a:r>
            <a:endParaRPr lang="en-US" sz="1400"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036" y="2149574"/>
            <a:ext cx="4400000" cy="515238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6383" y="4725765"/>
            <a:ext cx="1971400" cy="2308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283509"/>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656519"/>
            <a:ext cx="5987211" cy="701099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Sri Shine Fruit Scrub with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walnut is a powerful, yet gentle exfoliating scrub that removes the dry &amp; dead skin cells. Peach helps to remove dark circle and blemishes. Its macro nutrients also helps in removing wrinkles. It tightens the skin's pores and does wonders for a tired skin.</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Walnut shell scrub grains, Extract of apricot, Extract of peach fruit, Fruit extract</a:t>
            </a: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119880"/>
            <a:ext cx="4267200" cy="25857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black &amp; white heads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Exfoliates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Deep clean from the pores</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Tightens skin texture</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Make skin smoother and softer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Gives you a vibrant 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532812" y="4119880"/>
            <a:ext cx="3505199" cy="151892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Wash face with fresh water &amp; pat dry. Apply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Fruit Scrub on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the face &amp; neck . Gently massage the scrub on face for few minutes &amp; then rinse off.</a:t>
            </a: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8532812" y="5715000"/>
            <a:ext cx="3450010"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Scrubber Gel</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300/-</a:t>
            </a:r>
            <a:endParaRPr lang="en-US" sz="1600" dirty="0">
              <a:latin typeface="Tahoma" pitchFamily="34" charset="0"/>
              <a:ea typeface="Tahoma" pitchFamily="34" charset="0"/>
              <a:cs typeface="Tahoma" pitchFamily="34" charset="0"/>
            </a:endParaRPr>
          </a:p>
        </p:txBody>
      </p:sp>
      <p:sp>
        <p:nvSpPr>
          <p:cNvPr id="13" name="TextBox 12"/>
          <p:cNvSpPr txBox="1"/>
          <p:nvPr/>
        </p:nvSpPr>
        <p:spPr>
          <a:xfrm>
            <a:off x="6018213" y="76200"/>
            <a:ext cx="5964610" cy="1107996"/>
          </a:xfrm>
          <a:prstGeom prst="rect">
            <a:avLst/>
          </a:prstGeom>
          <a:noFill/>
        </p:spPr>
        <p:txBody>
          <a:bodyPr wrap="square" rtlCol="0">
            <a:spAutoFit/>
          </a:bodyPr>
          <a:lstStyle/>
          <a:p>
            <a:r>
              <a:rPr lang="en-US" sz="6600" b="1" dirty="0" smtClean="0">
                <a:ln>
                  <a:solidFill>
                    <a:schemeClr val="tx1">
                      <a:alpha val="46000"/>
                    </a:schemeClr>
                  </a:solidFill>
                </a:ln>
                <a:solidFill>
                  <a:srgbClr val="CC0000"/>
                </a:solidFill>
                <a:latin typeface="Arial Rounded MT Bold" pitchFamily="34" charset="0"/>
                <a:ea typeface="Cascadia Mono" pitchFamily="49" charset="0"/>
                <a:cs typeface="Cascadia Mono" pitchFamily="49" charset="0"/>
              </a:rPr>
              <a:t>FRUIT SCRUB</a:t>
            </a:r>
            <a:endParaRPr lang="en-US" sz="6600" b="1" dirty="0">
              <a:ln>
                <a:solidFill>
                  <a:schemeClr val="tx1">
                    <a:alpha val="46000"/>
                  </a:schemeClr>
                </a:solidFill>
              </a:ln>
              <a:solidFill>
                <a:srgbClr val="CC0000"/>
              </a:solidFill>
              <a:latin typeface="Arial Rounded MT Bold" pitchFamily="34" charset="0"/>
              <a:ea typeface="Cascadia Mono" pitchFamily="49" charset="0"/>
              <a:cs typeface="Cascadia Mono" pitchFamily="49" charset="0"/>
            </a:endParaRPr>
          </a:p>
        </p:txBody>
      </p:sp>
    </p:spTree>
    <p:extLst>
      <p:ext uri="{BB962C8B-B14F-4D97-AF65-F5344CB8AC3E}">
        <p14:creationId xmlns:p14="http://schemas.microsoft.com/office/powerpoint/2010/main" val="1550490708"/>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62" y="1184196"/>
            <a:ext cx="5406442" cy="633092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523255"/>
            <a:ext cx="8000999" cy="19819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Sri Shine Papaya SPF 30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sunscreen cream is an ideal natural preparation for summers, its natural formula gives UV A and UV B protection. It is an oil free , fast absorbing, multi care cream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providing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ultimate protection to the skin. Fortified with protective, healing &amp; nourishing natural extracts of papaya,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liquorice</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&amp; green tea, this suns screen block &amp; neutralizes the effect of harmful UV A &amp; UV B rays and provides 25 times more natural protection to skin from redness, sun burn &amp; pre mature skin ageing leading to a lighter, brighter, even toned and younger looking skin.</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581400"/>
            <a:ext cx="8000999" cy="685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Papaya Extract, Licorice Extract, Green Tea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 xmlns:a16="http://schemas.microsoft.com/office/drawing/2014/main" id="{AA0A71D4-747D-7959-4E3B-7EB718815855}"/>
              </a:ext>
            </a:extLst>
          </p:cNvPr>
          <p:cNvSpPr/>
          <p:nvPr/>
        </p:nvSpPr>
        <p:spPr>
          <a:xfrm>
            <a:off x="4037012" y="4349656"/>
            <a:ext cx="3886200" cy="182504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UV A &amp; UV B protection</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Fast absorbing</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25 times more natural protection</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 skin from redness</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from sun burn</a:t>
            </a:r>
          </a:p>
          <a:p>
            <a:pPr marL="285750" indent="-285750">
              <a:buFont typeface="Wingdings" pitchFamily="2" charset="2"/>
              <a:buChar char="v"/>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your skin oil free</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8151812" y="4349656"/>
            <a:ext cx="3886199" cy="182504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Sri Shine Papaya Sunscreen Cream liberally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on face, neck, &amp; arms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minutes before going out in sun. Reapply this cream every 2-3 hours in case of very long exposure to sun.</a:t>
            </a: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3" name="TextBox 12"/>
          <p:cNvSpPr txBox="1"/>
          <p:nvPr/>
        </p:nvSpPr>
        <p:spPr>
          <a:xfrm>
            <a:off x="7847013" y="76200"/>
            <a:ext cx="413581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6">
                    <a:lumMod val="75000"/>
                  </a:schemeClr>
                </a:solidFill>
                <a:latin typeface="Arial Rounded MT Bold" pitchFamily="34" charset="0"/>
                <a:ea typeface="Cascadia Mono" pitchFamily="49" charset="0"/>
                <a:cs typeface="Cascadia Mono" pitchFamily="49" charset="0"/>
              </a:rPr>
              <a:t>PAPAYA</a:t>
            </a:r>
            <a:endParaRPr lang="en-US" sz="6600" b="1" dirty="0">
              <a:ln>
                <a:solidFill>
                  <a:schemeClr val="tx1">
                    <a:alpha val="46000"/>
                  </a:schemeClr>
                </a:solidFill>
              </a:ln>
              <a:solidFill>
                <a:schemeClr val="accent6">
                  <a:lumMod val="75000"/>
                </a:schemeClr>
              </a:solidFill>
              <a:latin typeface="Arial Rounded MT Bold" pitchFamily="34" charset="0"/>
              <a:ea typeface="Cascadia Mono" pitchFamily="49" charset="0"/>
              <a:cs typeface="Cascadia Mono" pitchFamily="49" charset="0"/>
            </a:endParaRPr>
          </a:p>
        </p:txBody>
      </p:sp>
      <p:sp>
        <p:nvSpPr>
          <p:cNvPr id="14" name="TextBox 13"/>
          <p:cNvSpPr txBox="1"/>
          <p:nvPr/>
        </p:nvSpPr>
        <p:spPr>
          <a:xfrm>
            <a:off x="9752012" y="938480"/>
            <a:ext cx="1905000" cy="584775"/>
          </a:xfrm>
          <a:prstGeom prst="rect">
            <a:avLst/>
          </a:prstGeom>
          <a:noFill/>
        </p:spPr>
        <p:txBody>
          <a:bodyPr wrap="square" rtlCol="0">
            <a:spAutoFit/>
          </a:bodyPr>
          <a:lstStyle/>
          <a:p>
            <a:r>
              <a:rPr lang="en-US" sz="3200" b="1" spc="300" dirty="0" smtClean="0">
                <a:solidFill>
                  <a:schemeClr val="tx2">
                    <a:lumMod val="50000"/>
                  </a:schemeClr>
                </a:solidFill>
              </a:rPr>
              <a:t>SPF 30</a:t>
            </a:r>
            <a:endParaRPr lang="en-US" sz="3200" b="1" spc="300" dirty="0">
              <a:solidFill>
                <a:schemeClr val="tx2">
                  <a:lumMod val="50000"/>
                </a:schemeClr>
              </a:solidFill>
            </a:endParaRPr>
          </a:p>
        </p:txBody>
      </p:sp>
      <p:sp>
        <p:nvSpPr>
          <p:cNvPr id="16" name="Rounded Rectangle 15"/>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6</a:t>
            </a:r>
            <a:r>
              <a:rPr lang="en-US" sz="1600" dirty="0" smtClean="0">
                <a:latin typeface="Tahoma" pitchFamily="34" charset="0"/>
                <a:ea typeface="Tahoma" pitchFamily="34" charset="0"/>
                <a:cs typeface="Tahoma" pitchFamily="34" charset="0"/>
              </a:rPr>
              <a:t>0ml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2</a:t>
            </a:r>
            <a:r>
              <a:rPr lang="en-US" sz="1600" dirty="0" smtClean="0">
                <a:latin typeface="Tahoma" pitchFamily="34" charset="0"/>
                <a:ea typeface="Tahoma" pitchFamily="34" charset="0"/>
                <a:cs typeface="Tahoma" pitchFamily="34" charset="0"/>
              </a:rPr>
              <a:t>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4897602"/>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7" y="2133600"/>
            <a:ext cx="4140165" cy="484811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523255"/>
            <a:ext cx="8000999" cy="1981945"/>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itchFamily="34" charset="0"/>
              <a:buChar char="•"/>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skin against pollution-induced skin damage.</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enhanced broad spectrum protection against both ultraviolet A (UVA) and ultraviolet B (UVB) rays.</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reducing the appearance of fine lines and wrinkles.</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also rich in antioxidants.</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581400"/>
            <a:ext cx="8000999" cy="6858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64176" y="4349656"/>
            <a:ext cx="7973835" cy="182504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Sunscreen Gel liberally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on face, neck, &amp; arms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minutes before going out in sun. Reapply this cream every 2-3 hours in case of very long exposure to sun.</a:t>
            </a: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3" name="TextBox 12"/>
          <p:cNvSpPr txBox="1"/>
          <p:nvPr/>
        </p:nvSpPr>
        <p:spPr>
          <a:xfrm>
            <a:off x="5027612" y="76200"/>
            <a:ext cx="7543800" cy="769441"/>
          </a:xfrm>
          <a:prstGeom prst="rect">
            <a:avLst/>
          </a:prstGeom>
          <a:noFill/>
        </p:spPr>
        <p:txBody>
          <a:bodyPr wrap="square" rtlCol="0">
            <a:spAutoFit/>
          </a:bodyPr>
          <a:lstStyle/>
          <a:p>
            <a:r>
              <a:rPr lang="en-US" sz="4400" b="1" dirty="0" smtClean="0">
                <a:ln>
                  <a:solidFill>
                    <a:schemeClr val="tx1">
                      <a:alpha val="46000"/>
                    </a:schemeClr>
                  </a:solidFill>
                </a:ln>
                <a:solidFill>
                  <a:srgbClr val="008A3E"/>
                </a:solidFill>
                <a:latin typeface="Arial Rounded MT Bold" pitchFamily="34" charset="0"/>
                <a:ea typeface="Cascadia Mono" pitchFamily="49" charset="0"/>
                <a:cs typeface="Cascadia Mono" pitchFamily="49" charset="0"/>
              </a:rPr>
              <a:t>ALOEVERA SUNSCREEN </a:t>
            </a:r>
            <a:endParaRPr lang="en-US" sz="4400" b="1" dirty="0">
              <a:ln>
                <a:solidFill>
                  <a:schemeClr val="tx1">
                    <a:alpha val="46000"/>
                  </a:schemeClr>
                </a:solidFill>
              </a:ln>
              <a:solidFill>
                <a:srgbClr val="008A3E"/>
              </a:solidFill>
              <a:latin typeface="Arial Rounded MT Bold" pitchFamily="34" charset="0"/>
              <a:ea typeface="Cascadia Mono" pitchFamily="49" charset="0"/>
              <a:cs typeface="Cascadia Mono" pitchFamily="49" charset="0"/>
            </a:endParaRPr>
          </a:p>
        </p:txBody>
      </p:sp>
      <p:sp>
        <p:nvSpPr>
          <p:cNvPr id="14" name="TextBox 13"/>
          <p:cNvSpPr txBox="1"/>
          <p:nvPr/>
        </p:nvSpPr>
        <p:spPr>
          <a:xfrm>
            <a:off x="10159415" y="685800"/>
            <a:ext cx="1905000" cy="584775"/>
          </a:xfrm>
          <a:prstGeom prst="rect">
            <a:avLst/>
          </a:prstGeom>
          <a:noFill/>
        </p:spPr>
        <p:txBody>
          <a:bodyPr wrap="square" rtlCol="0">
            <a:spAutoFit/>
          </a:bodyPr>
          <a:lstStyle/>
          <a:p>
            <a:r>
              <a:rPr lang="en-US" sz="3200" b="1" spc="300" dirty="0" smtClean="0">
                <a:solidFill>
                  <a:schemeClr val="tx2">
                    <a:lumMod val="50000"/>
                  </a:schemeClr>
                </a:solidFill>
              </a:rPr>
              <a:t>SPF 50</a:t>
            </a:r>
            <a:endParaRPr lang="en-US" sz="3200" b="1" spc="300" dirty="0">
              <a:solidFill>
                <a:schemeClr val="tx2">
                  <a:lumMod val="50000"/>
                </a:schemeClr>
              </a:solidFill>
            </a:endParaRPr>
          </a:p>
        </p:txBody>
      </p:sp>
      <p:sp>
        <p:nvSpPr>
          <p:cNvPr id="16" name="Rounded Rectangle 15"/>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Gel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399/-</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0847993"/>
      </p:ext>
    </p:extLst>
  </p:cSld>
  <p:clrMapOvr>
    <a:masterClrMapping/>
  </p:clrMapOvr>
  <p:transition spd="slow">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219" b="7619"/>
          <a:stretch/>
        </p:blipFill>
        <p:spPr>
          <a:xfrm>
            <a:off x="-2" y="0"/>
            <a:ext cx="7617531" cy="6857999"/>
          </a:xfrm>
          <a:prstGeom prst="rect">
            <a:avLst/>
          </a:prstGeom>
        </p:spPr>
      </p:pic>
      <p:sp>
        <p:nvSpPr>
          <p:cNvPr id="15" name="Rounded Rectangle 14">
            <a:extLst>
              <a:ext uri="{FF2B5EF4-FFF2-40B4-BE49-F238E27FC236}">
                <a16:creationId xmlns="" xmlns:a16="http://schemas.microsoft.com/office/drawing/2014/main" id="{AA0A71D4-747D-7959-4E3B-7EB718815855}"/>
              </a:ext>
            </a:extLst>
          </p:cNvPr>
          <p:cNvSpPr/>
          <p:nvPr/>
        </p:nvSpPr>
        <p:spPr>
          <a:xfrm>
            <a:off x="7818986" y="304800"/>
            <a:ext cx="4190999" cy="518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Aroma Sri Shine ANTI-ACNE Foaming Wash developed after extensive research, is a combination of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Aloe Vera &amp; Turmeric</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gently removes dirt, excess oil and dead skin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cellsto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reveal a clean, bright and fresh face. The nor Irritating formula maintains a healthy moisture balance, never stripping the skin, while eliminating shiny, oily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areas. Replenishing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Rose water and Turmeric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produce a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healthy skin barrier so your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face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feels comfortable without any tightness or dryness</a:t>
            </a:r>
          </a:p>
        </p:txBody>
      </p:sp>
      <p:sp>
        <p:nvSpPr>
          <p:cNvPr id="16" name="Rounded Rectangle 15"/>
          <p:cNvSpPr/>
          <p:nvPr/>
        </p:nvSpPr>
        <p:spPr>
          <a:xfrm>
            <a:off x="7828285" y="5791200"/>
            <a:ext cx="4190998"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Foaming Wash</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150ml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34566241"/>
      </p:ext>
    </p:extLst>
  </p:cSld>
  <p:clrMapOvr>
    <a:masterClrMapping/>
  </p:clrMapOvr>
  <p:transition spd="slow">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293"/>
            <a:ext cx="12188826" cy="6857929"/>
          </a:xfrm>
        </p:spPr>
      </p:pic>
    </p:spTree>
    <p:extLst>
      <p:ext uri="{BB962C8B-B14F-4D97-AF65-F5344CB8AC3E}">
        <p14:creationId xmlns:p14="http://schemas.microsoft.com/office/powerpoint/2010/main" val="2687196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8" y="2397312"/>
            <a:ext cx="6228869" cy="472048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12" y="2395757"/>
            <a:ext cx="6054920" cy="4588659"/>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True Me Body Spray is a very light mixture of scent, alcohol, and water. The primary purpose of body spray is for light spritzing on a warm day. The misty drops and wide area coverage makes it perfect for you to use targeting certain areas that sweat easily, such as the neck, under arms etc.</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thyl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alcohol, purified water, fragrance, propylene glycol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Body Spray helps hydrate your skin and their light aroma will leave you smelling great and feeling fresh for the day ahead. As they last for a long time though, you will need to re-spray your body mist throughout the day if you plan to use it as part of fragrance layering.</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Hold the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deodorant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10-15 cm away</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spray directly on underarms and over body, avoiding broken/irritated skin.</a:t>
            </a: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allow product to dry completely</a:t>
            </a:r>
          </a:p>
        </p:txBody>
      </p:sp>
      <p:sp>
        <p:nvSpPr>
          <p:cNvPr id="9" name="TextBox 8"/>
          <p:cNvSpPr txBox="1"/>
          <p:nvPr/>
        </p:nvSpPr>
        <p:spPr>
          <a:xfrm>
            <a:off x="4060527" y="102252"/>
            <a:ext cx="7923213" cy="1354217"/>
          </a:xfrm>
          <a:prstGeom prst="rect">
            <a:avLst/>
          </a:prstGeom>
          <a:noFill/>
        </p:spPr>
        <p:txBody>
          <a:bodyPr wrap="square" rtlCol="0">
            <a:spAutoFit/>
          </a:bodyPr>
          <a:lstStyle/>
          <a:p>
            <a:pPr algn="r"/>
            <a:r>
              <a:rPr lang="en-US" sz="5400" b="1" dirty="0" smtClean="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rPr>
              <a:t>TRUE ME</a:t>
            </a:r>
          </a:p>
          <a:p>
            <a:pPr algn="r"/>
            <a:r>
              <a:rPr lang="en-US" sz="2800" b="1" dirty="0" smtClean="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rPr>
              <a:t>POCKET PERFUME</a:t>
            </a:r>
            <a:endParaRPr lang="en-US" sz="2800" b="1" dirty="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Liquid</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20ml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25797512"/>
      </p:ext>
    </p:extLst>
  </p:cSld>
  <p:clrMapOvr>
    <a:masterClrMapping/>
  </p:clrMapOvr>
  <p:transition spd="slow">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902" y="1221343"/>
            <a:ext cx="8518585" cy="6057979"/>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24443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Invisible Deodorant Roll On is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designed to help prevent body odor—and keep you smelling like a field of lilacs. While it won’t stop you from sweating, deodorant can eliminate the naturally occurring bacteria on your skin and help get rid of unpleasant body odors.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It delivers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exceptional overall protection because it goes on wet and then dries on your skin. Applying liquid deodorant allows it to cover a larger surface area and easily contour to the unique shape of your armpit.</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4037012" y="4040077"/>
            <a:ext cx="8000999" cy="19060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apply roll-on deodorant correctly, first, take a shower or wash your underarms with a cleansing cloth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roll-on deodorant using three or four back-and-forth motions.</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Let your underarms dry completely before you get dressed or do any activity that may cause you to sweat.</a:t>
            </a:r>
          </a:p>
        </p:txBody>
      </p:sp>
      <p:sp>
        <p:nvSpPr>
          <p:cNvPr id="9" name="TextBox 8"/>
          <p:cNvSpPr txBox="1"/>
          <p:nvPr/>
        </p:nvSpPr>
        <p:spPr>
          <a:xfrm>
            <a:off x="4060527" y="102252"/>
            <a:ext cx="7923213" cy="1354217"/>
          </a:xfrm>
          <a:prstGeom prst="rect">
            <a:avLst/>
          </a:prstGeom>
          <a:noFill/>
        </p:spPr>
        <p:txBody>
          <a:bodyPr wrap="square" rtlCol="0">
            <a:spAutoFit/>
          </a:bodyPr>
          <a:lstStyle/>
          <a:p>
            <a:pPr algn="r"/>
            <a:r>
              <a:rPr lang="en-US" sz="5400" b="1" dirty="0" smtClean="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rPr>
              <a:t>INVISIBLE DEODORANT </a:t>
            </a:r>
            <a:r>
              <a:rPr lang="en-US" sz="2800" b="1" dirty="0" smtClean="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rPr>
              <a:t>ROLL ON</a:t>
            </a:r>
            <a:endParaRPr lang="en-US" sz="2800" b="1" dirty="0">
              <a:ln>
                <a:solidFill>
                  <a:schemeClr val="tx1">
                    <a:alpha val="46000"/>
                  </a:schemeClr>
                </a:solidFill>
              </a:ln>
              <a:solidFill>
                <a:schemeClr val="accent4">
                  <a:lumMod val="50000"/>
                </a:schemeClr>
              </a:solidFill>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3" name="Rounded Rectangle 12"/>
          <p:cNvSpPr/>
          <p:nvPr/>
        </p:nvSpPr>
        <p:spPr>
          <a:xfrm>
            <a:off x="4037012"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Roll On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50ml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93236467"/>
      </p:ext>
    </p:extLst>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293"/>
            <a:ext cx="12188825" cy="6857929"/>
          </a:xfrm>
        </p:spPr>
      </p:pic>
    </p:spTree>
    <p:extLst>
      <p:ext uri="{BB962C8B-B14F-4D97-AF65-F5344CB8AC3E}">
        <p14:creationId xmlns:p14="http://schemas.microsoft.com/office/powerpoint/2010/main" val="3356375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24744" b="30632"/>
          <a:stretch/>
        </p:blipFill>
        <p:spPr>
          <a:xfrm>
            <a:off x="-153988" y="3652264"/>
            <a:ext cx="5449889" cy="2847833"/>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150812" y="1600200"/>
            <a:ext cx="11948391" cy="1389533"/>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toothpaste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made from natural ingredients and some are certified as organic. Now a day many consumers have started using natural toothpaste in order to avoid synthetic and artificial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flavours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which are commonly found in natural toothpaste. It don’t contain any artificial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flavours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or chemicals. It is good choice for people who allergic to mint or to sodium lauryl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sulphate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 foaming agent that is included in most commercial toothpaste brands.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5449888" y="3200399"/>
            <a:ext cx="6649314" cy="609601"/>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Salt,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Elaichi</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5295901" y="4010026"/>
            <a:ext cx="3770311" cy="2009774"/>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 the teeth and gums from infections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 pain &amp; stop the bleeding</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 cavities in the tooth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get rid of bad breath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gingivitis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218612" y="4010026"/>
            <a:ext cx="2880591" cy="2009774"/>
          </a:xfrm>
          <a:prstGeom prst="roundRect">
            <a:avLst/>
          </a:prstGeom>
          <a:solidFill>
            <a:srgbClr val="A9FD8B">
              <a:alpha val="4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toothpaste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829301" y="51137"/>
            <a:ext cx="5294311" cy="1015663"/>
          </a:xfrm>
          <a:prstGeom prst="rect">
            <a:avLst/>
          </a:prstGeom>
          <a:noFill/>
        </p:spPr>
        <p:txBody>
          <a:bodyPr wrap="square" rtlCol="0">
            <a:spAutoFit/>
          </a:bodyPr>
          <a:lstStyle/>
          <a:p>
            <a:r>
              <a:rPr lang="en-US" sz="6000" b="1" spc="600" dirty="0" smtClean="0">
                <a:ln w="3175">
                  <a:solidFill>
                    <a:schemeClr val="tx1"/>
                  </a:solidFill>
                </a:ln>
                <a:solidFill>
                  <a:srgbClr val="E2AC00"/>
                </a:solidFill>
                <a:latin typeface="Britannic Bold" pitchFamily="34" charset="0"/>
                <a:ea typeface="Ebrima" pitchFamily="2" charset="0"/>
                <a:cs typeface="Ebrima" pitchFamily="2" charset="0"/>
              </a:rPr>
              <a:t>SAARVASRI</a:t>
            </a:r>
            <a:endParaRPr lang="en-US" sz="6000" b="1" spc="600" dirty="0">
              <a:ln w="3175">
                <a:solidFill>
                  <a:schemeClr val="tx1"/>
                </a:solidFill>
              </a:ln>
              <a:solidFill>
                <a:srgbClr val="E2AC00"/>
              </a:solidFill>
              <a:latin typeface="Britannic Bold" pitchFamily="34" charset="0"/>
              <a:ea typeface="Ebrima" pitchFamily="2" charset="0"/>
              <a:cs typeface="Ebrima" pitchFamily="2" charset="0"/>
            </a:endParaRPr>
          </a:p>
        </p:txBody>
      </p:sp>
      <p:sp>
        <p:nvSpPr>
          <p:cNvPr id="14" name="TextBox 13"/>
          <p:cNvSpPr txBox="1"/>
          <p:nvPr/>
        </p:nvSpPr>
        <p:spPr>
          <a:xfrm>
            <a:off x="7542212" y="831503"/>
            <a:ext cx="3124200" cy="692497"/>
          </a:xfrm>
          <a:prstGeom prst="rect">
            <a:avLst/>
          </a:prstGeom>
          <a:noFill/>
        </p:spPr>
        <p:txBody>
          <a:bodyPr wrap="square" rtlCol="0">
            <a:spAutoFit/>
          </a:bodyPr>
          <a:lstStyle/>
          <a:p>
            <a:r>
              <a:rPr lang="en-US" sz="3900" dirty="0" smtClean="0">
                <a:solidFill>
                  <a:schemeClr val="tx2">
                    <a:lumMod val="50000"/>
                  </a:schemeClr>
                </a:solidFill>
              </a:rPr>
              <a:t>TOOTHPASTE</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5295901" y="6155323"/>
            <a:ext cx="6803301" cy="374571"/>
          </a:xfrm>
          <a:prstGeom prst="roundRect">
            <a:avLst/>
          </a:prstGeom>
          <a:solidFill>
            <a:srgbClr val="A9FD8B">
              <a:alpha val="44000"/>
            </a:srgb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Toothpaste|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r>
              <a:rPr lang="en-US" sz="1600" dirty="0" smtClean="0">
                <a:latin typeface="Tahoma" pitchFamily="34" charset="0"/>
                <a:ea typeface="Tahoma" pitchFamily="34" charset="0"/>
                <a:cs typeface="Tahoma" pitchFamily="34" charset="0"/>
              </a:rPr>
              <a:t>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110/-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850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2934" r="21309"/>
          <a:stretch/>
        </p:blipFill>
        <p:spPr>
          <a:xfrm>
            <a:off x="608012" y="1371600"/>
            <a:ext cx="2895600" cy="608133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418012" y="1600200"/>
            <a:ext cx="7681189" cy="1389533"/>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provides complete dental hygiene with potent antibacterial, antioxidant and anti-inflammatory properties which helps prevent plaque and tartar formation. With detoxifying action, it curbs teeth stains, combats cavities and counteracts bad breath.</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418012" y="3200399"/>
            <a:ext cx="7681190" cy="609601"/>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Pudina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418013" y="4010026"/>
            <a:ext cx="4648200"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Fights against dental problems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Stops bad breath and tooth decay</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 cavities in the tooth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get rid of bad breath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gums from germs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pyorrhea</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218612" y="4010026"/>
            <a:ext cx="2880591"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toothpaste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789612" y="76200"/>
            <a:ext cx="5789612" cy="1015663"/>
          </a:xfrm>
          <a:prstGeom prst="rect">
            <a:avLst/>
          </a:prstGeom>
          <a:noFill/>
        </p:spPr>
        <p:txBody>
          <a:bodyPr wrap="square" rtlCol="0">
            <a:spAutoFit/>
          </a:bodyPr>
          <a:lstStyle/>
          <a:p>
            <a:r>
              <a:rPr lang="en-US" sz="6000" b="1" spc="600" dirty="0" smtClean="0">
                <a:ln w="3175">
                  <a:solidFill>
                    <a:schemeClr val="tx1"/>
                  </a:solidFill>
                </a:ln>
                <a:solidFill>
                  <a:srgbClr val="007033"/>
                </a:solidFill>
                <a:latin typeface="Britannic Bold" pitchFamily="34" charset="0"/>
                <a:ea typeface="Ebrima" pitchFamily="2" charset="0"/>
                <a:cs typeface="Ebrima" pitchFamily="2" charset="0"/>
              </a:rPr>
              <a:t>NEEM TULSI</a:t>
            </a:r>
            <a:endParaRPr lang="en-US" sz="6000" b="1" spc="600" dirty="0">
              <a:ln w="3175">
                <a:solidFill>
                  <a:schemeClr val="tx1"/>
                </a:solidFill>
              </a:ln>
              <a:solidFill>
                <a:srgbClr val="007033"/>
              </a:solidFill>
              <a:latin typeface="Britannic Bold" pitchFamily="34" charset="0"/>
              <a:ea typeface="Ebrima" pitchFamily="2" charset="0"/>
              <a:cs typeface="Ebrima" pitchFamily="2" charset="0"/>
            </a:endParaRPr>
          </a:p>
        </p:txBody>
      </p:sp>
      <p:sp>
        <p:nvSpPr>
          <p:cNvPr id="14" name="TextBox 13"/>
          <p:cNvSpPr txBox="1"/>
          <p:nvPr/>
        </p:nvSpPr>
        <p:spPr>
          <a:xfrm>
            <a:off x="7847012" y="831503"/>
            <a:ext cx="3124200" cy="692497"/>
          </a:xfrm>
          <a:prstGeom prst="rect">
            <a:avLst/>
          </a:prstGeom>
          <a:noFill/>
        </p:spPr>
        <p:txBody>
          <a:bodyPr wrap="square" rtlCol="0">
            <a:spAutoFit/>
          </a:bodyPr>
          <a:lstStyle/>
          <a:p>
            <a:r>
              <a:rPr lang="en-US" sz="3900" dirty="0" smtClean="0">
                <a:solidFill>
                  <a:schemeClr val="tx2">
                    <a:lumMod val="50000"/>
                  </a:schemeClr>
                </a:solidFill>
              </a:rPr>
              <a:t>TOOTHPASTE</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4418013"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Toothpaste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r>
              <a:rPr lang="en-US" sz="1600" dirty="0" smtClean="0">
                <a:latin typeface="Tahoma" pitchFamily="34" charset="0"/>
                <a:ea typeface="Tahoma" pitchFamily="34" charset="0"/>
                <a:cs typeface="Tahoma" pitchFamily="34" charset="0"/>
              </a:rPr>
              <a:t>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59/-</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8424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588" y="1828800"/>
            <a:ext cx="4701825" cy="550581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447800"/>
            <a:ext cx="80009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Noni Black Hair Magic Shampoo is a natural dye product formulated with various herbal essences for hair nutrition. Besides blackening hair, it also has anti-dandruff and nourishing properties which can supply essential nutrients to hair roots and effectively prevent hair loss.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2895600"/>
            <a:ext cx="8000999"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Noni Juice,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Olive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2" y="3581400"/>
            <a:ext cx="4419600" cy="228220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Get natural black hair instantly</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Easy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Ammonia</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Controls hair fall</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more stain, won't stick to your skin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need for anyone help. You can apply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yourself</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581400"/>
            <a:ext cx="3428999" cy="301168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1. Apply on dry and clean hair</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Wear gloves then cut and open the sachet</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Pour entire hair dye liquids into a non metallic bowl then mix it well.</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4</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Apply the mixture on hair and leave it for 15 to 20  Minutes.</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5</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Wash hair with Water.</a:t>
            </a:r>
          </a:p>
        </p:txBody>
      </p:sp>
      <p:sp>
        <p:nvSpPr>
          <p:cNvPr id="9" name="TextBox 8"/>
          <p:cNvSpPr txBox="1"/>
          <p:nvPr/>
        </p:nvSpPr>
        <p:spPr>
          <a:xfrm>
            <a:off x="6932612" y="-76200"/>
            <a:ext cx="5105400"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5">
                    <a:lumMod val="50000"/>
                  </a:schemeClr>
                </a:solidFill>
                <a:latin typeface="Bahnschrift" pitchFamily="34" charset="0"/>
                <a:ea typeface="Ebrima" pitchFamily="2" charset="0"/>
                <a:cs typeface="Arial" pitchFamily="34" charset="0"/>
              </a:rPr>
              <a:t>NONI BLACK</a:t>
            </a:r>
            <a:endParaRPr lang="en-US" sz="6600" b="1" dirty="0">
              <a:ln>
                <a:solidFill>
                  <a:schemeClr val="tx1">
                    <a:alpha val="46000"/>
                  </a:schemeClr>
                </a:solidFill>
              </a:ln>
              <a:solidFill>
                <a:schemeClr val="accent5">
                  <a:lumMod val="50000"/>
                </a:schemeClr>
              </a:solidFill>
              <a:latin typeface="Bahnschrift" pitchFamily="34" charset="0"/>
              <a:ea typeface="Ebrima" pitchFamily="2" charset="0"/>
              <a:cs typeface="Arial" pitchFamily="34" charset="0"/>
            </a:endParaRPr>
          </a:p>
        </p:txBody>
      </p:sp>
      <p:sp>
        <p:nvSpPr>
          <p:cNvPr id="14" name="TextBox 13"/>
          <p:cNvSpPr txBox="1"/>
          <p:nvPr/>
        </p:nvSpPr>
        <p:spPr>
          <a:xfrm>
            <a:off x="7618412" y="772180"/>
            <a:ext cx="4495800" cy="523220"/>
          </a:xfrm>
          <a:prstGeom prst="rect">
            <a:avLst/>
          </a:prstGeom>
          <a:noFill/>
        </p:spPr>
        <p:txBody>
          <a:bodyPr wrap="square" rtlCol="0">
            <a:spAutoFit/>
          </a:bodyPr>
          <a:lstStyle/>
          <a:p>
            <a:r>
              <a:rPr lang="en-US" sz="2800" b="1" spc="300" dirty="0" smtClean="0">
                <a:solidFill>
                  <a:schemeClr val="tx2">
                    <a:lumMod val="50000"/>
                  </a:schemeClr>
                </a:solidFill>
              </a:rPr>
              <a:t>HAIR MAGIC SHAMPOO</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4189412" y="5946100"/>
            <a:ext cx="3004902" cy="646986"/>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Shampoo</a:t>
            </a: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1</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5325059"/>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418012" y="1600200"/>
            <a:ext cx="7681189" cy="1389533"/>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Charcoal Toothpaste has whitening formula and teeth whitening gel, along with a high-quality oral health solution with active charcoal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If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have been battling yellowed teeth, bad breath &amp; other common oral ailments, this is Dental Expert's activate charcoal toothpaste is your ideal solution.</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418012" y="3200399"/>
            <a:ext cx="7681190" cy="609601"/>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Activated Charcoal</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418013" y="4010026"/>
            <a:ext cx="4648200"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remove surface stains on the teeth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Stops bad breath and tooth decay</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teeth bright white</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get rid of bad breath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gums from germs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218612" y="4010026"/>
            <a:ext cx="2880591"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toothpaste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5942012" y="127337"/>
            <a:ext cx="5599111" cy="1015663"/>
          </a:xfrm>
          <a:prstGeom prst="rect">
            <a:avLst/>
          </a:prstGeom>
          <a:noFill/>
        </p:spPr>
        <p:txBody>
          <a:bodyPr wrap="square" rtlCol="0">
            <a:spAutoFit/>
          </a:bodyPr>
          <a:lstStyle/>
          <a:p>
            <a:r>
              <a:rPr lang="en-US" sz="6000" b="1" spc="600" dirty="0" smtClean="0">
                <a:ln w="3175">
                  <a:solidFill>
                    <a:schemeClr val="tx1"/>
                  </a:solidFill>
                </a:ln>
                <a:latin typeface="Britannic Bold" pitchFamily="34" charset="0"/>
                <a:ea typeface="Ebrima" pitchFamily="2" charset="0"/>
                <a:cs typeface="Ebrima" pitchFamily="2" charset="0"/>
              </a:rPr>
              <a:t>CHARCOAL</a:t>
            </a:r>
            <a:endParaRPr lang="en-US" sz="6000" b="1" spc="600" dirty="0">
              <a:ln w="3175">
                <a:solidFill>
                  <a:schemeClr val="tx1"/>
                </a:solidFill>
              </a:ln>
              <a:latin typeface="Britannic Bold" pitchFamily="34" charset="0"/>
              <a:ea typeface="Ebrima" pitchFamily="2" charset="0"/>
              <a:cs typeface="Ebrima" pitchFamily="2" charset="0"/>
            </a:endParaRPr>
          </a:p>
        </p:txBody>
      </p:sp>
      <p:sp>
        <p:nvSpPr>
          <p:cNvPr id="14" name="TextBox 13"/>
          <p:cNvSpPr txBox="1"/>
          <p:nvPr/>
        </p:nvSpPr>
        <p:spPr>
          <a:xfrm>
            <a:off x="7542212" y="831503"/>
            <a:ext cx="3124200" cy="692497"/>
          </a:xfrm>
          <a:prstGeom prst="rect">
            <a:avLst/>
          </a:prstGeom>
          <a:noFill/>
        </p:spPr>
        <p:txBody>
          <a:bodyPr wrap="square" rtlCol="0">
            <a:spAutoFit/>
          </a:bodyPr>
          <a:lstStyle/>
          <a:p>
            <a:r>
              <a:rPr lang="en-US" sz="3900" dirty="0" smtClean="0">
                <a:solidFill>
                  <a:schemeClr val="tx2">
                    <a:lumMod val="50000"/>
                  </a:schemeClr>
                </a:solidFill>
              </a:rPr>
              <a:t>TOOTHPASTE</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4418013"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Toothpaste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r>
              <a:rPr lang="en-US" sz="1600" dirty="0" smtClean="0">
                <a:latin typeface="Tahoma" pitchFamily="34" charset="0"/>
                <a:ea typeface="Tahoma" pitchFamily="34" charset="0"/>
                <a:cs typeface="Tahoma" pitchFamily="34" charset="0"/>
              </a:rPr>
              <a:t>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119/-</a:t>
            </a:r>
            <a:endParaRPr lang="en-US" sz="1600" dirty="0">
              <a:latin typeface="Tahoma" pitchFamily="34" charset="0"/>
              <a:ea typeface="Tahoma" pitchFamily="34" charset="0"/>
              <a:cs typeface="Tahoma"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0706" r="19178"/>
          <a:stretch/>
        </p:blipFill>
        <p:spPr>
          <a:xfrm>
            <a:off x="455612" y="1237088"/>
            <a:ext cx="3124200" cy="6085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42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418012" y="1600200"/>
            <a:ext cx="7681189" cy="1389533"/>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herbal toothpaste is specially made with high quality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Lucidum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in order to effectively maintain oral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hygiene. 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the natural way to treat teeth and does not contain saccharin, fine sand and other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dyes. 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effective oral hygiene with great freshness.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418012" y="3200399"/>
            <a:ext cx="7681190" cy="609601"/>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Lucidium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418013" y="4010026"/>
            <a:ext cx="4648200"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Stops bad breath and tooth decay</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Heals mouth ulcers, bites or sting</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 surface stains on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teeth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get rid of bad breath</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maintaining stronger gums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gums from germs</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218612" y="4010026"/>
            <a:ext cx="2880591"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toothpaste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999412" y="127337"/>
            <a:ext cx="3541711" cy="1015663"/>
          </a:xfrm>
          <a:prstGeom prst="rect">
            <a:avLst/>
          </a:prstGeom>
          <a:noFill/>
        </p:spPr>
        <p:txBody>
          <a:bodyPr wrap="square" rtlCol="0">
            <a:spAutoFit/>
          </a:bodyPr>
          <a:lstStyle/>
          <a:p>
            <a:r>
              <a:rPr lang="en-US" sz="6000" b="1" spc="600" dirty="0" smtClean="0">
                <a:ln w="3175">
                  <a:solidFill>
                    <a:schemeClr val="tx1"/>
                  </a:solidFill>
                </a:ln>
                <a:solidFill>
                  <a:srgbClr val="DE2410"/>
                </a:solidFill>
                <a:latin typeface="Britannic Bold" pitchFamily="34" charset="0"/>
                <a:ea typeface="Ebrima" pitchFamily="2" charset="0"/>
                <a:cs typeface="Ebrima" pitchFamily="2" charset="0"/>
              </a:rPr>
              <a:t>GANO</a:t>
            </a:r>
            <a:endParaRPr lang="en-US" sz="6000" b="1" spc="600" dirty="0">
              <a:ln w="3175">
                <a:solidFill>
                  <a:schemeClr val="tx1"/>
                </a:solidFill>
              </a:ln>
              <a:solidFill>
                <a:srgbClr val="DE2410"/>
              </a:solidFill>
              <a:latin typeface="Britannic Bold" pitchFamily="34" charset="0"/>
              <a:ea typeface="Ebrima" pitchFamily="2" charset="0"/>
              <a:cs typeface="Ebrima" pitchFamily="2" charset="0"/>
            </a:endParaRPr>
          </a:p>
        </p:txBody>
      </p:sp>
      <p:sp>
        <p:nvSpPr>
          <p:cNvPr id="14" name="TextBox 13"/>
          <p:cNvSpPr txBox="1"/>
          <p:nvPr/>
        </p:nvSpPr>
        <p:spPr>
          <a:xfrm>
            <a:off x="7542212" y="831503"/>
            <a:ext cx="3124200" cy="692497"/>
          </a:xfrm>
          <a:prstGeom prst="rect">
            <a:avLst/>
          </a:prstGeom>
          <a:noFill/>
        </p:spPr>
        <p:txBody>
          <a:bodyPr wrap="square" rtlCol="0">
            <a:spAutoFit/>
          </a:bodyPr>
          <a:lstStyle/>
          <a:p>
            <a:r>
              <a:rPr lang="en-US" sz="3900" dirty="0" smtClean="0">
                <a:solidFill>
                  <a:schemeClr val="tx2">
                    <a:lumMod val="50000"/>
                  </a:schemeClr>
                </a:solidFill>
              </a:rPr>
              <a:t>TOOTHPASTE</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4418013"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Toothpaste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 </a:t>
            </a:r>
            <a:r>
              <a:rPr lang="en-US" sz="1600" dirty="0" err="1" smtClean="0">
                <a:latin typeface="Tahoma" pitchFamily="34" charset="0"/>
                <a:ea typeface="Tahoma" pitchFamily="34" charset="0"/>
                <a:cs typeface="Tahoma" pitchFamily="34" charset="0"/>
              </a:rPr>
              <a:t>gm</a:t>
            </a:r>
            <a:r>
              <a:rPr lang="en-US" sz="1600" dirty="0" smtClean="0">
                <a:latin typeface="Tahoma" pitchFamily="34" charset="0"/>
                <a:ea typeface="Tahoma" pitchFamily="34" charset="0"/>
                <a:cs typeface="Tahoma" pitchFamily="34" charset="0"/>
              </a:rPr>
              <a:t>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150/-</a:t>
            </a:r>
            <a:endParaRPr lang="en-US" sz="1600" dirty="0">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17" y="1371600"/>
            <a:ext cx="3030942" cy="578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41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418012" y="1600200"/>
            <a:ext cx="7681189" cy="1389533"/>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Mouth Protect Spray helps to clear the respiratory tracts and protects the lungs and throat against infections and viruses. It works as the best medicine for cough for adults and children. It is a natural safeguard for the oral and respiratory 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418012" y="3048000"/>
            <a:ext cx="7681190" cy="838199"/>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Camphor, Honey,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Thymol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Mulethi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Kali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Mirch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Pippali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Sunthi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Turmeric,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Clove, Vasa,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Limbu</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418013" y="4010026"/>
            <a:ext cx="4648200"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 immunity</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respiratory system</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Relief from cough, sore throat, bronchitis</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your teeth</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from bacteria</a:t>
            </a:r>
          </a:p>
          <a:p>
            <a:pPr marL="285750" indent="-285750" algn="just">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oral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hygeine</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218612" y="4010026"/>
            <a:ext cx="2880591" cy="2009774"/>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as your regular toothpaste</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760914" y="82239"/>
            <a:ext cx="7427911" cy="1015663"/>
          </a:xfrm>
          <a:prstGeom prst="rect">
            <a:avLst/>
          </a:prstGeom>
          <a:noFill/>
        </p:spPr>
        <p:txBody>
          <a:bodyPr wrap="square" rtlCol="0">
            <a:spAutoFit/>
          </a:bodyPr>
          <a:lstStyle/>
          <a:p>
            <a:r>
              <a:rPr lang="en-US" sz="6000" b="1" spc="600" dirty="0" smtClean="0">
                <a:ln w="3175">
                  <a:solidFill>
                    <a:schemeClr val="tx1"/>
                  </a:solidFill>
                </a:ln>
                <a:solidFill>
                  <a:srgbClr val="7030A0"/>
                </a:solidFill>
                <a:latin typeface="Britannic Bold" pitchFamily="34" charset="0"/>
                <a:ea typeface="Ebrima" pitchFamily="2" charset="0"/>
                <a:cs typeface="Ebrima" pitchFamily="2" charset="0"/>
              </a:rPr>
              <a:t>MOUTH PROTECT</a:t>
            </a:r>
            <a:endParaRPr lang="en-US" sz="6000" b="1" spc="600" dirty="0">
              <a:ln w="3175">
                <a:solidFill>
                  <a:schemeClr val="tx1"/>
                </a:solidFill>
              </a:ln>
              <a:solidFill>
                <a:srgbClr val="7030A0"/>
              </a:solidFill>
              <a:latin typeface="Britannic Bold" pitchFamily="34" charset="0"/>
              <a:ea typeface="Ebrima" pitchFamily="2" charset="0"/>
              <a:cs typeface="Ebrima" pitchFamily="2" charset="0"/>
            </a:endParaRPr>
          </a:p>
        </p:txBody>
      </p:sp>
      <p:sp>
        <p:nvSpPr>
          <p:cNvPr id="14" name="TextBox 13"/>
          <p:cNvSpPr txBox="1"/>
          <p:nvPr/>
        </p:nvSpPr>
        <p:spPr>
          <a:xfrm>
            <a:off x="10133012" y="831503"/>
            <a:ext cx="1562100" cy="692497"/>
          </a:xfrm>
          <a:prstGeom prst="rect">
            <a:avLst/>
          </a:prstGeom>
          <a:noFill/>
        </p:spPr>
        <p:txBody>
          <a:bodyPr wrap="square" rtlCol="0">
            <a:spAutoFit/>
          </a:bodyPr>
          <a:lstStyle/>
          <a:p>
            <a:r>
              <a:rPr lang="en-US" sz="3900" dirty="0" smtClean="0">
                <a:solidFill>
                  <a:schemeClr val="tx2">
                    <a:lumMod val="50000"/>
                  </a:schemeClr>
                </a:solidFill>
              </a:rPr>
              <a:t>SPRAY</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4418013"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Liquid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50ml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350/-</a:t>
            </a:r>
            <a:endParaRPr lang="en-US" sz="1600" dirty="0">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88" y="1536123"/>
            <a:ext cx="4767039" cy="5582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125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418012" y="1600200"/>
            <a:ext cx="7681189" cy="1676400"/>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SHPL toothbrush is an oral hygiene instrument used to clean the teeth, gums, and tongue. It consists of a head of tightly clustered bristles, atop of which toothpaste can be applied, mounted on a handle which facilitates the cleaning of hard-to-reach areas of the mouth.</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418013" y="3657600"/>
            <a:ext cx="7681188" cy="2362200"/>
          </a:xfrm>
          <a:prstGeom prst="roundRect">
            <a:avLst/>
          </a:prstGeom>
          <a:solidFill>
            <a:schemeClr val="accent2">
              <a:lumMod val="20000"/>
              <a:lumOff val="80000"/>
              <a:alpha val="4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Breaks up plaque and rotates to clear it away.</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Removes more plaque along gum line. </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Deep cleaning</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whitening your teeth</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relief from sensitivity</a:t>
            </a:r>
          </a:p>
          <a:p>
            <a:pPr marL="285750" indent="-285750" algn="just">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tongue cleaning.</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466012" y="82239"/>
            <a:ext cx="4722813" cy="1015663"/>
          </a:xfrm>
          <a:prstGeom prst="rect">
            <a:avLst/>
          </a:prstGeom>
          <a:noFill/>
        </p:spPr>
        <p:txBody>
          <a:bodyPr wrap="square" rtlCol="0">
            <a:spAutoFit/>
          </a:bodyPr>
          <a:lstStyle/>
          <a:p>
            <a:r>
              <a:rPr lang="en-US" sz="6000" b="1" spc="600" dirty="0" smtClean="0">
                <a:ln w="3175">
                  <a:solidFill>
                    <a:schemeClr val="tx1"/>
                  </a:solidFill>
                </a:ln>
                <a:solidFill>
                  <a:srgbClr val="00B050"/>
                </a:solidFill>
                <a:latin typeface="Britannic Bold" pitchFamily="34" charset="0"/>
                <a:ea typeface="Ebrima" pitchFamily="2" charset="0"/>
                <a:cs typeface="Ebrima" pitchFamily="2" charset="0"/>
              </a:rPr>
              <a:t>SAARVASRI</a:t>
            </a:r>
            <a:endParaRPr lang="en-US" sz="6000" b="1" spc="600" dirty="0">
              <a:ln w="3175">
                <a:solidFill>
                  <a:schemeClr val="tx1"/>
                </a:solidFill>
              </a:ln>
              <a:solidFill>
                <a:srgbClr val="00B050"/>
              </a:solidFill>
              <a:latin typeface="Britannic Bold" pitchFamily="34" charset="0"/>
              <a:ea typeface="Ebrima" pitchFamily="2" charset="0"/>
              <a:cs typeface="Ebrima" pitchFamily="2" charset="0"/>
            </a:endParaRPr>
          </a:p>
        </p:txBody>
      </p:sp>
      <p:sp>
        <p:nvSpPr>
          <p:cNvPr id="14" name="TextBox 13"/>
          <p:cNvSpPr txBox="1"/>
          <p:nvPr/>
        </p:nvSpPr>
        <p:spPr>
          <a:xfrm>
            <a:off x="9066212" y="831503"/>
            <a:ext cx="3122613" cy="692497"/>
          </a:xfrm>
          <a:prstGeom prst="rect">
            <a:avLst/>
          </a:prstGeom>
          <a:noFill/>
        </p:spPr>
        <p:txBody>
          <a:bodyPr wrap="square" rtlCol="0">
            <a:spAutoFit/>
          </a:bodyPr>
          <a:lstStyle/>
          <a:p>
            <a:r>
              <a:rPr lang="en-US" sz="3900" dirty="0" smtClean="0">
                <a:solidFill>
                  <a:schemeClr val="tx2">
                    <a:lumMod val="50000"/>
                  </a:schemeClr>
                </a:solidFill>
              </a:rPr>
              <a:t>TOOTHBRUSH</a:t>
            </a:r>
            <a:endParaRPr lang="en-US" sz="39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22" name="Rounded Rectangle 21"/>
          <p:cNvSpPr/>
          <p:nvPr/>
        </p:nvSpPr>
        <p:spPr>
          <a:xfrm>
            <a:off x="4418013" y="6155323"/>
            <a:ext cx="7681189" cy="374571"/>
          </a:xfrm>
          <a:prstGeom prst="roundRect">
            <a:avLst/>
          </a:prstGeom>
          <a:solidFill>
            <a:schemeClr val="accent2">
              <a:lumMod val="20000"/>
              <a:lumOff val="80000"/>
              <a:alpha val="44000"/>
            </a:schemeClr>
          </a:solidFill>
          <a:ln w="3175">
            <a:solidFill>
              <a:schemeClr val="tx1"/>
            </a:solidFill>
          </a:ln>
        </p:spPr>
        <p:txBody>
          <a:bodyPr wrap="square">
            <a:spAutoFit/>
          </a:bodyPr>
          <a:lstStyle/>
          <a:p>
            <a:pPr algn="ctr"/>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Brush  |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1pc    |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60/-</a:t>
            </a:r>
            <a:endParaRPr lang="en-US" sz="1600" dirty="0">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30" y="2034662"/>
            <a:ext cx="4119006" cy="4823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293"/>
            <a:ext cx="12188825" cy="6857928"/>
          </a:xfrm>
        </p:spPr>
      </p:pic>
    </p:spTree>
    <p:extLst>
      <p:ext uri="{BB962C8B-B14F-4D97-AF65-F5344CB8AC3E}">
        <p14:creationId xmlns:p14="http://schemas.microsoft.com/office/powerpoint/2010/main" val="3312864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8" y="1676400"/>
            <a:ext cx="4791763" cy="5611134"/>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518024"/>
            <a:ext cx="8000999" cy="1758576"/>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gently vaginal wash has been specially formulated to cleanse intimate part whilst helping maintain a healthy PH balance. The low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of the intimate area helps to protect against irritation. Its pleasant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fregrance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soothing extracts, of herbal providing long lasting freshness throughout the day </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428999"/>
            <a:ext cx="8000999" cy="611077"/>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Tea tree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matricaria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flower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 lactic acid,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extract</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 pH balance </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 against irritation</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hygiene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providing long lasting freshness throughout the day</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it to the external part of intimate area and wash it off with water</a:t>
            </a:r>
          </a:p>
        </p:txBody>
      </p:sp>
      <p:sp>
        <p:nvSpPr>
          <p:cNvPr id="9" name="TextBox 8"/>
          <p:cNvSpPr txBox="1"/>
          <p:nvPr/>
        </p:nvSpPr>
        <p:spPr>
          <a:xfrm>
            <a:off x="4951412" y="0"/>
            <a:ext cx="7032328" cy="923330"/>
          </a:xfrm>
          <a:prstGeom prst="rect">
            <a:avLst/>
          </a:prstGeom>
          <a:noFill/>
        </p:spPr>
        <p:txBody>
          <a:bodyPr wrap="square" rtlCol="0">
            <a:spAutoFit/>
          </a:bodyPr>
          <a:lstStyle/>
          <a:p>
            <a:pPr algn="r"/>
            <a:r>
              <a:rPr lang="en-US" sz="5400" b="1" dirty="0" smtClean="0">
                <a:ln>
                  <a:solidFill>
                    <a:schemeClr val="tx1">
                      <a:alpha val="46000"/>
                    </a:schemeClr>
                  </a:solidFill>
                </a:ln>
                <a:solidFill>
                  <a:srgbClr val="9F00C4"/>
                </a:solidFill>
                <a:effectLst>
                  <a:outerShdw blurRad="38100" dist="38100" dir="2700000" algn="tl">
                    <a:srgbClr val="000000">
                      <a:alpha val="43137"/>
                    </a:srgbClr>
                  </a:outerShdw>
                </a:effectLst>
                <a:latin typeface="Bahnschrift" pitchFamily="34" charset="0"/>
                <a:ea typeface="Ebrima" pitchFamily="2" charset="0"/>
                <a:cs typeface="Arial" pitchFamily="34" charset="0"/>
              </a:rPr>
              <a:t>VAGINAL WASH</a:t>
            </a:r>
            <a:endParaRPr lang="en-US" sz="4000" b="1" dirty="0">
              <a:ln>
                <a:solidFill>
                  <a:schemeClr val="tx1">
                    <a:alpha val="46000"/>
                  </a:schemeClr>
                </a:solidFill>
              </a:ln>
              <a:solidFill>
                <a:srgbClr val="9F00C4"/>
              </a:solidFill>
              <a:effectLst>
                <a:outerShdw blurRad="38100" dist="38100" dir="2700000" algn="tl">
                  <a:srgbClr val="000000">
                    <a:alpha val="43137"/>
                  </a:srgbClr>
                </a:outerShdw>
              </a:effectLst>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a:latin typeface="Tahoma" pitchFamily="34" charset="0"/>
                <a:ea typeface="Tahoma" pitchFamily="34" charset="0"/>
                <a:cs typeface="Tahoma" pitchFamily="34" charset="0"/>
              </a:rPr>
              <a:t>B</a:t>
            </a:r>
            <a:r>
              <a:rPr lang="en-US" sz="1600" dirty="0" smtClean="0">
                <a:latin typeface="Tahoma" pitchFamily="34" charset="0"/>
                <a:ea typeface="Tahoma" pitchFamily="34" charset="0"/>
                <a:cs typeface="Tahoma" pitchFamily="34" charset="0"/>
              </a:rPr>
              <a:t>alm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100ml</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3</a:t>
            </a:r>
            <a:r>
              <a:rPr lang="en-US" sz="1600" dirty="0">
                <a:latin typeface="Tahoma" pitchFamily="34" charset="0"/>
                <a:ea typeface="Tahoma" pitchFamily="34" charset="0"/>
                <a:cs typeface="Tahoma" pitchFamily="34" charset="0"/>
              </a:rPr>
              <a:t>0</a:t>
            </a:r>
            <a:r>
              <a:rPr lang="en-US" sz="1600" dirty="0" smtClean="0">
                <a:latin typeface="Tahoma" pitchFamily="34" charset="0"/>
                <a:ea typeface="Tahoma" pitchFamily="34" charset="0"/>
                <a:cs typeface="Tahoma" pitchFamily="34" charset="0"/>
              </a:rPr>
              <a:t>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46297527"/>
      </p:ext>
    </p:extLst>
  </p:cSld>
  <p:clrMapOvr>
    <a:masterClrMapping/>
  </p:clrMapOvr>
  <p:transition spd="slow">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7" name="Rounded Rectangle 6">
            <a:extLst>
              <a:ext uri="{FF2B5EF4-FFF2-40B4-BE49-F238E27FC236}">
                <a16:creationId xmlns:a16="http://schemas.microsoft.com/office/drawing/2014/main" xmlns="" id="{AA0A71D4-747D-7959-4E3B-7EB718815855}"/>
              </a:ext>
            </a:extLst>
          </p:cNvPr>
          <p:cNvSpPr/>
          <p:nvPr/>
        </p:nvSpPr>
        <p:spPr>
          <a:xfrm>
            <a:off x="4037012" y="1676400"/>
            <a:ext cx="8000999" cy="137668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Achieve superior, long-lasting smoothness with SHPL Cream Hair Remover. It works close to the root of your hair, giving you silky and smooth skin in just 5-6 minutes. You can use the hair removal cream over stubborn hair on all over your legs, arms, underarms, bikini as well as body hair where razors cannot reach.</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4037012" y="3164840"/>
            <a:ext cx="8000999" cy="79756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Cetanol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green tea</a:t>
            </a: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4037013" y="4119882"/>
            <a:ext cx="4880291" cy="227712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Pain Free</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Harsh Smell</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Slower the span of ingrowing hair</a:t>
            </a:r>
          </a:p>
          <a:p>
            <a:pPr marL="285750" indent="-285750">
              <a:buFont typeface="Wingdings" pitchFamily="2" charset="2"/>
              <a:buChar char="v"/>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stuble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or  Razor burn</a:t>
            </a: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9033108" y="4040077"/>
            <a:ext cx="3004903" cy="1370124"/>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Apply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sufficient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quantity of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shine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cream Hair Remover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on legs, arms &amp; underarms, bikini line with the help of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spatula. let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it soak for 5-6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minutes. wipe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out with coin tissue or clean cloth.</a:t>
            </a:r>
          </a:p>
        </p:txBody>
      </p:sp>
      <p:sp>
        <p:nvSpPr>
          <p:cNvPr id="9" name="TextBox 8"/>
          <p:cNvSpPr txBox="1"/>
          <p:nvPr/>
        </p:nvSpPr>
        <p:spPr>
          <a:xfrm>
            <a:off x="4418012" y="542345"/>
            <a:ext cx="7923213" cy="923330"/>
          </a:xfrm>
          <a:prstGeom prst="rect">
            <a:avLst/>
          </a:prstGeom>
          <a:noFill/>
        </p:spPr>
        <p:txBody>
          <a:bodyPr wrap="square" rtlCol="0">
            <a:spAutoFit/>
          </a:bodyPr>
          <a:lstStyle/>
          <a:p>
            <a:r>
              <a:rPr lang="en-US" sz="5400" b="1" dirty="0" smtClean="0">
                <a:ln>
                  <a:solidFill>
                    <a:schemeClr val="tx1">
                      <a:alpha val="46000"/>
                    </a:schemeClr>
                  </a:solidFill>
                </a:ln>
                <a:solidFill>
                  <a:schemeClr val="accent4">
                    <a:lumMod val="75000"/>
                  </a:schemeClr>
                </a:solidFill>
                <a:latin typeface="Bahnschrift" pitchFamily="34" charset="0"/>
                <a:ea typeface="Ebrima" pitchFamily="2" charset="0"/>
                <a:cs typeface="Arial" pitchFamily="34" charset="0"/>
              </a:rPr>
              <a:t>CREAM HAIR REMOVER</a:t>
            </a:r>
            <a:endParaRPr lang="en-US" sz="5400" b="1" dirty="0">
              <a:ln>
                <a:solidFill>
                  <a:schemeClr val="tx1">
                    <a:alpha val="46000"/>
                  </a:schemeClr>
                </a:solidFill>
              </a:ln>
              <a:solidFill>
                <a:schemeClr val="accent4">
                  <a:lumMod val="75000"/>
                </a:schemeClr>
              </a:solidFill>
              <a:latin typeface="Bahnschrift" pitchFamily="34" charset="0"/>
              <a:ea typeface="Ebrima" pitchFamily="2" charset="0"/>
              <a:cs typeface="Arial" pitchFamily="34" charset="0"/>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2"/>
            <a:ext cx="797904" cy="1060253"/>
          </a:xfrm>
          <a:prstGeom prst="rect">
            <a:avLst/>
          </a:prstGeom>
        </p:spPr>
      </p:pic>
      <p:sp>
        <p:nvSpPr>
          <p:cNvPr id="15" name="Rounded Rectangle 14"/>
          <p:cNvSpPr/>
          <p:nvPr/>
        </p:nvSpPr>
        <p:spPr>
          <a:xfrm>
            <a:off x="9033108" y="5486401"/>
            <a:ext cx="3004903" cy="91940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a:t>
            </a:r>
          </a:p>
          <a:p>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50gm</a:t>
            </a:r>
            <a:endParaRPr lang="en-US" sz="1600" dirty="0">
              <a:latin typeface="Tahoma" pitchFamily="34" charset="0"/>
              <a:ea typeface="Tahoma" pitchFamily="34" charset="0"/>
              <a:cs typeface="Tahoma" pitchFamily="34" charset="0"/>
            </a:endParaRPr>
          </a:p>
          <a:p>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88" y="992156"/>
            <a:ext cx="5376092" cy="6295381"/>
          </a:xfrm>
          <a:prstGeom prst="rect">
            <a:avLst/>
          </a:prstGeom>
        </p:spPr>
      </p:pic>
    </p:spTree>
    <p:extLst>
      <p:ext uri="{BB962C8B-B14F-4D97-AF65-F5344CB8AC3E}">
        <p14:creationId xmlns:p14="http://schemas.microsoft.com/office/powerpoint/2010/main" val="1532356936"/>
      </p:ext>
    </p:extLst>
  </p:cSld>
  <p:clrMapOvr>
    <a:masterClrMapping/>
  </p:clrMapOvr>
  <p:transition spd="slow">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524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Shaving Cream generates a creamy lather that helps to protect the skin from irritation, by improving razor glide. Enriched with the revitalizing properties herbal extracts, this shaving cream gently soothes and moisturizes the skin for a close and comfortable shaving experience.</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276600"/>
            <a:ext cx="8000999" cy="990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Menthol.</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343400"/>
            <a:ext cx="8000999" cy="1752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Add a small almond size drop of Shaving Cream on to the shaving brush, or into your lathering bowl and then either lather directly onto your face to be shaved or whip up a lather in your lathering bowl with shaving brush, and then shave as normal.</a:t>
            </a:r>
          </a:p>
        </p:txBody>
      </p:sp>
      <p:sp>
        <p:nvSpPr>
          <p:cNvPr id="9" name="TextBox 8"/>
          <p:cNvSpPr txBox="1"/>
          <p:nvPr/>
        </p:nvSpPr>
        <p:spPr>
          <a:xfrm>
            <a:off x="8153399" y="111204"/>
            <a:ext cx="5027613" cy="1107996"/>
          </a:xfrm>
          <a:prstGeom prst="rect">
            <a:avLst/>
          </a:prstGeom>
          <a:noFill/>
        </p:spPr>
        <p:txBody>
          <a:bodyPr wrap="square" rtlCol="0">
            <a:spAutoFit/>
          </a:bodyPr>
          <a:lstStyle/>
          <a:p>
            <a:r>
              <a:rPr lang="en-US" sz="6600" b="1" dirty="0" err="1" smtClean="0">
                <a:ln>
                  <a:solidFill>
                    <a:schemeClr val="tx1">
                      <a:alpha val="46000"/>
                    </a:schemeClr>
                  </a:solidFill>
                </a:ln>
                <a:solidFill>
                  <a:srgbClr val="0BB13E"/>
                </a:solidFill>
                <a:latin typeface="Forte" pitchFamily="66" charset="0"/>
                <a:ea typeface="Ebrima" pitchFamily="2" charset="0"/>
                <a:cs typeface="Arial" pitchFamily="34" charset="0"/>
              </a:rPr>
              <a:t>Aloevera</a:t>
            </a:r>
            <a:endParaRPr lang="en-US" sz="6600" b="1" dirty="0">
              <a:ln>
                <a:solidFill>
                  <a:schemeClr val="tx1">
                    <a:alpha val="46000"/>
                  </a:schemeClr>
                </a:solidFill>
              </a:ln>
              <a:solidFill>
                <a:srgbClr val="0BB13E"/>
              </a:solidFill>
              <a:latin typeface="Forte" pitchFamily="66" charset="0"/>
              <a:ea typeface="Ebrima" pitchFamily="2" charset="0"/>
              <a:cs typeface="Arial" pitchFamily="34" charset="0"/>
            </a:endParaRPr>
          </a:p>
        </p:txBody>
      </p:sp>
      <p:sp>
        <p:nvSpPr>
          <p:cNvPr id="14" name="TextBox 13"/>
          <p:cNvSpPr txBox="1"/>
          <p:nvPr/>
        </p:nvSpPr>
        <p:spPr>
          <a:xfrm>
            <a:off x="8532812" y="990600"/>
            <a:ext cx="3810000" cy="584775"/>
          </a:xfrm>
          <a:prstGeom prst="rect">
            <a:avLst/>
          </a:prstGeom>
          <a:noFill/>
        </p:spPr>
        <p:txBody>
          <a:bodyPr wrap="square" rtlCol="0">
            <a:spAutoFit/>
          </a:bodyPr>
          <a:lstStyle/>
          <a:p>
            <a:r>
              <a:rPr lang="en-US" sz="3200" b="1" spc="300" dirty="0" smtClean="0">
                <a:solidFill>
                  <a:schemeClr val="tx2">
                    <a:lumMod val="50000"/>
                  </a:schemeClr>
                </a:solidFill>
              </a:rPr>
              <a:t>Shaving Cream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88" y="1212980"/>
            <a:ext cx="5007184" cy="5863392"/>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100gm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22517032"/>
      </p:ext>
    </p:extLst>
  </p:cSld>
  <p:clrMapOvr>
    <a:masterClrMapping/>
  </p:clrMapOvr>
  <p:transition spd="slow">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4037012" y="1676400"/>
            <a:ext cx="8000999" cy="15240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After Shave Balm has been formulated to provide an extra hydrating and moisturizing impact on your skin to help counteract the dryness caused by shaving. It prevents redness, razor burn and irritation and helps to deliver smoother, softer and healthier skin.</a:t>
            </a:r>
          </a:p>
        </p:txBody>
      </p:sp>
      <p:sp>
        <p:nvSpPr>
          <p:cNvPr id="10" name="Rounded Rectangle 9">
            <a:extLst>
              <a:ext uri="{FF2B5EF4-FFF2-40B4-BE49-F238E27FC236}">
                <a16:creationId xmlns="" xmlns:a16="http://schemas.microsoft.com/office/drawing/2014/main" id="{AA0A71D4-747D-7959-4E3B-7EB718815855}"/>
              </a:ext>
            </a:extLst>
          </p:cNvPr>
          <p:cNvSpPr/>
          <p:nvPr/>
        </p:nvSpPr>
        <p:spPr>
          <a:xfrm>
            <a:off x="4037012" y="3276600"/>
            <a:ext cx="8000999" cy="990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Apricot Oil, Coconut Oil, Jojoba Oil, Peppermint Oil, Olive Oil, Avocado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Extract, Lime Extract, Menthol.</a:t>
            </a:r>
          </a:p>
        </p:txBody>
      </p:sp>
      <p:sp>
        <p:nvSpPr>
          <p:cNvPr id="12" name="Rounded Rectangle 11">
            <a:extLst>
              <a:ext uri="{FF2B5EF4-FFF2-40B4-BE49-F238E27FC236}">
                <a16:creationId xmlns="" xmlns:a16="http://schemas.microsoft.com/office/drawing/2014/main" id="{AA0A71D4-747D-7959-4E3B-7EB718815855}"/>
              </a:ext>
            </a:extLst>
          </p:cNvPr>
          <p:cNvSpPr/>
          <p:nvPr/>
        </p:nvSpPr>
        <p:spPr>
          <a:xfrm>
            <a:off x="4037012" y="4343400"/>
            <a:ext cx="8000999" cy="1752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Gently massage the After Shave Balm into the shaven area, using upward, circular motion to help the product absorb quickly.</a:t>
            </a:r>
          </a:p>
        </p:txBody>
      </p:sp>
      <p:sp>
        <p:nvSpPr>
          <p:cNvPr id="9" name="TextBox 8"/>
          <p:cNvSpPr txBox="1"/>
          <p:nvPr/>
        </p:nvSpPr>
        <p:spPr>
          <a:xfrm>
            <a:off x="7618412" y="111204"/>
            <a:ext cx="5027613" cy="1107996"/>
          </a:xfrm>
          <a:prstGeom prst="rect">
            <a:avLst/>
          </a:prstGeom>
          <a:noFill/>
        </p:spPr>
        <p:txBody>
          <a:bodyPr wrap="square" rtlCol="0">
            <a:spAutoFit/>
          </a:bodyPr>
          <a:lstStyle/>
          <a:p>
            <a:r>
              <a:rPr lang="en-US" sz="6600" b="1" dirty="0" smtClean="0">
                <a:ln>
                  <a:solidFill>
                    <a:schemeClr val="tx1">
                      <a:alpha val="46000"/>
                    </a:schemeClr>
                  </a:solidFill>
                </a:ln>
                <a:solidFill>
                  <a:schemeClr val="accent1">
                    <a:lumMod val="75000"/>
                  </a:schemeClr>
                </a:solidFill>
                <a:latin typeface="Forte" pitchFamily="66" charset="0"/>
                <a:ea typeface="Ebrima" pitchFamily="2" charset="0"/>
                <a:cs typeface="Arial" pitchFamily="34" charset="0"/>
              </a:rPr>
              <a:t>After Shave</a:t>
            </a:r>
            <a:endParaRPr lang="en-US" sz="6600" b="1" dirty="0">
              <a:ln>
                <a:solidFill>
                  <a:schemeClr val="tx1">
                    <a:alpha val="46000"/>
                  </a:schemeClr>
                </a:solidFill>
              </a:ln>
              <a:solidFill>
                <a:schemeClr val="accent1">
                  <a:lumMod val="75000"/>
                </a:schemeClr>
              </a:solidFill>
              <a:latin typeface="Forte" pitchFamily="66" charset="0"/>
              <a:ea typeface="Ebrima" pitchFamily="2" charset="0"/>
              <a:cs typeface="Arial" pitchFamily="34" charset="0"/>
            </a:endParaRPr>
          </a:p>
        </p:txBody>
      </p:sp>
      <p:sp>
        <p:nvSpPr>
          <p:cNvPr id="14" name="TextBox 13"/>
          <p:cNvSpPr txBox="1"/>
          <p:nvPr/>
        </p:nvSpPr>
        <p:spPr>
          <a:xfrm>
            <a:off x="10818812" y="990600"/>
            <a:ext cx="1370012" cy="584775"/>
          </a:xfrm>
          <a:prstGeom prst="rect">
            <a:avLst/>
          </a:prstGeom>
          <a:noFill/>
        </p:spPr>
        <p:txBody>
          <a:bodyPr wrap="square" rtlCol="0">
            <a:spAutoFit/>
          </a:bodyPr>
          <a:lstStyle/>
          <a:p>
            <a:r>
              <a:rPr lang="en-US" sz="3200" b="1" spc="300" dirty="0" smtClean="0">
                <a:solidFill>
                  <a:schemeClr val="tx2">
                    <a:lumMod val="50000"/>
                  </a:schemeClr>
                </a:solidFill>
              </a:rPr>
              <a:t>Balm</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88" y="1212981"/>
            <a:ext cx="5007184" cy="5863390"/>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a:xfrm>
            <a:off x="4064176" y="6248400"/>
            <a:ext cx="794581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Cream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a:latin typeface="Tahoma" pitchFamily="34" charset="0"/>
                <a:ea typeface="Tahoma" pitchFamily="34" charset="0"/>
                <a:cs typeface="Tahoma" pitchFamily="34" charset="0"/>
              </a:rPr>
              <a:t>5</a:t>
            </a:r>
            <a:r>
              <a:rPr lang="en-US" sz="1600" dirty="0" smtClean="0">
                <a:latin typeface="Tahoma" pitchFamily="34" charset="0"/>
                <a:ea typeface="Tahoma" pitchFamily="34" charset="0"/>
                <a:cs typeface="Tahoma" pitchFamily="34" charset="0"/>
              </a:rPr>
              <a:t>0gm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250/-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5380679"/>
      </p:ext>
    </p:extLst>
  </p:cSld>
  <p:clrMapOvr>
    <a:masterClrMapping/>
  </p:clrMapOvr>
  <p:transition spd="slow">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xmlns:lc="http://schemas.openxmlformats.org/drawingml/2006/lockedCanva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7" name="Rounded Rectangle 6">
            <a:extLst>
              <a:ext uri="{FF2B5EF4-FFF2-40B4-BE49-F238E27FC236}">
                <a16:creationId xmlns="" xmlns:a16="http://schemas.microsoft.com/office/drawing/2014/main" id="{AA0A71D4-747D-7959-4E3B-7EB718815855}"/>
              </a:ext>
            </a:extLst>
          </p:cNvPr>
          <p:cNvSpPr/>
          <p:nvPr/>
        </p:nvSpPr>
        <p:spPr>
          <a:xfrm>
            <a:off x="5180012" y="1608032"/>
            <a:ext cx="6857999" cy="4564168"/>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STAY-LONG Anion Far-IR Revolutionary Sanitary Pads are the latest in women personal hygiene products. That generates negative ions,. helps prevent infection ,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odour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creates general health and well-being. Stay-Long Anion pads -- are also the first breathable pad with a unique Anion strip &amp; made of 100% cotton that reduces irritation, infection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odour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This pad also helps You to balance PH level, kill bacteria and viruses and improve blood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circulation.</a:t>
            </a:r>
          </a:p>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Layer1-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Silky smooth surface for quick absorbing.</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Layer2- Extra protection on both sides.</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Layer3- Far-Infrared and Anion generating insert.</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Layer4 and 6- Dust-free paper.</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Layer5- Active water absorbent materials, 5 times more absorbent than conventional ones.</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Layer7- Dry and ventilated base materials.</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Layer8- Food grade plastic cover at the back</a:t>
            </a:r>
          </a:p>
        </p:txBody>
      </p:sp>
      <p:sp>
        <p:nvSpPr>
          <p:cNvPr id="9" name="TextBox 8"/>
          <p:cNvSpPr txBox="1"/>
          <p:nvPr/>
        </p:nvSpPr>
        <p:spPr>
          <a:xfrm>
            <a:off x="7618412" y="111204"/>
            <a:ext cx="5027613" cy="1107996"/>
          </a:xfrm>
          <a:prstGeom prst="rect">
            <a:avLst/>
          </a:prstGeom>
          <a:noFill/>
        </p:spPr>
        <p:txBody>
          <a:bodyPr wrap="square" rtlCol="0">
            <a:spAutoFit/>
          </a:bodyPr>
          <a:lstStyle/>
          <a:p>
            <a:r>
              <a:rPr lang="en-US" sz="6600" b="1" dirty="0" smtClean="0">
                <a:ln>
                  <a:solidFill>
                    <a:schemeClr val="tx1">
                      <a:alpha val="46000"/>
                    </a:schemeClr>
                  </a:solidFill>
                </a:ln>
                <a:solidFill>
                  <a:srgbClr val="FF0066"/>
                </a:solidFill>
                <a:latin typeface="Forte" pitchFamily="66" charset="0"/>
                <a:ea typeface="Ebrima" pitchFamily="2" charset="0"/>
                <a:cs typeface="Arial" pitchFamily="34" charset="0"/>
              </a:rPr>
              <a:t>Stay Long</a:t>
            </a:r>
            <a:endParaRPr lang="en-US" sz="6600" b="1" dirty="0">
              <a:ln>
                <a:solidFill>
                  <a:schemeClr val="tx1">
                    <a:alpha val="46000"/>
                  </a:schemeClr>
                </a:solidFill>
              </a:ln>
              <a:solidFill>
                <a:srgbClr val="FF0066"/>
              </a:solidFill>
              <a:latin typeface="Forte" pitchFamily="66" charset="0"/>
              <a:ea typeface="Ebrima" pitchFamily="2" charset="0"/>
              <a:cs typeface="Arial" pitchFamily="34" charset="0"/>
            </a:endParaRPr>
          </a:p>
        </p:txBody>
      </p:sp>
      <p:sp>
        <p:nvSpPr>
          <p:cNvPr id="14" name="TextBox 13"/>
          <p:cNvSpPr txBox="1"/>
          <p:nvPr/>
        </p:nvSpPr>
        <p:spPr>
          <a:xfrm>
            <a:off x="8609012" y="1023257"/>
            <a:ext cx="4265612" cy="584775"/>
          </a:xfrm>
          <a:prstGeom prst="rect">
            <a:avLst/>
          </a:prstGeom>
          <a:noFill/>
        </p:spPr>
        <p:txBody>
          <a:bodyPr wrap="square" rtlCol="0">
            <a:spAutoFit/>
          </a:bodyPr>
          <a:lstStyle/>
          <a:p>
            <a:r>
              <a:rPr lang="en-US" sz="3200" b="1" spc="300" dirty="0" smtClean="0">
                <a:solidFill>
                  <a:schemeClr val="tx2">
                    <a:lumMod val="50000"/>
                  </a:schemeClr>
                </a:solidFill>
              </a:rPr>
              <a:t>Sanitary Napkin</a:t>
            </a:r>
            <a:endParaRPr lang="en-US" sz="32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3" name="Rounded Rectangle 12"/>
          <p:cNvSpPr/>
          <p:nvPr/>
        </p:nvSpPr>
        <p:spPr>
          <a:xfrm>
            <a:off x="5180012" y="6248400"/>
            <a:ext cx="6829974"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Pads           </a:t>
            </a:r>
            <a:r>
              <a:rPr lang="en-US" sz="1600" b="1" dirty="0" smtClean="0">
                <a:solidFill>
                  <a:schemeClr val="accent6">
                    <a:lumMod val="50000"/>
                  </a:schemeClr>
                </a:solidFill>
                <a:latin typeface="Tahoma" pitchFamily="34" charset="0"/>
                <a:ea typeface="Tahoma" pitchFamily="34" charset="0"/>
                <a:cs typeface="Tahoma" pitchFamily="34" charset="0"/>
              </a:rPr>
              <a:t>Pack Size: </a:t>
            </a:r>
            <a:r>
              <a:rPr lang="en-US" sz="1600" dirty="0" smtClean="0">
                <a:latin typeface="Tahoma" pitchFamily="34" charset="0"/>
                <a:ea typeface="Tahoma" pitchFamily="34" charset="0"/>
                <a:cs typeface="Tahoma" pitchFamily="34" charset="0"/>
              </a:rPr>
              <a:t>8pcs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200/-</a:t>
            </a:r>
            <a:endParaRPr lang="en-US" sz="1600"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88" y="1230868"/>
            <a:ext cx="5366128" cy="6283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010702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lc="http://schemas.openxmlformats.org/drawingml/2006/lockedCanvas" xmlns:a16="http://schemas.microsoft.com/office/drawing/2014/main" xmlns="" id="{36CE2D7B-C652-4C1E-8CA3-FAC3B8030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 y="0"/>
            <a:ext cx="121888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8" y="914400"/>
            <a:ext cx="5278786" cy="6181436"/>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AA0A71D4-747D-7959-4E3B-7EB718815855}"/>
              </a:ext>
            </a:extLst>
          </p:cNvPr>
          <p:cNvSpPr/>
          <p:nvPr/>
        </p:nvSpPr>
        <p:spPr>
          <a:xfrm>
            <a:off x="3960812" y="1447800"/>
            <a:ext cx="8077199" cy="1371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DESCRIPTION</a:t>
            </a:r>
          </a:p>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coconut oil is rich in vitamin C that can enhance hair growth and volume. Coconut oil penetrates deep into the scalp,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moisturises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dry hair and add shine &amp;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lusture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to them. Rich in vitamin E, omega 6 &amp; 9, fatty acids and castor oil is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excellent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prevent hair loss and split ends.</a:t>
            </a:r>
          </a:p>
        </p:txBody>
      </p:sp>
      <p:sp>
        <p:nvSpPr>
          <p:cNvPr id="10" name="Rounded Rectangle 9">
            <a:extLst>
              <a:ext uri="{FF2B5EF4-FFF2-40B4-BE49-F238E27FC236}">
                <a16:creationId xmlns:a16="http://schemas.microsoft.com/office/drawing/2014/main" xmlns="" id="{AA0A71D4-747D-7959-4E3B-7EB718815855}"/>
              </a:ext>
            </a:extLst>
          </p:cNvPr>
          <p:cNvSpPr/>
          <p:nvPr/>
        </p:nvSpPr>
        <p:spPr>
          <a:xfrm>
            <a:off x="3960812" y="2971800"/>
            <a:ext cx="8077199" cy="609600"/>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KEY INGREDIENTS </a:t>
            </a: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 Coconut Oil, Castor Oil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xmlns="" id="{AA0A71D4-747D-7959-4E3B-7EB718815855}"/>
              </a:ext>
            </a:extLst>
          </p:cNvPr>
          <p:cNvSpPr/>
          <p:nvPr/>
        </p:nvSpPr>
        <p:spPr>
          <a:xfrm>
            <a:off x="3960812" y="3813791"/>
            <a:ext cx="4495800" cy="228220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BENEFITS</a:t>
            </a:r>
          </a:p>
          <a:p>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in new hair growth</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Repairs dull hair</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dandruff</a:t>
            </a:r>
          </a:p>
          <a:p>
            <a:pPr marL="285750" indent="-285750">
              <a:buFont typeface="Wingdings" pitchFamily="2" charset="2"/>
              <a:buChar char="v"/>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Stops hair fall</a:t>
            </a:r>
          </a:p>
          <a:p>
            <a:pPr marL="285750" indent="-285750">
              <a:buFont typeface="Wingdings" pitchFamily="2" charset="2"/>
              <a:buChar char="v"/>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xmlns="" id="{AA0A71D4-747D-7959-4E3B-7EB718815855}"/>
              </a:ext>
            </a:extLst>
          </p:cNvPr>
          <p:cNvSpPr/>
          <p:nvPr/>
        </p:nvSpPr>
        <p:spPr>
          <a:xfrm>
            <a:off x="8609012" y="3813791"/>
            <a:ext cx="3428999" cy="2282209"/>
          </a:xfrm>
          <a:prstGeom prst="roundRect">
            <a:avLst/>
          </a:prstGeom>
          <a:solidFill>
            <a:schemeClr val="accent3">
              <a:lumMod val="20000"/>
              <a:lumOff val="80000"/>
              <a:alpha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HOW TO APPLY</a:t>
            </a:r>
            <a:endParaRPr lang="en-US"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Gently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massage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on scalp and hair leave it for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least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2-3 hours and wash it with shampoo for better result keep it over night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it with shampoo on next day. Use 2-3 days in a week.</a:t>
            </a:r>
          </a:p>
        </p:txBody>
      </p:sp>
      <p:sp>
        <p:nvSpPr>
          <p:cNvPr id="9" name="TextBox 8"/>
          <p:cNvSpPr txBox="1"/>
          <p:nvPr/>
        </p:nvSpPr>
        <p:spPr>
          <a:xfrm>
            <a:off x="6475412" y="-76200"/>
            <a:ext cx="5562600" cy="1107996"/>
          </a:xfrm>
          <a:prstGeom prst="rect">
            <a:avLst/>
          </a:prstGeom>
          <a:noFill/>
        </p:spPr>
        <p:txBody>
          <a:bodyPr wrap="square" rtlCol="0">
            <a:spAutoFit/>
          </a:bodyPr>
          <a:lstStyle/>
          <a:p>
            <a:r>
              <a:rPr lang="en-US" sz="6600" b="1" dirty="0" err="1" smtClean="0">
                <a:ln>
                  <a:solidFill>
                    <a:schemeClr val="tx1">
                      <a:alpha val="46000"/>
                    </a:schemeClr>
                  </a:solidFill>
                </a:ln>
                <a:solidFill>
                  <a:srgbClr val="007033"/>
                </a:solidFill>
                <a:latin typeface="Britannic Bold" pitchFamily="34" charset="0"/>
                <a:ea typeface="Ebrima" pitchFamily="2" charset="0"/>
                <a:cs typeface="Arial" pitchFamily="34" charset="0"/>
              </a:rPr>
              <a:t>Amla</a:t>
            </a:r>
            <a:r>
              <a:rPr lang="en-US" sz="6600" b="1" dirty="0" smtClean="0">
                <a:ln>
                  <a:solidFill>
                    <a:schemeClr val="tx1">
                      <a:alpha val="46000"/>
                    </a:schemeClr>
                  </a:solidFill>
                </a:ln>
                <a:solidFill>
                  <a:srgbClr val="007033"/>
                </a:solidFill>
                <a:latin typeface="Britannic Bold" pitchFamily="34" charset="0"/>
                <a:ea typeface="Ebrima" pitchFamily="2" charset="0"/>
                <a:cs typeface="Arial" pitchFamily="34" charset="0"/>
              </a:rPr>
              <a:t> Coconut</a:t>
            </a:r>
            <a:endParaRPr lang="en-US" sz="6600" b="1" dirty="0">
              <a:ln>
                <a:solidFill>
                  <a:schemeClr val="tx1">
                    <a:alpha val="46000"/>
                  </a:schemeClr>
                </a:solidFill>
              </a:ln>
              <a:solidFill>
                <a:srgbClr val="007033"/>
              </a:solidFill>
              <a:latin typeface="Britannic Bold" pitchFamily="34" charset="0"/>
              <a:ea typeface="Ebrima" pitchFamily="2" charset="0"/>
              <a:cs typeface="Arial" pitchFamily="34" charset="0"/>
            </a:endParaRPr>
          </a:p>
        </p:txBody>
      </p:sp>
      <p:sp>
        <p:nvSpPr>
          <p:cNvPr id="14" name="TextBox 13"/>
          <p:cNvSpPr txBox="1"/>
          <p:nvPr/>
        </p:nvSpPr>
        <p:spPr>
          <a:xfrm>
            <a:off x="10056812" y="695980"/>
            <a:ext cx="1828800" cy="523220"/>
          </a:xfrm>
          <a:prstGeom prst="rect">
            <a:avLst/>
          </a:prstGeom>
          <a:noFill/>
        </p:spPr>
        <p:txBody>
          <a:bodyPr wrap="square" rtlCol="0">
            <a:spAutoFit/>
          </a:bodyPr>
          <a:lstStyle/>
          <a:p>
            <a:r>
              <a:rPr lang="en-US" sz="2800" b="1" spc="300" dirty="0" smtClean="0">
                <a:solidFill>
                  <a:schemeClr val="tx2">
                    <a:lumMod val="50000"/>
                  </a:schemeClr>
                </a:solidFill>
              </a:rPr>
              <a:t>HAIR OIL</a:t>
            </a:r>
            <a:endParaRPr lang="en-US" sz="2800" b="1" spc="300" dirty="0">
              <a:solidFill>
                <a:schemeClr val="tx2">
                  <a:lumMod val="50000"/>
                </a:schemeClr>
              </a:solidFill>
            </a:endParaRPr>
          </a:p>
        </p:txBody>
      </p:sp>
      <p:sp>
        <p:nvSpPr>
          <p:cNvPr id="19" name="Rounded Rectangle 18"/>
          <p:cNvSpPr/>
          <p:nvPr/>
        </p:nvSpPr>
        <p:spPr>
          <a:xfrm>
            <a:off x="150812" y="-152400"/>
            <a:ext cx="914400" cy="1383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60" y="76200"/>
            <a:ext cx="797904" cy="1060253"/>
          </a:xfrm>
          <a:prstGeom prst="rect">
            <a:avLst/>
          </a:prstGeom>
        </p:spPr>
      </p:pic>
      <p:sp>
        <p:nvSpPr>
          <p:cNvPr id="15" name="Rounded Rectangle 14"/>
          <p:cNvSpPr/>
          <p:nvPr/>
        </p:nvSpPr>
        <p:spPr>
          <a:xfrm>
            <a:off x="3960812" y="6254829"/>
            <a:ext cx="8077200" cy="374571"/>
          </a:xfrm>
          <a:prstGeom prst="roundRect">
            <a:avLst/>
          </a:prstGeom>
          <a:solidFill>
            <a:schemeClr val="accent3">
              <a:lumMod val="20000"/>
              <a:lumOff val="80000"/>
              <a:alpha val="40000"/>
            </a:schemeClr>
          </a:solidFill>
          <a:ln w="3175">
            <a:solidFill>
              <a:schemeClr val="tx1"/>
            </a:solidFill>
          </a:ln>
        </p:spPr>
        <p:txBody>
          <a:bodyPr wrap="square">
            <a:spAutoFit/>
          </a:bodyPr>
          <a:lstStyle/>
          <a:p>
            <a:pPr algn="just"/>
            <a:r>
              <a:rPr lang="en-US" sz="1600" b="1" dirty="0" smtClean="0">
                <a:solidFill>
                  <a:schemeClr val="accent6">
                    <a:lumMod val="50000"/>
                  </a:schemeClr>
                </a:solidFill>
                <a:latin typeface="Tahoma" pitchFamily="34" charset="0"/>
                <a:ea typeface="Tahoma" pitchFamily="34" charset="0"/>
                <a:cs typeface="Tahoma" pitchFamily="34" charset="0"/>
              </a:rPr>
              <a:t>Product Type: </a:t>
            </a:r>
            <a:r>
              <a:rPr lang="en-US" sz="1600" dirty="0" smtClean="0">
                <a:latin typeface="Tahoma" pitchFamily="34" charset="0"/>
                <a:ea typeface="Tahoma" pitchFamily="34" charset="0"/>
                <a:cs typeface="Tahoma" pitchFamily="34" charset="0"/>
              </a:rPr>
              <a:t>Oil                    </a:t>
            </a:r>
            <a:r>
              <a:rPr lang="en-US" sz="1600" b="1" dirty="0">
                <a:solidFill>
                  <a:schemeClr val="accent6">
                    <a:lumMod val="50000"/>
                  </a:schemeClr>
                </a:solidFill>
                <a:latin typeface="Tahoma" pitchFamily="34" charset="0"/>
                <a:ea typeface="Tahoma" pitchFamily="34" charset="0"/>
                <a:cs typeface="Tahoma" pitchFamily="34" charset="0"/>
              </a:rPr>
              <a:t>Product </a:t>
            </a:r>
            <a:r>
              <a:rPr lang="en-US" sz="1600" b="1" dirty="0" smtClean="0">
                <a:solidFill>
                  <a:schemeClr val="accent6">
                    <a:lumMod val="50000"/>
                  </a:schemeClr>
                </a:solidFill>
                <a:latin typeface="Tahoma" pitchFamily="34" charset="0"/>
                <a:ea typeface="Tahoma" pitchFamily="34" charset="0"/>
                <a:cs typeface="Tahoma" pitchFamily="34" charset="0"/>
              </a:rPr>
              <a:t>Size: </a:t>
            </a:r>
            <a:r>
              <a:rPr lang="en-US" sz="1600" dirty="0" smtClean="0">
                <a:latin typeface="Tahoma" pitchFamily="34" charset="0"/>
                <a:ea typeface="Tahoma" pitchFamily="34" charset="0"/>
                <a:cs typeface="Tahoma" pitchFamily="34" charset="0"/>
              </a:rPr>
              <a:t>200 ml                     </a:t>
            </a:r>
            <a:r>
              <a:rPr lang="en-US" sz="1600" b="1" dirty="0" smtClean="0">
                <a:solidFill>
                  <a:schemeClr val="accent6">
                    <a:lumMod val="50000"/>
                  </a:schemeClr>
                </a:solidFill>
                <a:latin typeface="Tahoma" pitchFamily="34" charset="0"/>
                <a:ea typeface="Tahoma" pitchFamily="34" charset="0"/>
                <a:cs typeface="Tahoma" pitchFamily="34" charset="0"/>
              </a:rPr>
              <a:t>MRP: </a:t>
            </a:r>
            <a:r>
              <a:rPr lang="en-US" sz="1600" dirty="0" err="1" smtClean="0">
                <a:latin typeface="Tahoma" pitchFamily="34" charset="0"/>
                <a:ea typeface="Tahoma" pitchFamily="34" charset="0"/>
                <a:cs typeface="Tahoma" pitchFamily="34" charset="0"/>
              </a:rPr>
              <a:t>Rs</a:t>
            </a:r>
            <a:r>
              <a:rPr lang="en-US" sz="1600" dirty="0" smtClean="0">
                <a:latin typeface="Tahoma" pitchFamily="34" charset="0"/>
                <a:ea typeface="Tahoma" pitchFamily="34" charset="0"/>
                <a:cs typeface="Tahoma" pitchFamily="34" charset="0"/>
              </a:rPr>
              <a:t>. </a:t>
            </a:r>
            <a:r>
              <a:rPr lang="en-US" sz="1600" dirty="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00/-</a:t>
            </a:r>
            <a:endParaRPr lang="en-US"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92049339"/>
      </p:ext>
    </p:extLst>
  </p:cSld>
  <p:clrMapOvr>
    <a:masterClrMapping/>
  </p:clrMapOvr>
  <p:transition spd="slow">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2" y="0"/>
            <a:ext cx="12191999"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16" y="1295400"/>
            <a:ext cx="4419600" cy="4419600"/>
          </a:xfrm>
          <a:prstGeom prst="rect">
            <a:avLst/>
          </a:prstGeom>
        </p:spPr>
      </p:pic>
    </p:spTree>
    <p:extLst>
      <p:ext uri="{BB962C8B-B14F-4D97-AF65-F5344CB8AC3E}">
        <p14:creationId xmlns:p14="http://schemas.microsoft.com/office/powerpoint/2010/main" val="1852207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11690</Words>
  <Application>Microsoft Office PowerPoint</Application>
  <PresentationFormat>Custom</PresentationFormat>
  <Paragraphs>1355</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45</cp:revision>
  <dcterms:created xsi:type="dcterms:W3CDTF">2006-08-16T00:00:00Z</dcterms:created>
  <dcterms:modified xsi:type="dcterms:W3CDTF">2023-04-24T10:49:57Z</dcterms:modified>
</cp:coreProperties>
</file>