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media/image12.jpg" ContentType="image/jpg"/>
  <Override PartName="/ppt/media/image13.jpg" ContentType="image/jpg"/>
  <Override PartName="/ppt/media/image15.jpg" ContentType="image/jpg"/>
  <Override PartName="/ppt/media/image16.jpg" ContentType="image/jp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7"/>
  </p:notesMasterIdLst>
  <p:sldIdLst>
    <p:sldId id="256" r:id="rId2"/>
    <p:sldId id="315" r:id="rId3"/>
    <p:sldId id="540" r:id="rId4"/>
    <p:sldId id="541" r:id="rId5"/>
    <p:sldId id="542" r:id="rId6"/>
    <p:sldId id="556" r:id="rId7"/>
    <p:sldId id="1157" r:id="rId8"/>
    <p:sldId id="543" r:id="rId9"/>
    <p:sldId id="544" r:id="rId10"/>
    <p:sldId id="549" r:id="rId11"/>
    <p:sldId id="1061" r:id="rId12"/>
    <p:sldId id="1055" r:id="rId13"/>
    <p:sldId id="1058" r:id="rId14"/>
    <p:sldId id="1056" r:id="rId15"/>
    <p:sldId id="1062" r:id="rId16"/>
    <p:sldId id="1059" r:id="rId17"/>
    <p:sldId id="557" r:id="rId18"/>
    <p:sldId id="311" r:id="rId19"/>
    <p:sldId id="1111" r:id="rId20"/>
    <p:sldId id="1128" r:id="rId21"/>
    <p:sldId id="1145" r:id="rId22"/>
    <p:sldId id="313" r:id="rId23"/>
    <p:sldId id="577" r:id="rId24"/>
    <p:sldId id="318" r:id="rId25"/>
    <p:sldId id="1158" r:id="rId26"/>
    <p:sldId id="570" r:id="rId27"/>
    <p:sldId id="319" r:id="rId28"/>
    <p:sldId id="321" r:id="rId29"/>
    <p:sldId id="1146" r:id="rId30"/>
    <p:sldId id="323" r:id="rId31"/>
    <p:sldId id="326" r:id="rId32"/>
    <p:sldId id="327" r:id="rId33"/>
    <p:sldId id="299" r:id="rId34"/>
    <p:sldId id="571" r:id="rId35"/>
    <p:sldId id="572" r:id="rId36"/>
    <p:sldId id="573" r:id="rId37"/>
    <p:sldId id="574" r:id="rId38"/>
    <p:sldId id="575" r:id="rId39"/>
    <p:sldId id="576" r:id="rId40"/>
    <p:sldId id="307" r:id="rId41"/>
    <p:sldId id="1154" r:id="rId42"/>
    <p:sldId id="1163" r:id="rId43"/>
    <p:sldId id="1164" r:id="rId44"/>
    <p:sldId id="1156" r:id="rId45"/>
    <p:sldId id="1155" r:id="rId46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009900"/>
    <a:srgbClr val="FF3300"/>
    <a:srgbClr val="CC0000"/>
    <a:srgbClr val="CC3399"/>
    <a:srgbClr val="FF3399"/>
    <a:srgbClr val="0033CC"/>
    <a:srgbClr val="FF9933"/>
    <a:srgbClr val="FFFF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8" autoAdjust="0"/>
    <p:restoredTop sz="94564" autoAdjust="0"/>
  </p:normalViewPr>
  <p:slideViewPr>
    <p:cSldViewPr>
      <p:cViewPr varScale="1">
        <p:scale>
          <a:sx n="80" d="100"/>
          <a:sy n="80" d="100"/>
        </p:scale>
        <p:origin x="619" y="5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5976EB-6C74-48F1-BC6C-CE8A6958EF1F}" type="datetimeFigureOut">
              <a:rPr lang="en-IN" smtClean="0"/>
              <a:t>02-10-2022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0BEC6-EB69-410C-801C-536460D42F6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14374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0BEC6-EB69-410C-801C-536460D42F68}" type="slidenum">
              <a:rPr lang="en-IN" smtClean="0"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5382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0BEC6-EB69-410C-801C-536460D42F68}" type="slidenum">
              <a:rPr lang="en-IN" smtClean="0"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17402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0BEC6-EB69-410C-801C-536460D42F68}" type="slidenum">
              <a:rPr lang="en-IN" smtClean="0"/>
              <a:pPr/>
              <a:t>29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38881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rgbClr val="25252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6597395"/>
            <a:ext cx="2438400" cy="260985"/>
          </a:xfrm>
          <a:custGeom>
            <a:avLst/>
            <a:gdLst/>
            <a:ahLst/>
            <a:cxnLst/>
            <a:rect l="l" t="t" r="r" b="b"/>
            <a:pathLst>
              <a:path w="2438400" h="260984">
                <a:moveTo>
                  <a:pt x="2438400" y="0"/>
                </a:moveTo>
                <a:lnTo>
                  <a:pt x="0" y="0"/>
                </a:lnTo>
                <a:lnTo>
                  <a:pt x="0" y="260603"/>
                </a:lnTo>
                <a:lnTo>
                  <a:pt x="2438400" y="260603"/>
                </a:lnTo>
                <a:lnTo>
                  <a:pt x="2438400" y="0"/>
                </a:lnTo>
                <a:close/>
              </a:path>
            </a:pathLst>
          </a:custGeom>
          <a:solidFill>
            <a:srgbClr val="82C5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2438400" y="6597395"/>
            <a:ext cx="2437130" cy="260985"/>
          </a:xfrm>
          <a:custGeom>
            <a:avLst/>
            <a:gdLst/>
            <a:ahLst/>
            <a:cxnLst/>
            <a:rect l="l" t="t" r="r" b="b"/>
            <a:pathLst>
              <a:path w="2437129" h="260984">
                <a:moveTo>
                  <a:pt x="2436876" y="0"/>
                </a:moveTo>
                <a:lnTo>
                  <a:pt x="0" y="0"/>
                </a:lnTo>
                <a:lnTo>
                  <a:pt x="0" y="260603"/>
                </a:lnTo>
                <a:lnTo>
                  <a:pt x="2436876" y="260603"/>
                </a:lnTo>
                <a:lnTo>
                  <a:pt x="2436876" y="0"/>
                </a:lnTo>
                <a:close/>
              </a:path>
            </a:pathLst>
          </a:custGeom>
          <a:solidFill>
            <a:srgbClr val="5CBD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4875276" y="6597395"/>
            <a:ext cx="2438400" cy="260985"/>
          </a:xfrm>
          <a:custGeom>
            <a:avLst/>
            <a:gdLst/>
            <a:ahLst/>
            <a:cxnLst/>
            <a:rect l="l" t="t" r="r" b="b"/>
            <a:pathLst>
              <a:path w="2438400" h="260984">
                <a:moveTo>
                  <a:pt x="2438400" y="0"/>
                </a:moveTo>
                <a:lnTo>
                  <a:pt x="0" y="0"/>
                </a:lnTo>
                <a:lnTo>
                  <a:pt x="0" y="260603"/>
                </a:lnTo>
                <a:lnTo>
                  <a:pt x="2438400" y="260603"/>
                </a:lnTo>
                <a:lnTo>
                  <a:pt x="2438400" y="0"/>
                </a:lnTo>
                <a:close/>
              </a:path>
            </a:pathLst>
          </a:custGeom>
          <a:solidFill>
            <a:srgbClr val="2CB8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7313676" y="6597395"/>
            <a:ext cx="2437130" cy="260985"/>
          </a:xfrm>
          <a:custGeom>
            <a:avLst/>
            <a:gdLst/>
            <a:ahLst/>
            <a:cxnLst/>
            <a:rect l="l" t="t" r="r" b="b"/>
            <a:pathLst>
              <a:path w="2437129" h="260984">
                <a:moveTo>
                  <a:pt x="2436876" y="0"/>
                </a:moveTo>
                <a:lnTo>
                  <a:pt x="0" y="0"/>
                </a:lnTo>
                <a:lnTo>
                  <a:pt x="0" y="260603"/>
                </a:lnTo>
                <a:lnTo>
                  <a:pt x="2436876" y="260603"/>
                </a:lnTo>
                <a:lnTo>
                  <a:pt x="2436876" y="0"/>
                </a:lnTo>
                <a:close/>
              </a:path>
            </a:pathLst>
          </a:custGeom>
          <a:solidFill>
            <a:srgbClr val="23A8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9750552" y="6597395"/>
            <a:ext cx="2438400" cy="260985"/>
          </a:xfrm>
          <a:custGeom>
            <a:avLst/>
            <a:gdLst/>
            <a:ahLst/>
            <a:cxnLst/>
            <a:rect l="l" t="t" r="r" b="b"/>
            <a:pathLst>
              <a:path w="2438400" h="260984">
                <a:moveTo>
                  <a:pt x="2438400" y="0"/>
                </a:moveTo>
                <a:lnTo>
                  <a:pt x="0" y="0"/>
                </a:lnTo>
                <a:lnTo>
                  <a:pt x="0" y="260603"/>
                </a:lnTo>
                <a:lnTo>
                  <a:pt x="2438400" y="260603"/>
                </a:lnTo>
                <a:lnTo>
                  <a:pt x="2438400" y="0"/>
                </a:lnTo>
                <a:close/>
              </a:path>
            </a:pathLst>
          </a:custGeom>
          <a:solidFill>
            <a:srgbClr val="239E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376427" y="3726179"/>
            <a:ext cx="1385570" cy="45720"/>
          </a:xfrm>
          <a:custGeom>
            <a:avLst/>
            <a:gdLst/>
            <a:ahLst/>
            <a:cxnLst/>
            <a:rect l="l" t="t" r="r" b="b"/>
            <a:pathLst>
              <a:path w="1385570" h="45720">
                <a:moveTo>
                  <a:pt x="0" y="45720"/>
                </a:moveTo>
                <a:lnTo>
                  <a:pt x="1385316" y="45720"/>
                </a:lnTo>
                <a:lnTo>
                  <a:pt x="1385316" y="0"/>
                </a:lnTo>
                <a:lnTo>
                  <a:pt x="0" y="0"/>
                </a:lnTo>
                <a:lnTo>
                  <a:pt x="0" y="45720"/>
                </a:lnTo>
                <a:close/>
              </a:path>
            </a:pathLst>
          </a:custGeom>
          <a:solidFill>
            <a:srgbClr val="82C5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0" y="609600"/>
            <a:ext cx="376555" cy="1184275"/>
          </a:xfrm>
          <a:custGeom>
            <a:avLst/>
            <a:gdLst/>
            <a:ahLst/>
            <a:cxnLst/>
            <a:rect l="l" t="t" r="r" b="b"/>
            <a:pathLst>
              <a:path w="376555" h="1184275">
                <a:moveTo>
                  <a:pt x="376428" y="0"/>
                </a:moveTo>
                <a:lnTo>
                  <a:pt x="0" y="0"/>
                </a:lnTo>
                <a:lnTo>
                  <a:pt x="0" y="1184148"/>
                </a:lnTo>
                <a:lnTo>
                  <a:pt x="376428" y="1184148"/>
                </a:lnTo>
                <a:lnTo>
                  <a:pt x="376428" y="0"/>
                </a:lnTo>
                <a:close/>
              </a:path>
            </a:pathLst>
          </a:custGeom>
          <a:solidFill>
            <a:srgbClr val="82C5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0" y="1793747"/>
            <a:ext cx="376555" cy="1184275"/>
          </a:xfrm>
          <a:custGeom>
            <a:avLst/>
            <a:gdLst/>
            <a:ahLst/>
            <a:cxnLst/>
            <a:rect l="l" t="t" r="r" b="b"/>
            <a:pathLst>
              <a:path w="376555" h="1184275">
                <a:moveTo>
                  <a:pt x="376428" y="0"/>
                </a:moveTo>
                <a:lnTo>
                  <a:pt x="0" y="0"/>
                </a:lnTo>
                <a:lnTo>
                  <a:pt x="0" y="1184148"/>
                </a:lnTo>
                <a:lnTo>
                  <a:pt x="376428" y="1184148"/>
                </a:lnTo>
                <a:lnTo>
                  <a:pt x="376428" y="0"/>
                </a:lnTo>
                <a:close/>
              </a:path>
            </a:pathLst>
          </a:custGeom>
          <a:solidFill>
            <a:srgbClr val="5CBD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0" y="2977895"/>
            <a:ext cx="376555" cy="1184275"/>
          </a:xfrm>
          <a:custGeom>
            <a:avLst/>
            <a:gdLst/>
            <a:ahLst/>
            <a:cxnLst/>
            <a:rect l="l" t="t" r="r" b="b"/>
            <a:pathLst>
              <a:path w="376555" h="1184275">
                <a:moveTo>
                  <a:pt x="376428" y="0"/>
                </a:moveTo>
                <a:lnTo>
                  <a:pt x="0" y="0"/>
                </a:lnTo>
                <a:lnTo>
                  <a:pt x="0" y="1184147"/>
                </a:lnTo>
                <a:lnTo>
                  <a:pt x="376428" y="1184147"/>
                </a:lnTo>
                <a:lnTo>
                  <a:pt x="376428" y="0"/>
                </a:lnTo>
                <a:close/>
              </a:path>
            </a:pathLst>
          </a:custGeom>
          <a:solidFill>
            <a:srgbClr val="2CB8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0" y="4162044"/>
            <a:ext cx="376555" cy="1183005"/>
          </a:xfrm>
          <a:custGeom>
            <a:avLst/>
            <a:gdLst/>
            <a:ahLst/>
            <a:cxnLst/>
            <a:rect l="l" t="t" r="r" b="b"/>
            <a:pathLst>
              <a:path w="376555" h="1183004">
                <a:moveTo>
                  <a:pt x="376428" y="0"/>
                </a:moveTo>
                <a:lnTo>
                  <a:pt x="0" y="0"/>
                </a:lnTo>
                <a:lnTo>
                  <a:pt x="0" y="1182623"/>
                </a:lnTo>
                <a:lnTo>
                  <a:pt x="376428" y="1182623"/>
                </a:lnTo>
                <a:lnTo>
                  <a:pt x="376428" y="0"/>
                </a:lnTo>
                <a:close/>
              </a:path>
            </a:pathLst>
          </a:custGeom>
          <a:solidFill>
            <a:srgbClr val="23A8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0" y="5344667"/>
            <a:ext cx="376555" cy="1184275"/>
          </a:xfrm>
          <a:custGeom>
            <a:avLst/>
            <a:gdLst/>
            <a:ahLst/>
            <a:cxnLst/>
            <a:rect l="l" t="t" r="r" b="b"/>
            <a:pathLst>
              <a:path w="376555" h="1184275">
                <a:moveTo>
                  <a:pt x="376428" y="0"/>
                </a:moveTo>
                <a:lnTo>
                  <a:pt x="0" y="0"/>
                </a:lnTo>
                <a:lnTo>
                  <a:pt x="0" y="1184147"/>
                </a:lnTo>
                <a:lnTo>
                  <a:pt x="376428" y="1184147"/>
                </a:lnTo>
                <a:lnTo>
                  <a:pt x="376428" y="0"/>
                </a:lnTo>
                <a:close/>
              </a:path>
            </a:pathLst>
          </a:custGeom>
          <a:solidFill>
            <a:srgbClr val="239E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rgbClr val="25252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6597395"/>
            <a:ext cx="2438400" cy="260985"/>
          </a:xfrm>
          <a:custGeom>
            <a:avLst/>
            <a:gdLst/>
            <a:ahLst/>
            <a:cxnLst/>
            <a:rect l="l" t="t" r="r" b="b"/>
            <a:pathLst>
              <a:path w="2438400" h="260984">
                <a:moveTo>
                  <a:pt x="2438400" y="0"/>
                </a:moveTo>
                <a:lnTo>
                  <a:pt x="0" y="0"/>
                </a:lnTo>
                <a:lnTo>
                  <a:pt x="0" y="260603"/>
                </a:lnTo>
                <a:lnTo>
                  <a:pt x="2438400" y="260603"/>
                </a:lnTo>
                <a:lnTo>
                  <a:pt x="2438400" y="0"/>
                </a:lnTo>
                <a:close/>
              </a:path>
            </a:pathLst>
          </a:custGeom>
          <a:solidFill>
            <a:srgbClr val="82C5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2438400" y="6597395"/>
            <a:ext cx="2437130" cy="260985"/>
          </a:xfrm>
          <a:custGeom>
            <a:avLst/>
            <a:gdLst/>
            <a:ahLst/>
            <a:cxnLst/>
            <a:rect l="l" t="t" r="r" b="b"/>
            <a:pathLst>
              <a:path w="2437129" h="260984">
                <a:moveTo>
                  <a:pt x="2436876" y="0"/>
                </a:moveTo>
                <a:lnTo>
                  <a:pt x="0" y="0"/>
                </a:lnTo>
                <a:lnTo>
                  <a:pt x="0" y="260603"/>
                </a:lnTo>
                <a:lnTo>
                  <a:pt x="2436876" y="260603"/>
                </a:lnTo>
                <a:lnTo>
                  <a:pt x="2436876" y="0"/>
                </a:lnTo>
                <a:close/>
              </a:path>
            </a:pathLst>
          </a:custGeom>
          <a:solidFill>
            <a:srgbClr val="5CBD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4875276" y="6597395"/>
            <a:ext cx="2438400" cy="260985"/>
          </a:xfrm>
          <a:custGeom>
            <a:avLst/>
            <a:gdLst/>
            <a:ahLst/>
            <a:cxnLst/>
            <a:rect l="l" t="t" r="r" b="b"/>
            <a:pathLst>
              <a:path w="2438400" h="260984">
                <a:moveTo>
                  <a:pt x="2438400" y="0"/>
                </a:moveTo>
                <a:lnTo>
                  <a:pt x="0" y="0"/>
                </a:lnTo>
                <a:lnTo>
                  <a:pt x="0" y="260603"/>
                </a:lnTo>
                <a:lnTo>
                  <a:pt x="2438400" y="260603"/>
                </a:lnTo>
                <a:lnTo>
                  <a:pt x="2438400" y="0"/>
                </a:lnTo>
                <a:close/>
              </a:path>
            </a:pathLst>
          </a:custGeom>
          <a:solidFill>
            <a:srgbClr val="2CB8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7313676" y="6597395"/>
            <a:ext cx="2437130" cy="260985"/>
          </a:xfrm>
          <a:custGeom>
            <a:avLst/>
            <a:gdLst/>
            <a:ahLst/>
            <a:cxnLst/>
            <a:rect l="l" t="t" r="r" b="b"/>
            <a:pathLst>
              <a:path w="2437129" h="260984">
                <a:moveTo>
                  <a:pt x="2436876" y="0"/>
                </a:moveTo>
                <a:lnTo>
                  <a:pt x="0" y="0"/>
                </a:lnTo>
                <a:lnTo>
                  <a:pt x="0" y="260603"/>
                </a:lnTo>
                <a:lnTo>
                  <a:pt x="2436876" y="260603"/>
                </a:lnTo>
                <a:lnTo>
                  <a:pt x="2436876" y="0"/>
                </a:lnTo>
                <a:close/>
              </a:path>
            </a:pathLst>
          </a:custGeom>
          <a:solidFill>
            <a:srgbClr val="23A8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9750552" y="6597395"/>
            <a:ext cx="2438400" cy="260985"/>
          </a:xfrm>
          <a:custGeom>
            <a:avLst/>
            <a:gdLst/>
            <a:ahLst/>
            <a:cxnLst/>
            <a:rect l="l" t="t" r="r" b="b"/>
            <a:pathLst>
              <a:path w="2438400" h="260984">
                <a:moveTo>
                  <a:pt x="2438400" y="0"/>
                </a:moveTo>
                <a:lnTo>
                  <a:pt x="0" y="0"/>
                </a:lnTo>
                <a:lnTo>
                  <a:pt x="0" y="260603"/>
                </a:lnTo>
                <a:lnTo>
                  <a:pt x="2438400" y="260603"/>
                </a:lnTo>
                <a:lnTo>
                  <a:pt x="2438400" y="0"/>
                </a:lnTo>
                <a:close/>
              </a:path>
            </a:pathLst>
          </a:custGeom>
          <a:solidFill>
            <a:srgbClr val="239E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0" y="3726179"/>
            <a:ext cx="1762125" cy="45720"/>
          </a:xfrm>
          <a:custGeom>
            <a:avLst/>
            <a:gdLst/>
            <a:ahLst/>
            <a:cxnLst/>
            <a:rect l="l" t="t" r="r" b="b"/>
            <a:pathLst>
              <a:path w="1762125" h="45720">
                <a:moveTo>
                  <a:pt x="1761744" y="0"/>
                </a:moveTo>
                <a:lnTo>
                  <a:pt x="0" y="0"/>
                </a:lnTo>
                <a:lnTo>
                  <a:pt x="0" y="45720"/>
                </a:lnTo>
                <a:lnTo>
                  <a:pt x="1761744" y="45720"/>
                </a:lnTo>
                <a:lnTo>
                  <a:pt x="1761744" y="0"/>
                </a:lnTo>
                <a:close/>
              </a:path>
            </a:pathLst>
          </a:custGeom>
          <a:solidFill>
            <a:srgbClr val="82C5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rgbClr val="25252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6597395"/>
            <a:ext cx="2438400" cy="260985"/>
          </a:xfrm>
          <a:custGeom>
            <a:avLst/>
            <a:gdLst/>
            <a:ahLst/>
            <a:cxnLst/>
            <a:rect l="l" t="t" r="r" b="b"/>
            <a:pathLst>
              <a:path w="2438400" h="260984">
                <a:moveTo>
                  <a:pt x="2438400" y="0"/>
                </a:moveTo>
                <a:lnTo>
                  <a:pt x="0" y="0"/>
                </a:lnTo>
                <a:lnTo>
                  <a:pt x="0" y="260603"/>
                </a:lnTo>
                <a:lnTo>
                  <a:pt x="2438400" y="260603"/>
                </a:lnTo>
                <a:lnTo>
                  <a:pt x="2438400" y="0"/>
                </a:lnTo>
                <a:close/>
              </a:path>
            </a:pathLst>
          </a:custGeom>
          <a:solidFill>
            <a:srgbClr val="82C5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2438400" y="6597395"/>
            <a:ext cx="2437130" cy="260985"/>
          </a:xfrm>
          <a:custGeom>
            <a:avLst/>
            <a:gdLst/>
            <a:ahLst/>
            <a:cxnLst/>
            <a:rect l="l" t="t" r="r" b="b"/>
            <a:pathLst>
              <a:path w="2437129" h="260984">
                <a:moveTo>
                  <a:pt x="2436876" y="0"/>
                </a:moveTo>
                <a:lnTo>
                  <a:pt x="0" y="0"/>
                </a:lnTo>
                <a:lnTo>
                  <a:pt x="0" y="260603"/>
                </a:lnTo>
                <a:lnTo>
                  <a:pt x="2436876" y="260603"/>
                </a:lnTo>
                <a:lnTo>
                  <a:pt x="2436876" y="0"/>
                </a:lnTo>
                <a:close/>
              </a:path>
            </a:pathLst>
          </a:custGeom>
          <a:solidFill>
            <a:srgbClr val="5CBD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4875276" y="6597395"/>
            <a:ext cx="2438400" cy="260985"/>
          </a:xfrm>
          <a:custGeom>
            <a:avLst/>
            <a:gdLst/>
            <a:ahLst/>
            <a:cxnLst/>
            <a:rect l="l" t="t" r="r" b="b"/>
            <a:pathLst>
              <a:path w="2438400" h="260984">
                <a:moveTo>
                  <a:pt x="2438400" y="0"/>
                </a:moveTo>
                <a:lnTo>
                  <a:pt x="0" y="0"/>
                </a:lnTo>
                <a:lnTo>
                  <a:pt x="0" y="260603"/>
                </a:lnTo>
                <a:lnTo>
                  <a:pt x="2438400" y="260603"/>
                </a:lnTo>
                <a:lnTo>
                  <a:pt x="2438400" y="0"/>
                </a:lnTo>
                <a:close/>
              </a:path>
            </a:pathLst>
          </a:custGeom>
          <a:solidFill>
            <a:srgbClr val="2CB8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7313676" y="6597395"/>
            <a:ext cx="2437130" cy="260985"/>
          </a:xfrm>
          <a:custGeom>
            <a:avLst/>
            <a:gdLst/>
            <a:ahLst/>
            <a:cxnLst/>
            <a:rect l="l" t="t" r="r" b="b"/>
            <a:pathLst>
              <a:path w="2437129" h="260984">
                <a:moveTo>
                  <a:pt x="2436876" y="0"/>
                </a:moveTo>
                <a:lnTo>
                  <a:pt x="0" y="0"/>
                </a:lnTo>
                <a:lnTo>
                  <a:pt x="0" y="260603"/>
                </a:lnTo>
                <a:lnTo>
                  <a:pt x="2436876" y="260603"/>
                </a:lnTo>
                <a:lnTo>
                  <a:pt x="2436876" y="0"/>
                </a:lnTo>
                <a:close/>
              </a:path>
            </a:pathLst>
          </a:custGeom>
          <a:solidFill>
            <a:srgbClr val="23A8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9750552" y="6597395"/>
            <a:ext cx="2438400" cy="260985"/>
          </a:xfrm>
          <a:custGeom>
            <a:avLst/>
            <a:gdLst/>
            <a:ahLst/>
            <a:cxnLst/>
            <a:rect l="l" t="t" r="r" b="b"/>
            <a:pathLst>
              <a:path w="2438400" h="260984">
                <a:moveTo>
                  <a:pt x="2438400" y="0"/>
                </a:moveTo>
                <a:lnTo>
                  <a:pt x="0" y="0"/>
                </a:lnTo>
                <a:lnTo>
                  <a:pt x="0" y="260603"/>
                </a:lnTo>
                <a:lnTo>
                  <a:pt x="2438400" y="260603"/>
                </a:lnTo>
                <a:lnTo>
                  <a:pt x="2438400" y="0"/>
                </a:lnTo>
                <a:close/>
              </a:path>
            </a:pathLst>
          </a:custGeom>
          <a:solidFill>
            <a:srgbClr val="239E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54069" y="218313"/>
            <a:ext cx="4483861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0" i="0">
                <a:solidFill>
                  <a:srgbClr val="25252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744851" y="3174829"/>
            <a:ext cx="6612890" cy="3008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2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EEF20D-C7F4-401A-B67D-CCF02F40B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366" cy="624356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5BAA1E4-2695-4CFC-BC51-7C83A6AE03DC}"/>
              </a:ext>
            </a:extLst>
          </p:cNvPr>
          <p:cNvSpPr/>
          <p:nvPr/>
        </p:nvSpPr>
        <p:spPr>
          <a:xfrm>
            <a:off x="228600" y="8127"/>
            <a:ext cx="6019800" cy="22016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2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WELCOME TO INDIA’S</a:t>
            </a:r>
          </a:p>
          <a:p>
            <a:r>
              <a:rPr lang="en-IN" sz="36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FASTEST-GROWING</a:t>
            </a:r>
          </a:p>
          <a:p>
            <a:r>
              <a:rPr lang="en-IN" sz="3200" b="1" dirty="0">
                <a:solidFill>
                  <a:srgbClr val="0033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DIRECT SELLING COMPANY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F348F14-68FA-4759-A4E2-25C81D260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85752"/>
            <a:ext cx="2128762" cy="21287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FA6FDD-96B0-4CA8-BC32-E36559A3F04F}"/>
              </a:ext>
            </a:extLst>
          </p:cNvPr>
          <p:cNvSpPr/>
          <p:nvPr/>
        </p:nvSpPr>
        <p:spPr>
          <a:xfrm>
            <a:off x="0" y="6243562"/>
            <a:ext cx="12188367" cy="60631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JOIN THE CONSUMER NETWORK OF </a:t>
            </a:r>
            <a:r>
              <a:rPr lang="en-IN" sz="3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SAARVASRI HERBS PVT LTD.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6F0ECED-9B17-441B-A350-741A6981F70E}"/>
              </a:ext>
            </a:extLst>
          </p:cNvPr>
          <p:cNvSpPr/>
          <p:nvPr/>
        </p:nvSpPr>
        <p:spPr>
          <a:xfrm>
            <a:off x="152400" y="1143000"/>
            <a:ext cx="2895600" cy="4572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DWARKA, NEW DELHI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0121D5-3013-41F0-9B26-FCA2FBA9821D}"/>
              </a:ext>
            </a:extLst>
          </p:cNvPr>
          <p:cNvSpPr/>
          <p:nvPr/>
        </p:nvSpPr>
        <p:spPr>
          <a:xfrm>
            <a:off x="152400" y="1600199"/>
            <a:ext cx="2895600" cy="983137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Plot No A, 236, Pocket A2, Pocket 2, Sector 17 Dwarka, Dwarka</a:t>
            </a:r>
          </a:p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110078, New Delhi </a:t>
            </a:r>
            <a:endParaRPr lang="en-IN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764F6AF-FE2F-4A6B-86AF-33F8085D80B5}"/>
              </a:ext>
            </a:extLst>
          </p:cNvPr>
          <p:cNvSpPr/>
          <p:nvPr/>
        </p:nvSpPr>
        <p:spPr>
          <a:xfrm>
            <a:off x="3124200" y="1143000"/>
            <a:ext cx="2895600" cy="457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KOLKATA, WEST BENGAL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FAC2C5F-551E-41A9-B6A1-DBCB5D482F2E}"/>
              </a:ext>
            </a:extLst>
          </p:cNvPr>
          <p:cNvSpPr/>
          <p:nvPr/>
        </p:nvSpPr>
        <p:spPr>
          <a:xfrm>
            <a:off x="3124200" y="1600199"/>
            <a:ext cx="2895600" cy="983137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8/286, Ground Floor, Kaikhali</a:t>
            </a:r>
          </a:p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VIP Road, Block – K-10</a:t>
            </a:r>
          </a:p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Kolkata 700052, West Bengal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58EDF0A-4AE9-4F28-A836-3B059DF8A08B}"/>
              </a:ext>
            </a:extLst>
          </p:cNvPr>
          <p:cNvSpPr/>
          <p:nvPr/>
        </p:nvSpPr>
        <p:spPr>
          <a:xfrm>
            <a:off x="6096000" y="1143000"/>
            <a:ext cx="2895600" cy="457200"/>
          </a:xfrm>
          <a:prstGeom prst="rect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700" b="1" dirty="0">
                <a:latin typeface="Roboto" panose="02000000000000000000" pitchFamily="2" charset="0"/>
                <a:ea typeface="Roboto" panose="02000000000000000000" pitchFamily="2" charset="0"/>
              </a:rPr>
              <a:t>MUMBAI, MAHARASHTRA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941640B-D6AB-4CEF-81B9-0973A8BBA7A1}"/>
              </a:ext>
            </a:extLst>
          </p:cNvPr>
          <p:cNvSpPr/>
          <p:nvPr/>
        </p:nvSpPr>
        <p:spPr>
          <a:xfrm>
            <a:off x="6096000" y="1600199"/>
            <a:ext cx="2895600" cy="983137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608, Corporate Annex, Behind Udyog Bhavan, </a:t>
            </a:r>
            <a:r>
              <a:rPr lang="en-IN" sz="14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Sonawala</a:t>
            </a:r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Cross Road, Goregaon East, Mumbai 400063, Maharashtra, India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68B30B0-2E9F-48A6-96DB-54524DF139B3}"/>
              </a:ext>
            </a:extLst>
          </p:cNvPr>
          <p:cNvSpPr/>
          <p:nvPr/>
        </p:nvSpPr>
        <p:spPr>
          <a:xfrm>
            <a:off x="9067800" y="1143000"/>
            <a:ext cx="28956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BENGALURU, KARNTAKA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251339F-EED3-4E91-A1B8-0979ACFB3266}"/>
              </a:ext>
            </a:extLst>
          </p:cNvPr>
          <p:cNvSpPr/>
          <p:nvPr/>
        </p:nvSpPr>
        <p:spPr>
          <a:xfrm>
            <a:off x="9067800" y="1600199"/>
            <a:ext cx="2895600" cy="983137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CS Tower, 46/47, Thimmaiah Road, 1</a:t>
            </a:r>
            <a:r>
              <a:rPr lang="en-IN" sz="1400" baseline="30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</a:t>
            </a:r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Stage, 5</a:t>
            </a:r>
            <a:r>
              <a:rPr lang="en-IN" sz="1400" baseline="30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</a:t>
            </a:r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Phase, WOC Road, </a:t>
            </a:r>
            <a:r>
              <a:rPr lang="en-IN" sz="14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Shivanagar</a:t>
            </a:r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Rajajinagar, Bengaluru 560010, Karnataka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D341D36-2534-4886-8EB2-CE8C79B9F24E}"/>
              </a:ext>
            </a:extLst>
          </p:cNvPr>
          <p:cNvSpPr/>
          <p:nvPr/>
        </p:nvSpPr>
        <p:spPr>
          <a:xfrm>
            <a:off x="152400" y="2979264"/>
            <a:ext cx="2895600" cy="457200"/>
          </a:xfrm>
          <a:prstGeom prst="rect">
            <a:avLst/>
          </a:prstGeom>
          <a:solidFill>
            <a:srgbClr val="CC3399"/>
          </a:solidFill>
          <a:ln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MOHALI, PUNJAB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AF3754F-B6FB-4886-8412-437237D7B9B2}"/>
              </a:ext>
            </a:extLst>
          </p:cNvPr>
          <p:cNvSpPr/>
          <p:nvPr/>
        </p:nvSpPr>
        <p:spPr>
          <a:xfrm>
            <a:off x="152400" y="3436463"/>
            <a:ext cx="2895600" cy="983137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SCO 81, Compass Point Building, Gillco Valley, Mundi </a:t>
            </a:r>
            <a:r>
              <a:rPr lang="en-IN" sz="14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Kharar</a:t>
            </a:r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Mohali, 140301, Punjab,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2D8B41D-FD88-41BC-9C2E-347CF859F338}"/>
              </a:ext>
            </a:extLst>
          </p:cNvPr>
          <p:cNvSpPr/>
          <p:nvPr/>
        </p:nvSpPr>
        <p:spPr>
          <a:xfrm>
            <a:off x="3124200" y="2979264"/>
            <a:ext cx="2895600" cy="457200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GUWAHATI, ASSAM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8038EB1-E431-4E82-93E3-6C75511B1A48}"/>
              </a:ext>
            </a:extLst>
          </p:cNvPr>
          <p:cNvSpPr/>
          <p:nvPr/>
        </p:nvSpPr>
        <p:spPr>
          <a:xfrm>
            <a:off x="3124200" y="3436463"/>
            <a:ext cx="2895600" cy="983137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Laxmi Bhawan (East), House No 23, P.B. Road, </a:t>
            </a:r>
            <a:r>
              <a:rPr lang="en-IN" sz="14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Rehabari</a:t>
            </a:r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Guwahati 781008, Assam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6843899-E524-412E-8E79-52352CC26FA7}"/>
              </a:ext>
            </a:extLst>
          </p:cNvPr>
          <p:cNvSpPr/>
          <p:nvPr/>
        </p:nvSpPr>
        <p:spPr>
          <a:xfrm>
            <a:off x="6096000" y="2979264"/>
            <a:ext cx="2895600" cy="4572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700" b="1" dirty="0">
                <a:latin typeface="Roboto" panose="02000000000000000000" pitchFamily="2" charset="0"/>
                <a:ea typeface="Roboto" panose="02000000000000000000" pitchFamily="2" charset="0"/>
              </a:rPr>
              <a:t>AGARTALA, TRIPURA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8AB94B9-66AE-46C0-AEF7-DAAC4D6AC3EE}"/>
              </a:ext>
            </a:extLst>
          </p:cNvPr>
          <p:cNvSpPr/>
          <p:nvPr/>
        </p:nvSpPr>
        <p:spPr>
          <a:xfrm>
            <a:off x="6096000" y="3436463"/>
            <a:ext cx="2895600" cy="983137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G.B Road, </a:t>
            </a:r>
            <a:r>
              <a:rPr lang="en-IN" sz="14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Melarmath</a:t>
            </a:r>
            <a:endParaRPr lang="en-IN" sz="14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Agartala 799001, Tripura</a:t>
            </a:r>
          </a:p>
          <a:p>
            <a:pPr algn="ctr"/>
            <a:endParaRPr lang="en-IN" sz="14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E248241-551B-4B05-B710-247657BDF4E4}"/>
              </a:ext>
            </a:extLst>
          </p:cNvPr>
          <p:cNvSpPr/>
          <p:nvPr/>
        </p:nvSpPr>
        <p:spPr>
          <a:xfrm>
            <a:off x="9067800" y="2979264"/>
            <a:ext cx="2895600" cy="4572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IMPHAL, MANIPUR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B19EB9D-145A-49DC-AC7D-466BC6C2AB63}"/>
              </a:ext>
            </a:extLst>
          </p:cNvPr>
          <p:cNvSpPr/>
          <p:nvPr/>
        </p:nvSpPr>
        <p:spPr>
          <a:xfrm>
            <a:off x="9067800" y="3436463"/>
            <a:ext cx="2895600" cy="983137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Singjamei</a:t>
            </a:r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IN" sz="14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Sougrakpam</a:t>
            </a:r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IN" sz="14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Leikai</a:t>
            </a:r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Near Little House Pre-School, Imphal West 795001, Manipur 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5D5A32E-F6B5-4F6C-8E62-D4936C1C8372}"/>
              </a:ext>
            </a:extLst>
          </p:cNvPr>
          <p:cNvSpPr/>
          <p:nvPr/>
        </p:nvSpPr>
        <p:spPr>
          <a:xfrm>
            <a:off x="152400" y="4724400"/>
            <a:ext cx="2895600" cy="4572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ROURKELA, ODISHA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0307D52-9955-4454-BCB9-317AAF0E2209}"/>
              </a:ext>
            </a:extLst>
          </p:cNvPr>
          <p:cNvSpPr/>
          <p:nvPr/>
        </p:nvSpPr>
        <p:spPr>
          <a:xfrm>
            <a:off x="152400" y="5181599"/>
            <a:ext cx="2895600" cy="983137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R.N Sahoo Complex, 2</a:t>
            </a:r>
            <a:r>
              <a:rPr lang="en-IN" sz="1400" baseline="30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nd</a:t>
            </a:r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Floor, Udit Nagar Main Road</a:t>
            </a:r>
          </a:p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 Front Of </a:t>
            </a:r>
            <a:r>
              <a:rPr lang="en-IN" sz="14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Goffur</a:t>
            </a:r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Colony</a:t>
            </a:r>
          </a:p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Rourkela 769012, Odisha 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DC98B2B-2331-413A-B3E2-44493C19DCE1}"/>
              </a:ext>
            </a:extLst>
          </p:cNvPr>
          <p:cNvSpPr/>
          <p:nvPr/>
        </p:nvSpPr>
        <p:spPr>
          <a:xfrm>
            <a:off x="3124200" y="4724400"/>
            <a:ext cx="2895600" cy="4572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SURAT, GUJARAT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959A033-1EC3-45BD-ABFB-0A45DFA3D6D8}"/>
              </a:ext>
            </a:extLst>
          </p:cNvPr>
          <p:cNvSpPr/>
          <p:nvPr/>
        </p:nvSpPr>
        <p:spPr>
          <a:xfrm>
            <a:off x="3124200" y="5181599"/>
            <a:ext cx="2895600" cy="983137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Bahnschrift" panose="020B0502040204020203" pitchFamily="34" charset="0"/>
              </a:rPr>
              <a:t>Shop No. 3039, The Palladium Mall, Pune-</a:t>
            </a:r>
            <a:r>
              <a:rPr lang="en-IN" sz="1400" dirty="0" err="1">
                <a:solidFill>
                  <a:schemeClr val="tx1"/>
                </a:solidFill>
                <a:latin typeface="Bahnschrift" panose="020B0502040204020203" pitchFamily="34" charset="0"/>
              </a:rPr>
              <a:t>Simada</a:t>
            </a:r>
            <a:r>
              <a:rPr lang="en-IN" sz="1400" dirty="0">
                <a:solidFill>
                  <a:schemeClr val="tx1"/>
                </a:solidFill>
                <a:latin typeface="Bahnschrift" panose="020B0502040204020203" pitchFamily="34" charset="0"/>
              </a:rPr>
              <a:t> Road, </a:t>
            </a:r>
            <a:r>
              <a:rPr lang="en-IN" sz="1400" dirty="0" err="1">
                <a:solidFill>
                  <a:schemeClr val="tx1"/>
                </a:solidFill>
                <a:latin typeface="Bahnschrift" panose="020B0502040204020203" pitchFamily="34" charset="0"/>
              </a:rPr>
              <a:t>Yogichowk</a:t>
            </a:r>
            <a:r>
              <a:rPr lang="en-IN" sz="1400" dirty="0">
                <a:solidFill>
                  <a:schemeClr val="tx1"/>
                </a:solidFill>
                <a:latin typeface="Bahnschrift" panose="020B0502040204020203" pitchFamily="34" charset="0"/>
              </a:rPr>
              <a:t>, </a:t>
            </a:r>
            <a:r>
              <a:rPr lang="en-IN" sz="1400" dirty="0" err="1">
                <a:solidFill>
                  <a:schemeClr val="tx1"/>
                </a:solidFill>
                <a:latin typeface="Bahnschrift" panose="020B0502040204020203" pitchFamily="34" charset="0"/>
              </a:rPr>
              <a:t>Varachha</a:t>
            </a:r>
            <a:r>
              <a:rPr lang="en-IN" sz="1400" dirty="0">
                <a:solidFill>
                  <a:schemeClr val="tx1"/>
                </a:solidFill>
                <a:latin typeface="Bahnschrift" panose="020B0502040204020203" pitchFamily="34" charset="0"/>
              </a:rPr>
              <a:t>, Surat, 395010, Gujarat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F31A2A3-461B-4D9A-8509-498A4CEEC007}"/>
              </a:ext>
            </a:extLst>
          </p:cNvPr>
          <p:cNvSpPr/>
          <p:nvPr/>
        </p:nvSpPr>
        <p:spPr>
          <a:xfrm>
            <a:off x="6096000" y="4724400"/>
            <a:ext cx="2895600" cy="457200"/>
          </a:xfrm>
          <a:prstGeom prst="rect">
            <a:avLst/>
          </a:prstGeom>
          <a:solidFill>
            <a:srgbClr val="3333CC"/>
          </a:solidFill>
          <a:ln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700" b="1" dirty="0">
                <a:latin typeface="Roboto" panose="02000000000000000000" pitchFamily="2" charset="0"/>
                <a:ea typeface="Roboto" panose="02000000000000000000" pitchFamily="2" charset="0"/>
              </a:rPr>
              <a:t>MADURAI, TAMIL NADU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82CB4F6-8240-4069-A0A5-8874831351E7}"/>
              </a:ext>
            </a:extLst>
          </p:cNvPr>
          <p:cNvSpPr/>
          <p:nvPr/>
        </p:nvSpPr>
        <p:spPr>
          <a:xfrm>
            <a:off x="6096000" y="5181599"/>
            <a:ext cx="2895600" cy="983137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Jaiwin</a:t>
            </a:r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Foods &amp; Herbals, No. 20, </a:t>
            </a:r>
            <a:r>
              <a:rPr lang="en-IN" sz="14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Ellisnagar</a:t>
            </a:r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70 Feet Road, Madurai 625016,  Tamil Nadu 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DC19513-E2C6-41A3-ADBF-6BCE18735A66}"/>
              </a:ext>
            </a:extLst>
          </p:cNvPr>
          <p:cNvSpPr/>
          <p:nvPr/>
        </p:nvSpPr>
        <p:spPr>
          <a:xfrm>
            <a:off x="9067800" y="4724400"/>
            <a:ext cx="2895600" cy="457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ERNAKULAM, KERALA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1BCA311-2DE0-4892-B6EA-E1BDBDC7F069}"/>
              </a:ext>
            </a:extLst>
          </p:cNvPr>
          <p:cNvSpPr/>
          <p:nvPr/>
        </p:nvSpPr>
        <p:spPr>
          <a:xfrm>
            <a:off x="9067800" y="5181599"/>
            <a:ext cx="2895600" cy="983137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Shalom Building, 17/391b, </a:t>
            </a:r>
            <a:r>
              <a:rPr lang="en-IN" sz="14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Kacheripady</a:t>
            </a:r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Jn, </a:t>
            </a:r>
            <a:r>
              <a:rPr lang="en-IN" sz="14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Cheranellore</a:t>
            </a:r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Ernakulam 682034 , Kerala </a:t>
            </a:r>
          </a:p>
        </p:txBody>
      </p:sp>
      <p:pic>
        <p:nvPicPr>
          <p:cNvPr id="28" name="Picture 27" descr="SHPL PPT TITLE (1).png">
            <a:extLst>
              <a:ext uri="{FF2B5EF4-FFF2-40B4-BE49-F238E27FC236}">
                <a16:creationId xmlns:a16="http://schemas.microsoft.com/office/drawing/2014/main" id="{E90CC75C-5100-4CB5-A26D-97829F8CAC9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C80FE0D0-112C-4C47-9DA8-30DB45E91278}"/>
              </a:ext>
            </a:extLst>
          </p:cNvPr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SAARVASRI </a:t>
            </a:r>
            <a:r>
              <a:rPr lang="en-US" sz="3200" b="1" dirty="0">
                <a:solidFill>
                  <a:srgbClr val="FFFF00"/>
                </a:solidFill>
                <a:latin typeface="Roboto"/>
              </a:rPr>
              <a:t>OFFICE NETWORK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AC62C1-514A-4D75-A5ED-8F7EAFCD33C4}"/>
              </a:ext>
            </a:extLst>
          </p:cNvPr>
          <p:cNvSpPr/>
          <p:nvPr/>
        </p:nvSpPr>
        <p:spPr>
          <a:xfrm>
            <a:off x="152400" y="2499672"/>
            <a:ext cx="2895600" cy="312264"/>
          </a:xfrm>
          <a:prstGeom prst="rect">
            <a:avLst/>
          </a:prstGeom>
          <a:solidFill>
            <a:srgbClr val="00206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latin typeface="Roboto" panose="02000000000000000000" pitchFamily="2" charset="0"/>
                <a:ea typeface="Roboto" panose="02000000000000000000" pitchFamily="2" charset="0"/>
              </a:rPr>
              <a:t>07AATCS7335Q1ZA</a:t>
            </a:r>
            <a:endParaRPr lang="en-IN" sz="1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392352A-5614-4DF9-BD2E-D036DA272E4B}"/>
              </a:ext>
            </a:extLst>
          </p:cNvPr>
          <p:cNvSpPr/>
          <p:nvPr/>
        </p:nvSpPr>
        <p:spPr>
          <a:xfrm>
            <a:off x="3124200" y="2507136"/>
            <a:ext cx="2895600" cy="312264"/>
          </a:xfrm>
          <a:prstGeom prst="rect">
            <a:avLst/>
          </a:prstGeom>
          <a:solidFill>
            <a:srgbClr val="00206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19AATCS7335Q1Z5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27067E0-0DDC-4B89-B6E0-213437CD6B8A}"/>
              </a:ext>
            </a:extLst>
          </p:cNvPr>
          <p:cNvSpPr/>
          <p:nvPr/>
        </p:nvSpPr>
        <p:spPr>
          <a:xfrm>
            <a:off x="6096000" y="2514600"/>
            <a:ext cx="2895600" cy="312264"/>
          </a:xfrm>
          <a:prstGeom prst="rect">
            <a:avLst/>
          </a:prstGeom>
          <a:solidFill>
            <a:srgbClr val="00206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27AATCS7335Q1Z8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9771061-8F41-43AC-B35F-BC256709C717}"/>
              </a:ext>
            </a:extLst>
          </p:cNvPr>
          <p:cNvSpPr/>
          <p:nvPr/>
        </p:nvSpPr>
        <p:spPr>
          <a:xfrm>
            <a:off x="9067800" y="2544678"/>
            <a:ext cx="2895600" cy="312264"/>
          </a:xfrm>
          <a:prstGeom prst="rect">
            <a:avLst/>
          </a:prstGeom>
          <a:solidFill>
            <a:srgbClr val="00206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29AATCS7335Q1Z4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609CEB7-F6A1-47A7-A495-9A87DD7D280A}"/>
              </a:ext>
            </a:extLst>
          </p:cNvPr>
          <p:cNvSpPr/>
          <p:nvPr/>
        </p:nvSpPr>
        <p:spPr>
          <a:xfrm>
            <a:off x="152400" y="4290930"/>
            <a:ext cx="2895600" cy="312264"/>
          </a:xfrm>
          <a:prstGeom prst="rect">
            <a:avLst/>
          </a:prstGeom>
          <a:solidFill>
            <a:srgbClr val="00206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03AATCS7335Q1ZI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C511B56-1B63-4922-B0C1-417338837AF8}"/>
              </a:ext>
            </a:extLst>
          </p:cNvPr>
          <p:cNvSpPr/>
          <p:nvPr/>
        </p:nvSpPr>
        <p:spPr>
          <a:xfrm>
            <a:off x="3124200" y="4298394"/>
            <a:ext cx="2895600" cy="312264"/>
          </a:xfrm>
          <a:prstGeom prst="rect">
            <a:avLst/>
          </a:prstGeom>
          <a:solidFill>
            <a:srgbClr val="00206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18AATCS7335Q1Z7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AC5EFD9-D2A1-4C22-A1FE-F88F69404067}"/>
              </a:ext>
            </a:extLst>
          </p:cNvPr>
          <p:cNvSpPr/>
          <p:nvPr/>
        </p:nvSpPr>
        <p:spPr>
          <a:xfrm>
            <a:off x="6096000" y="4305858"/>
            <a:ext cx="2895600" cy="312264"/>
          </a:xfrm>
          <a:prstGeom prst="rect">
            <a:avLst/>
          </a:prstGeom>
          <a:solidFill>
            <a:srgbClr val="00206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16AATCS7335Q1ZB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F180682-EEC9-4302-A5BE-F0115DA69A54}"/>
              </a:ext>
            </a:extLst>
          </p:cNvPr>
          <p:cNvSpPr/>
          <p:nvPr/>
        </p:nvSpPr>
        <p:spPr>
          <a:xfrm>
            <a:off x="9067800" y="4335936"/>
            <a:ext cx="2895600" cy="312264"/>
          </a:xfrm>
          <a:prstGeom prst="rect">
            <a:avLst/>
          </a:prstGeom>
          <a:solidFill>
            <a:srgbClr val="00206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14AATCS7335Q1ZF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F2FFDD0-994A-41A9-A175-2EDA9B34CE12}"/>
              </a:ext>
            </a:extLst>
          </p:cNvPr>
          <p:cNvSpPr/>
          <p:nvPr/>
        </p:nvSpPr>
        <p:spPr>
          <a:xfrm>
            <a:off x="152400" y="6172200"/>
            <a:ext cx="2895600" cy="312264"/>
          </a:xfrm>
          <a:prstGeom prst="rect">
            <a:avLst/>
          </a:prstGeom>
          <a:solidFill>
            <a:srgbClr val="00206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21AATCS7335Q2ZJ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17BFC50-EE0A-464B-A509-6A69B09393B5}"/>
              </a:ext>
            </a:extLst>
          </p:cNvPr>
          <p:cNvSpPr/>
          <p:nvPr/>
        </p:nvSpPr>
        <p:spPr>
          <a:xfrm>
            <a:off x="3124200" y="6179664"/>
            <a:ext cx="2895600" cy="312264"/>
          </a:xfrm>
          <a:prstGeom prst="rect">
            <a:avLst/>
          </a:prstGeom>
          <a:solidFill>
            <a:srgbClr val="00206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19AATCS7335Q1Z5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D0719F2-A1B9-4A55-BEF9-ED644DF82503}"/>
              </a:ext>
            </a:extLst>
          </p:cNvPr>
          <p:cNvSpPr/>
          <p:nvPr/>
        </p:nvSpPr>
        <p:spPr>
          <a:xfrm>
            <a:off x="6096000" y="6187128"/>
            <a:ext cx="2895600" cy="312264"/>
          </a:xfrm>
          <a:prstGeom prst="rect">
            <a:avLst/>
          </a:prstGeom>
          <a:solidFill>
            <a:srgbClr val="00206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33AATCS7335Q1ZF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314DC85-3180-409C-9FAE-C20F8FCD9CE9}"/>
              </a:ext>
            </a:extLst>
          </p:cNvPr>
          <p:cNvSpPr/>
          <p:nvPr/>
        </p:nvSpPr>
        <p:spPr>
          <a:xfrm>
            <a:off x="9067800" y="6217206"/>
            <a:ext cx="2895600" cy="312264"/>
          </a:xfrm>
          <a:prstGeom prst="rect">
            <a:avLst/>
          </a:prstGeom>
          <a:solidFill>
            <a:srgbClr val="00206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29AATCS7335Q1Z4</a:t>
            </a:r>
          </a:p>
        </p:txBody>
      </p:sp>
    </p:spTree>
    <p:extLst>
      <p:ext uri="{BB962C8B-B14F-4D97-AF65-F5344CB8AC3E}">
        <p14:creationId xmlns:p14="http://schemas.microsoft.com/office/powerpoint/2010/main" val="172724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2" grpId="0" animBg="1"/>
      <p:bldP spid="30" grpId="0" animBg="1"/>
      <p:bldP spid="31" grpId="0" animBg="1"/>
      <p:bldP spid="32" grpId="0" animBg="1"/>
      <p:bldP spid="33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8E945E-61E9-4305-9E24-66944BC1F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557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2C3900-4D36-4258-A392-779CE6CEF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36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69AD6-B57B-43C7-B913-0201284F7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61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2127BD-A87F-4CD3-B042-8D169296C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069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5A9EF3-ED13-4FC7-B8F2-5E8DEF552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54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3D1E9B-5F2F-4E99-B127-A87B7E2826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0942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5F0B1F-8C98-4B96-9551-E633A66A1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5497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4035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46226" y="4362957"/>
            <a:ext cx="10495915" cy="1969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FFFFFF"/>
                </a:solidFill>
                <a:latin typeface="RobotoRegular"/>
                <a:cs typeface="RobotoRegular"/>
              </a:rPr>
              <a:t>Welcome </a:t>
            </a:r>
            <a:r>
              <a:rPr dirty="0">
                <a:solidFill>
                  <a:srgbClr val="FFFFFF"/>
                </a:solidFill>
                <a:latin typeface="RobotoRegular"/>
                <a:cs typeface="RobotoRegular"/>
              </a:rPr>
              <a:t>to the </a:t>
            </a:r>
            <a:r>
              <a:rPr spc="-5" dirty="0">
                <a:solidFill>
                  <a:srgbClr val="FFFFFF"/>
                </a:solidFill>
                <a:latin typeface="RobotoRegular"/>
                <a:cs typeface="RobotoRegular"/>
              </a:rPr>
              <a:t>Business World</a:t>
            </a:r>
            <a:r>
              <a:rPr spc="-40" dirty="0">
                <a:solidFill>
                  <a:srgbClr val="FFFFFF"/>
                </a:solidFill>
                <a:latin typeface="RobotoRegular"/>
                <a:cs typeface="RobotoRegular"/>
              </a:rPr>
              <a:t> </a:t>
            </a:r>
            <a:r>
              <a:rPr spc="-5" dirty="0">
                <a:solidFill>
                  <a:srgbClr val="FFFFFF"/>
                </a:solidFill>
                <a:latin typeface="RobotoRegular"/>
                <a:cs typeface="RobotoRegular"/>
              </a:rPr>
              <a:t>of  Saarvasri</a:t>
            </a:r>
          </a:p>
          <a:p>
            <a:pPr marL="1270" algn="ctr">
              <a:lnSpc>
                <a:spcPct val="100000"/>
              </a:lnSpc>
              <a:spcBef>
                <a:spcPts val="190"/>
              </a:spcBef>
            </a:pPr>
            <a:r>
              <a:rPr sz="1800" spc="-5" dirty="0">
                <a:solidFill>
                  <a:srgbClr val="FFFFFF"/>
                </a:solidFill>
              </a:rPr>
              <a:t>Healthy Living </a:t>
            </a:r>
            <a:r>
              <a:rPr sz="1800" dirty="0">
                <a:solidFill>
                  <a:srgbClr val="FFFFFF"/>
                </a:solidFill>
              </a:rPr>
              <a:t>By</a:t>
            </a:r>
            <a:r>
              <a:rPr sz="1800" spc="20" dirty="0">
                <a:solidFill>
                  <a:srgbClr val="FFFFFF"/>
                </a:solidFill>
              </a:rPr>
              <a:t> </a:t>
            </a:r>
            <a:r>
              <a:rPr sz="1800" spc="-5" dirty="0">
                <a:solidFill>
                  <a:srgbClr val="FFFFFF"/>
                </a:solidFill>
              </a:rPr>
              <a:t>Nature</a:t>
            </a:r>
            <a:endParaRPr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58EBB8-51D2-4C68-BBE9-BC65CC611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5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809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3A71E8-36C3-4021-955B-BD96048BA6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7" r="14423"/>
          <a:stretch/>
        </p:blipFill>
        <p:spPr>
          <a:xfrm>
            <a:off x="0" y="762000"/>
            <a:ext cx="5181600" cy="58666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D2B7A31-DD01-4FE4-A0D9-531E6D39D722}"/>
              </a:ext>
            </a:extLst>
          </p:cNvPr>
          <p:cNvSpPr/>
          <p:nvPr/>
        </p:nvSpPr>
        <p:spPr>
          <a:xfrm>
            <a:off x="5181600" y="1295400"/>
            <a:ext cx="7010400" cy="2362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2400" b="1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PHASE 1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Incorporated in September 2013 with a Humble Beginning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Operated from its Headquarter in Kolkata, West Bengal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Engaged in Contract Manufacturing of Wellness Products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Marketed through Traditional Sales Network in East India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Quality Products, Affordable Prices with Amazing Results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Extremely High Demand for SHPL Products Across India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3A7FC-EBD9-49A4-85E3-7DF7E9201776}"/>
              </a:ext>
            </a:extLst>
          </p:cNvPr>
          <p:cNvSpPr/>
          <p:nvPr/>
        </p:nvSpPr>
        <p:spPr>
          <a:xfrm>
            <a:off x="5181601" y="3733800"/>
            <a:ext cx="7016684" cy="266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2400" b="1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PHASE 2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Entered into the Direct Selling Business on 20 May 2018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Fastest Growing Consumer Network Present in all States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7+ Lakhs Independent Business Owners (IBOs) &amp; Growing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Over 300 World-class Products in 10 Product Categories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Legitimate and Ethical Business: Member of FIDSI, Delhi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Shifted its Registered Office to New Delhi in March 2022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Stepped into the 5</a:t>
            </a:r>
            <a:r>
              <a:rPr lang="en-IN" baseline="30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</a:t>
            </a: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Year of Glorious Presence and Growth</a:t>
            </a:r>
          </a:p>
        </p:txBody>
      </p:sp>
      <p:pic>
        <p:nvPicPr>
          <p:cNvPr id="9" name="Picture 8" descr="SHPL PPT TITLE (1).png">
            <a:extLst>
              <a:ext uri="{FF2B5EF4-FFF2-40B4-BE49-F238E27FC236}">
                <a16:creationId xmlns:a16="http://schemas.microsoft.com/office/drawing/2014/main" id="{921112CB-5FEA-4073-864E-67E11AC8A01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DA28268-0B84-457B-9074-0BB27B6CEC40}"/>
              </a:ext>
            </a:extLst>
          </p:cNvPr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  </a:t>
            </a:r>
            <a:r>
              <a:rPr lang="en-US" sz="3200" b="1" dirty="0">
                <a:solidFill>
                  <a:schemeClr val="bg1"/>
                </a:solidFill>
                <a:latin typeface="Roboto"/>
              </a:rPr>
              <a:t>SAARVASRI </a:t>
            </a:r>
            <a:r>
              <a:rPr lang="en-US" sz="3200" b="1" dirty="0">
                <a:solidFill>
                  <a:srgbClr val="FFFF00"/>
                </a:solidFill>
                <a:latin typeface="Roboto"/>
              </a:rPr>
              <a:t>STORY </a:t>
            </a:r>
          </a:p>
        </p:txBody>
      </p:sp>
    </p:spTree>
    <p:extLst>
      <p:ext uri="{BB962C8B-B14F-4D97-AF65-F5344CB8AC3E}">
        <p14:creationId xmlns:p14="http://schemas.microsoft.com/office/powerpoint/2010/main" val="408861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PL PPT TITLE (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 PURCHASE WITH BV </a:t>
            </a:r>
            <a:endParaRPr lang="en-US" sz="3200" b="1" dirty="0">
              <a:solidFill>
                <a:srgbClr val="FFFF00"/>
              </a:solidFill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EA3F34-9667-4D2F-88CA-8F87DDAD35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19"/>
          <a:stretch/>
        </p:blipFill>
        <p:spPr>
          <a:xfrm>
            <a:off x="0" y="844550"/>
            <a:ext cx="5400910" cy="57848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FAED159-DDC5-4A40-BDBA-7514240CB432}"/>
              </a:ext>
            </a:extLst>
          </p:cNvPr>
          <p:cNvSpPr/>
          <p:nvPr/>
        </p:nvSpPr>
        <p:spPr>
          <a:xfrm>
            <a:off x="5638800" y="1066800"/>
            <a:ext cx="6248400" cy="5334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Roboto"/>
              </a:rPr>
              <a:t>THREE R’s OF DIRECT SELLING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06BDD1-F7AA-4CF7-817A-9ACF20B42A1B}"/>
              </a:ext>
            </a:extLst>
          </p:cNvPr>
          <p:cNvSpPr/>
          <p:nvPr/>
        </p:nvSpPr>
        <p:spPr>
          <a:xfrm>
            <a:off x="5638800" y="1828800"/>
            <a:ext cx="2895600" cy="1219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Roboto"/>
              </a:rPr>
              <a:t>RECRUITING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Roboto"/>
              </a:rPr>
              <a:t>(JOINING)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998FA5-B4D6-4ACD-B987-9C4E07CD8B70}"/>
              </a:ext>
            </a:extLst>
          </p:cNvPr>
          <p:cNvSpPr/>
          <p:nvPr/>
        </p:nvSpPr>
        <p:spPr>
          <a:xfrm>
            <a:off x="5638800" y="3352800"/>
            <a:ext cx="2895600" cy="1219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Roboto"/>
              </a:rPr>
              <a:t>RETAILING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Roboto"/>
              </a:rPr>
              <a:t>(RE-PURCHASE)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603B6D-7322-43D6-8F58-59283E688988}"/>
              </a:ext>
            </a:extLst>
          </p:cNvPr>
          <p:cNvSpPr/>
          <p:nvPr/>
        </p:nvSpPr>
        <p:spPr>
          <a:xfrm>
            <a:off x="5638800" y="4953000"/>
            <a:ext cx="2895600" cy="1219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Roboto"/>
              </a:rPr>
              <a:t>RETAINING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Roboto"/>
              </a:rPr>
              <a:t>(TRAINING &amp; EDUCATION)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E9CAD0-EA85-4B56-8630-C037D95DF515}"/>
              </a:ext>
            </a:extLst>
          </p:cNvPr>
          <p:cNvSpPr/>
          <p:nvPr/>
        </p:nvSpPr>
        <p:spPr>
          <a:xfrm>
            <a:off x="8686800" y="1828800"/>
            <a:ext cx="3200400" cy="1219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chemeClr val="tx1"/>
                </a:solidFill>
                <a:latin typeface="Roboto"/>
              </a:rPr>
              <a:t>The Law of Leverage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chemeClr val="tx1"/>
                </a:solidFill>
                <a:latin typeface="Roboto"/>
              </a:rPr>
              <a:t>Direct Selling is 1% of 100 People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chemeClr val="tx1"/>
                </a:solidFill>
                <a:latin typeface="Roboto"/>
              </a:rPr>
              <a:t>Helps Build a Large Sales Network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chemeClr val="tx1"/>
                </a:solidFill>
                <a:latin typeface="Roboto"/>
              </a:rPr>
              <a:t>Fresh Recruits Bring New Energy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698196-25CC-4B8D-982E-D9806F88349F}"/>
              </a:ext>
            </a:extLst>
          </p:cNvPr>
          <p:cNvSpPr/>
          <p:nvPr/>
        </p:nvSpPr>
        <p:spPr>
          <a:xfrm>
            <a:off x="8686800" y="3352800"/>
            <a:ext cx="3200400" cy="1219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chemeClr val="tx1"/>
                </a:solidFill>
                <a:latin typeface="Roboto"/>
              </a:rPr>
              <a:t>Foundation of a Direct Selling Co.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chemeClr val="tx1"/>
                </a:solidFill>
                <a:latin typeface="Roboto"/>
              </a:rPr>
              <a:t>Access to Finest Quality Products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chemeClr val="tx1"/>
                </a:solidFill>
                <a:latin typeface="Roboto"/>
              </a:rPr>
              <a:t>Enhances Belief in the Products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chemeClr val="tx1"/>
                </a:solidFill>
                <a:latin typeface="Roboto"/>
              </a:rPr>
              <a:t>Helps Convert Retail Customers   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40E34C8-0868-4A4B-87FC-85F7433587F0}"/>
              </a:ext>
            </a:extLst>
          </p:cNvPr>
          <p:cNvSpPr/>
          <p:nvPr/>
        </p:nvSpPr>
        <p:spPr>
          <a:xfrm>
            <a:off x="8686800" y="4953000"/>
            <a:ext cx="3200400" cy="1219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chemeClr val="tx1"/>
                </a:solidFill>
                <a:latin typeface="Roboto"/>
              </a:rPr>
              <a:t>The Law of Average (80:20 Rule)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chemeClr val="tx1"/>
                </a:solidFill>
                <a:latin typeface="Roboto"/>
              </a:rPr>
              <a:t> Strong Training &amp; Support System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chemeClr val="tx1"/>
                </a:solidFill>
                <a:latin typeface="Roboto"/>
              </a:rPr>
              <a:t> Genuine Dream &amp; Passion for Life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chemeClr val="tx1"/>
                </a:solidFill>
                <a:latin typeface="Roboto"/>
              </a:rPr>
              <a:t> Personal and Professional Skills</a:t>
            </a:r>
          </a:p>
        </p:txBody>
      </p:sp>
    </p:spTree>
    <p:extLst>
      <p:ext uri="{BB962C8B-B14F-4D97-AF65-F5344CB8AC3E}">
        <p14:creationId xmlns:p14="http://schemas.microsoft.com/office/powerpoint/2010/main" val="191222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1F5943D-1161-4357-A902-88F0A316C051}"/>
              </a:ext>
            </a:extLst>
          </p:cNvPr>
          <p:cNvSpPr/>
          <p:nvPr/>
        </p:nvSpPr>
        <p:spPr>
          <a:xfrm>
            <a:off x="0" y="0"/>
            <a:ext cx="107442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IN" sz="3200" b="1" dirty="0">
                <a:latin typeface="Roboto" panose="02000000000000000000" pitchFamily="2" charset="0"/>
                <a:ea typeface="Roboto" panose="02000000000000000000" pitchFamily="2" charset="0"/>
              </a:rPr>
              <a:t>HOW TO ASSOCIATE? </a:t>
            </a:r>
            <a:endParaRPr lang="en-IN" sz="3200" b="1" dirty="0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D94A0E-F256-414D-955E-A33EDA94D7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9" r="21358"/>
          <a:stretch/>
        </p:blipFill>
        <p:spPr>
          <a:xfrm>
            <a:off x="0" y="787138"/>
            <a:ext cx="3962400" cy="583283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649CB82-F021-4DA1-9DA1-0F77374505FA}"/>
              </a:ext>
            </a:extLst>
          </p:cNvPr>
          <p:cNvSpPr/>
          <p:nvPr/>
        </p:nvSpPr>
        <p:spPr>
          <a:xfrm>
            <a:off x="4114800" y="1143000"/>
            <a:ext cx="7391400" cy="4572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STEP 1:  REGISTER ONLINE FOR FREE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14FFA9-6E12-422C-BDD1-D5F4EEAB1B22}"/>
              </a:ext>
            </a:extLst>
          </p:cNvPr>
          <p:cNvSpPr/>
          <p:nvPr/>
        </p:nvSpPr>
        <p:spPr>
          <a:xfrm>
            <a:off x="4114800" y="1600200"/>
            <a:ext cx="7391400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Register Online as a Preferred Customer (PC)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Registration is Absolutely FREE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Simply Provide Basic Personal Details and Delivery Address (Mandatory)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No KYC Compliance Needed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Get SHPL User ID and Password to access IBO Back Office  </a:t>
            </a:r>
            <a:endParaRPr lang="en-IN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8B287D-A0E3-42FE-BAF3-74C743F99CE4}"/>
              </a:ext>
            </a:extLst>
          </p:cNvPr>
          <p:cNvSpPr/>
          <p:nvPr/>
        </p:nvSpPr>
        <p:spPr>
          <a:xfrm>
            <a:off x="4114800" y="2971800"/>
            <a:ext cx="7391400" cy="4572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STEP 2:  BUY SHPL PRODUCTS AS A CUSTOMER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5D7EC5-60AE-44EA-AABD-43AE783CEB1A}"/>
              </a:ext>
            </a:extLst>
          </p:cNvPr>
          <p:cNvSpPr/>
          <p:nvPr/>
        </p:nvSpPr>
        <p:spPr>
          <a:xfrm>
            <a:off x="4114800" y="3429000"/>
            <a:ext cx="7391400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Buy SHPL Products at MRP to Avail an Exciting </a:t>
            </a:r>
            <a:r>
              <a:rPr lang="en-IN" sz="1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Buy 1 – Get 1 FREE </a:t>
            </a:r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Offer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Buy SHPL Products from Your Nearest SHPL Gallery or Place Order Online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Buy ANY SHPL Products across ANY Categories Including Home Care &amp; Kitchen Care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Payment Options: Gallery, E-Wallet, Online Payment Gateway &amp; Company Bank Account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Home Delivery of Products within 4 – 7 working days; Free Delivery above Rs.2500/-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37F800-0735-4CFF-87D2-5A4B3840475D}"/>
              </a:ext>
            </a:extLst>
          </p:cNvPr>
          <p:cNvSpPr/>
          <p:nvPr/>
        </p:nvSpPr>
        <p:spPr>
          <a:xfrm>
            <a:off x="4114800" y="4876800"/>
            <a:ext cx="7391400" cy="42862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STEP 3:  APPLY TO BE AN IBO TO BECOME AN ENTREPRENEUR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A7BCF3-52AF-432E-9EBC-3088BAE0B298}"/>
              </a:ext>
            </a:extLst>
          </p:cNvPr>
          <p:cNvSpPr/>
          <p:nvPr/>
        </p:nvSpPr>
        <p:spPr>
          <a:xfrm>
            <a:off x="4114800" y="5334000"/>
            <a:ext cx="7877175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Self- Use Finest Quality SHPL Products and get Satisfied of its Quality &amp; Benefits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Optionally and Voluntarily Choose to Refer SHPL Products after Having Used Them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Apply Online to be a SHPL ‘Independent Business Owner (IBO)’ in the IBO Back Office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Update KYC Online and Become KYC Compliant; Get Trained to Succeed with SHPL Education </a:t>
            </a:r>
            <a:endParaRPr lang="en-IN" sz="14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5" name="Picture 14" descr="SHPL PPT TITLE (1).png">
            <a:extLst>
              <a:ext uri="{FF2B5EF4-FFF2-40B4-BE49-F238E27FC236}">
                <a16:creationId xmlns:a16="http://schemas.microsoft.com/office/drawing/2014/main" id="{F6A284CA-1F65-461D-8B69-0FF7346B9CC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6DF408E-82FB-4C97-B898-A8036E310130}"/>
              </a:ext>
            </a:extLst>
          </p:cNvPr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HOW TO ASSOCIATE WITH </a:t>
            </a:r>
            <a:r>
              <a:rPr lang="en-US" sz="3200" b="1" dirty="0">
                <a:solidFill>
                  <a:srgbClr val="FFFF00"/>
                </a:solidFill>
                <a:latin typeface="Roboto"/>
              </a:rPr>
              <a:t>SHPL?  </a:t>
            </a:r>
          </a:p>
        </p:txBody>
      </p:sp>
    </p:spTree>
    <p:extLst>
      <p:ext uri="{BB962C8B-B14F-4D97-AF65-F5344CB8AC3E}">
        <p14:creationId xmlns:p14="http://schemas.microsoft.com/office/powerpoint/2010/main" val="373354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13" grpId="0" animBg="1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PL PPT TITLE (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1. BUY 1 GET 1 FREE OFFER  </a:t>
            </a:r>
            <a:endParaRPr lang="en-US" sz="3200" b="1" dirty="0">
              <a:solidFill>
                <a:srgbClr val="FFFF00"/>
              </a:solidFill>
              <a:latin typeface="Roboto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24400" y="2667000"/>
            <a:ext cx="70866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" dirty="0">
                <a:solidFill>
                  <a:schemeClr val="tx1"/>
                </a:solidFill>
                <a:latin typeface="Roboto"/>
              </a:rPr>
              <a:t>When you buy products at MRP, you get 1 Product FREE giving you an Extra-ordinary Discounted Price of 50%  </a:t>
            </a:r>
            <a:endParaRPr lang="en-US" dirty="0">
              <a:solidFill>
                <a:schemeClr val="tx1"/>
              </a:solidFill>
              <a:latin typeface="Roboto"/>
            </a:endParaRPr>
          </a:p>
        </p:txBody>
      </p:sp>
      <p:pic>
        <p:nvPicPr>
          <p:cNvPr id="6" name="Picture 5" descr="image-asset.jpeg"/>
          <p:cNvPicPr>
            <a:picLocks noChangeAspect="1"/>
          </p:cNvPicPr>
          <p:nvPr/>
        </p:nvPicPr>
        <p:blipFill>
          <a:blip r:embed="rId3" cstate="print"/>
          <a:srcRect l="9333" r="12000"/>
          <a:stretch>
            <a:fillRect/>
          </a:stretch>
        </p:blipFill>
        <p:spPr>
          <a:xfrm>
            <a:off x="0" y="838200"/>
            <a:ext cx="4495800" cy="5715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8E21865-7873-465F-8C02-5463BB88D955}"/>
              </a:ext>
            </a:extLst>
          </p:cNvPr>
          <p:cNvSpPr/>
          <p:nvPr/>
        </p:nvSpPr>
        <p:spPr>
          <a:xfrm>
            <a:off x="4724400" y="1011876"/>
            <a:ext cx="7086600" cy="1585274"/>
          </a:xfrm>
          <a:prstGeom prst="rect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Roboto"/>
              </a:rPr>
              <a:t>PURCHASE FINEST SHPL PRODUCTS</a:t>
            </a:r>
          </a:p>
          <a:p>
            <a:pPr algn="ctr"/>
            <a:r>
              <a:rPr lang="en-US" sz="4400" b="1" dirty="0">
                <a:latin typeface="Roboto"/>
              </a:rPr>
              <a:t>EVERY SINGLE MONTH</a:t>
            </a:r>
          </a:p>
          <a:p>
            <a:pPr algn="ctr"/>
            <a:r>
              <a:rPr lang="en-US" sz="2400" b="1" dirty="0">
                <a:latin typeface="Roboto"/>
              </a:rPr>
              <a:t>FOR SELF-USE AND SET AN EXAMPLE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D0E5C22-AA77-425C-9B69-CF9DA057B2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352800"/>
            <a:ext cx="3936999" cy="2362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3ED542D-14D3-CACB-DCC0-38D38A7D59A6}"/>
              </a:ext>
            </a:extLst>
          </p:cNvPr>
          <p:cNvSpPr/>
          <p:nvPr/>
        </p:nvSpPr>
        <p:spPr>
          <a:xfrm>
            <a:off x="4724400" y="5715000"/>
            <a:ext cx="71628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" dirty="0">
                <a:solidFill>
                  <a:schemeClr val="tx1"/>
                </a:solidFill>
                <a:latin typeface="Roboto"/>
              </a:rPr>
              <a:t>When you have Hundreds and Thousands of People in your Network Buying SHPL Products ever single month, you accumulate Impressive BV (Business Volume) Giving you Leverage Income </a:t>
            </a:r>
            <a:endParaRPr lang="en-US" dirty="0">
              <a:solidFill>
                <a:schemeClr val="tx1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90709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PL PPT TITLE (1).png">
            <a:extLst>
              <a:ext uri="{FF2B5EF4-FFF2-40B4-BE49-F238E27FC236}">
                <a16:creationId xmlns:a16="http://schemas.microsoft.com/office/drawing/2014/main" id="{1CB77736-CA65-46A8-A31A-7F7AB9BECB3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47B20A6-1AF0-4C6D-8DAD-CB0D3441CCE6}"/>
              </a:ext>
            </a:extLst>
          </p:cNvPr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 CONSISTENCY OFFER </a:t>
            </a:r>
            <a:endParaRPr lang="en-US" sz="3200" b="1" dirty="0">
              <a:solidFill>
                <a:srgbClr val="FFFF00"/>
              </a:solidFill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9D6E77-46B8-4F0C-898D-F89FDAB09E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" t="5906" r="-169" b="1705"/>
          <a:stretch/>
        </p:blipFill>
        <p:spPr>
          <a:xfrm>
            <a:off x="0" y="914400"/>
            <a:ext cx="2786932" cy="16764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95D0E3E-7FBB-4750-A0B4-5B8F07E6B575}"/>
              </a:ext>
            </a:extLst>
          </p:cNvPr>
          <p:cNvSpPr/>
          <p:nvPr/>
        </p:nvSpPr>
        <p:spPr>
          <a:xfrm>
            <a:off x="2786932" y="1371600"/>
            <a:ext cx="9405068" cy="6858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latin typeface="Roboto" panose="02000000000000000000" pitchFamily="2" charset="0"/>
                <a:ea typeface="Roboto" panose="02000000000000000000" pitchFamily="2" charset="0"/>
              </a:rPr>
              <a:t>OFFER VALID FOR 3, 6 AND 12 ROLLING MONTHS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E360E6-ECD7-4C29-9287-B6684DE40DE5}"/>
              </a:ext>
            </a:extLst>
          </p:cNvPr>
          <p:cNvSpPr/>
          <p:nvPr/>
        </p:nvSpPr>
        <p:spPr>
          <a:xfrm>
            <a:off x="533400" y="2590800"/>
            <a:ext cx="3276600" cy="533400"/>
          </a:xfrm>
          <a:prstGeom prst="rect">
            <a:avLst/>
          </a:prstGeom>
          <a:solidFill>
            <a:srgbClr val="00206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latin typeface="Roboto" panose="02000000000000000000" pitchFamily="2" charset="0"/>
                <a:ea typeface="Roboto" panose="02000000000000000000" pitchFamily="2" charset="0"/>
              </a:rPr>
              <a:t>3-MONTH CHALLENGE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B10F48B-5140-4C81-907B-4944AA8921E5}"/>
              </a:ext>
            </a:extLst>
          </p:cNvPr>
          <p:cNvSpPr/>
          <p:nvPr/>
        </p:nvSpPr>
        <p:spPr>
          <a:xfrm>
            <a:off x="4495800" y="2590800"/>
            <a:ext cx="3276600" cy="533400"/>
          </a:xfrm>
          <a:prstGeom prst="rect">
            <a:avLst/>
          </a:prstGeom>
          <a:solidFill>
            <a:srgbClr val="00206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latin typeface="Roboto" panose="02000000000000000000" pitchFamily="2" charset="0"/>
                <a:ea typeface="Roboto" panose="02000000000000000000" pitchFamily="2" charset="0"/>
              </a:rPr>
              <a:t>6-MONTH CHALLENGE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A236D84-B8D6-470C-9440-A7B23E2435BB}"/>
              </a:ext>
            </a:extLst>
          </p:cNvPr>
          <p:cNvSpPr/>
          <p:nvPr/>
        </p:nvSpPr>
        <p:spPr>
          <a:xfrm>
            <a:off x="8382000" y="2590800"/>
            <a:ext cx="3276600" cy="533400"/>
          </a:xfrm>
          <a:prstGeom prst="rect">
            <a:avLst/>
          </a:prstGeom>
          <a:solidFill>
            <a:srgbClr val="00206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latin typeface="Roboto" panose="02000000000000000000" pitchFamily="2" charset="0"/>
                <a:ea typeface="Roboto" panose="02000000000000000000" pitchFamily="2" charset="0"/>
              </a:rPr>
              <a:t>12-MONTH CHALLENGE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62E08C1-21C6-4498-876A-4AC50336B44A}"/>
              </a:ext>
            </a:extLst>
          </p:cNvPr>
          <p:cNvSpPr/>
          <p:nvPr/>
        </p:nvSpPr>
        <p:spPr>
          <a:xfrm>
            <a:off x="533400" y="3124200"/>
            <a:ext cx="32766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1400" spc="5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Purchase </a:t>
            </a:r>
            <a:r>
              <a:rPr lang="en-US" sz="1400" spc="1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1000 Self </a:t>
            </a:r>
            <a:r>
              <a:rPr lang="en-US" sz="1400" spc="2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BV worth of SHPL P</a:t>
            </a:r>
            <a:r>
              <a:rPr lang="en-US" sz="1400" spc="1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roducts before 15</a:t>
            </a:r>
            <a:r>
              <a:rPr lang="en-US" sz="1400" spc="15" baseline="24691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th </a:t>
            </a:r>
            <a:r>
              <a:rPr lang="en-US" sz="1400" spc="2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of </a:t>
            </a:r>
            <a:r>
              <a:rPr lang="en-US" sz="1400" spc="5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each </a:t>
            </a:r>
            <a:r>
              <a:rPr lang="en-US" sz="14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month </a:t>
            </a:r>
            <a:r>
              <a:rPr lang="en-US" sz="1400" spc="15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in </a:t>
            </a:r>
            <a:r>
              <a:rPr lang="en-US" sz="1400" spc="1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a </a:t>
            </a:r>
            <a:r>
              <a:rPr lang="en-US" sz="1400" spc="15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single invoice </a:t>
            </a:r>
            <a:r>
              <a:rPr lang="en-US" sz="1400" spc="1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for 3 consecutive </a:t>
            </a:r>
            <a:r>
              <a:rPr lang="en-US" sz="1400" spc="5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months</a:t>
            </a:r>
            <a:endParaRPr lang="en-US" sz="2000" dirty="0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AB1BC5A-BB49-48C3-A5BC-9E1B39A0EEBE}"/>
              </a:ext>
            </a:extLst>
          </p:cNvPr>
          <p:cNvSpPr/>
          <p:nvPr/>
        </p:nvSpPr>
        <p:spPr>
          <a:xfrm>
            <a:off x="4495800" y="3124200"/>
            <a:ext cx="32766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1400" spc="5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Purchase </a:t>
            </a:r>
            <a:r>
              <a:rPr lang="en-US" sz="1400" spc="1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1000 Self </a:t>
            </a:r>
            <a:r>
              <a:rPr lang="en-US" sz="1400" spc="2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BV worth of SHPL P</a:t>
            </a:r>
            <a:r>
              <a:rPr lang="en-US" sz="1400" spc="1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roducts before 15</a:t>
            </a:r>
            <a:r>
              <a:rPr lang="en-US" sz="1400" spc="15" baseline="24691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th </a:t>
            </a:r>
            <a:r>
              <a:rPr lang="en-US" sz="1400" spc="2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of </a:t>
            </a:r>
            <a:r>
              <a:rPr lang="en-US" sz="1400" spc="5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each </a:t>
            </a:r>
            <a:r>
              <a:rPr lang="en-US" sz="14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month </a:t>
            </a:r>
            <a:r>
              <a:rPr lang="en-US" sz="1400" spc="15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in </a:t>
            </a:r>
            <a:r>
              <a:rPr lang="en-US" sz="1400" spc="1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a </a:t>
            </a:r>
            <a:r>
              <a:rPr lang="en-US" sz="1400" spc="15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single invoice </a:t>
            </a:r>
            <a:r>
              <a:rPr lang="en-US" sz="1400" spc="1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for 6 consecutive </a:t>
            </a:r>
            <a:r>
              <a:rPr lang="en-US" sz="1400" spc="5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months</a:t>
            </a:r>
            <a:endParaRPr lang="en-US" sz="2000" dirty="0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1B16F52-D020-4915-B3DB-282C351E8578}"/>
              </a:ext>
            </a:extLst>
          </p:cNvPr>
          <p:cNvSpPr/>
          <p:nvPr/>
        </p:nvSpPr>
        <p:spPr>
          <a:xfrm>
            <a:off x="8382000" y="3124200"/>
            <a:ext cx="32766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1400" spc="5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Purchase </a:t>
            </a:r>
            <a:r>
              <a:rPr lang="en-US" sz="1400" spc="1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1000 Self </a:t>
            </a:r>
            <a:r>
              <a:rPr lang="en-US" sz="1400" spc="2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BV worth of SHPL P</a:t>
            </a:r>
            <a:r>
              <a:rPr lang="en-US" sz="1400" spc="1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roducts  before 15</a:t>
            </a:r>
            <a:r>
              <a:rPr lang="en-US" sz="1400" spc="15" baseline="24691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th </a:t>
            </a:r>
            <a:r>
              <a:rPr lang="en-US" sz="1400" spc="2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of </a:t>
            </a:r>
            <a:r>
              <a:rPr lang="en-US" sz="1400" spc="5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each </a:t>
            </a:r>
            <a:r>
              <a:rPr lang="en-US" sz="14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month </a:t>
            </a:r>
            <a:r>
              <a:rPr lang="en-US" sz="1400" spc="15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in </a:t>
            </a:r>
            <a:r>
              <a:rPr lang="en-US" sz="1400" spc="1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a </a:t>
            </a:r>
            <a:r>
              <a:rPr lang="en-US" sz="1400" spc="15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single invoice </a:t>
            </a:r>
            <a:r>
              <a:rPr lang="en-US" sz="1400" spc="1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for 12 consecutive </a:t>
            </a:r>
            <a:r>
              <a:rPr lang="en-US" sz="1400" spc="5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rPr>
              <a:t>months</a:t>
            </a:r>
            <a:endParaRPr lang="en-US" sz="2000" dirty="0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FCC7B72-E6CA-4A58-A5E3-9DD0FF62D527}"/>
              </a:ext>
            </a:extLst>
          </p:cNvPr>
          <p:cNvSpPr/>
          <p:nvPr/>
        </p:nvSpPr>
        <p:spPr>
          <a:xfrm>
            <a:off x="533400" y="3886200"/>
            <a:ext cx="3276600" cy="1143000"/>
          </a:xfrm>
          <a:prstGeom prst="rect">
            <a:avLst/>
          </a:prstGeom>
          <a:solidFill>
            <a:srgbClr val="00990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1400" b="1" spc="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GET FREE SHPL PRODUCTS WORTH</a:t>
            </a:r>
          </a:p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2400" b="1" spc="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MRP. 1500/- </a:t>
            </a:r>
          </a:p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2000" b="1" spc="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ABSOLUTELY FREE</a:t>
            </a:r>
            <a:endParaRPr lang="en-US" sz="2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 Condensed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B8F8E91-C1E6-4C30-A829-B30BF6CD6834}"/>
              </a:ext>
            </a:extLst>
          </p:cNvPr>
          <p:cNvSpPr/>
          <p:nvPr/>
        </p:nvSpPr>
        <p:spPr>
          <a:xfrm>
            <a:off x="4483624" y="3886200"/>
            <a:ext cx="3276600" cy="1143000"/>
          </a:xfrm>
          <a:prstGeom prst="rect">
            <a:avLst/>
          </a:prstGeom>
          <a:solidFill>
            <a:srgbClr val="00990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1400" b="1" spc="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GET FREE SHPL PRODUCTS WORTH</a:t>
            </a:r>
          </a:p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2400" b="1" spc="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MRP. 5000/- </a:t>
            </a:r>
          </a:p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2000" b="1" spc="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ABSOLUTELY FREE</a:t>
            </a:r>
            <a:endParaRPr lang="en-US" sz="2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 Condensed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9AE9DAA-7B0F-4A84-A847-C8F2801AA30C}"/>
              </a:ext>
            </a:extLst>
          </p:cNvPr>
          <p:cNvSpPr/>
          <p:nvPr/>
        </p:nvSpPr>
        <p:spPr>
          <a:xfrm>
            <a:off x="8369824" y="3886200"/>
            <a:ext cx="3276600" cy="1143000"/>
          </a:xfrm>
          <a:prstGeom prst="rect">
            <a:avLst/>
          </a:prstGeom>
          <a:solidFill>
            <a:srgbClr val="00990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1400" b="1" spc="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GET FREE SHPL PRODUCTS WORTH</a:t>
            </a:r>
          </a:p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2400" b="1" spc="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MRP. 15000/- </a:t>
            </a:r>
          </a:p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2000" b="1" spc="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ABSOLUTELY FREE</a:t>
            </a:r>
            <a:endParaRPr lang="en-US" sz="2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 Condensed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A4B8C2-B5DA-4B8E-B664-B0581C430278}"/>
              </a:ext>
            </a:extLst>
          </p:cNvPr>
          <p:cNvSpPr/>
          <p:nvPr/>
        </p:nvSpPr>
        <p:spPr>
          <a:xfrm>
            <a:off x="533400" y="5105400"/>
            <a:ext cx="11113024" cy="1447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just">
              <a:lnSpc>
                <a:spcPct val="100000"/>
              </a:lnSpc>
            </a:pPr>
            <a:r>
              <a:rPr lang="en-US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# Only purchase Invoices with Personal BV (beyond Personal BV required to maintain the Rank) is considered. # Invoices must be dated before 15</a:t>
            </a:r>
            <a:r>
              <a:rPr lang="en-US" sz="1200" baseline="30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th</a:t>
            </a:r>
            <a:r>
              <a:rPr lang="en-US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of every month # For New IBOs, the Re-purchase can be up to 31</a:t>
            </a:r>
            <a:r>
              <a:rPr lang="en-US" sz="1200" baseline="30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st</a:t>
            </a:r>
            <a:r>
              <a:rPr lang="en-US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of the Month of Activation # Re-Purchase Invoices with a max of 2 Kitchen</a:t>
            </a:r>
            <a:r>
              <a:rPr lang="en-US" sz="1200" spc="-35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Care / Home C</a:t>
            </a:r>
            <a:r>
              <a:rPr lang="en-US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are</a:t>
            </a:r>
            <a:r>
              <a:rPr lang="en-US" sz="1200" spc="-3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P</a:t>
            </a:r>
            <a:r>
              <a:rPr lang="en-US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roducts</a:t>
            </a:r>
            <a:r>
              <a:rPr lang="en-US" sz="1200" spc="-45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are considered # Invoices with </a:t>
            </a:r>
            <a:r>
              <a:rPr lang="en-US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Business Tools</a:t>
            </a:r>
            <a:r>
              <a:rPr lang="en-US" sz="1200" spc="-3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lang="en-US" sz="1200" spc="-5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will</a:t>
            </a:r>
            <a:r>
              <a:rPr lang="en-US" sz="1200" spc="2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lang="en-US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not</a:t>
            </a:r>
            <a:r>
              <a:rPr lang="en-US" sz="1200" spc="-15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lang="en-US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be</a:t>
            </a:r>
            <a:r>
              <a:rPr lang="en-US" sz="1200" spc="-15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lang="en-US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considered. # Invoices comprising of any other Promotional Offers including any kind of Combo Packs bill </a:t>
            </a:r>
            <a:r>
              <a:rPr lang="en-US" sz="1200" spc="-5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will </a:t>
            </a:r>
            <a:r>
              <a:rPr lang="en-US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not be</a:t>
            </a:r>
            <a:r>
              <a:rPr lang="en-US" sz="1200" spc="-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lang="en-US" sz="1200" spc="-5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considered. # Free products will be issued at the discretion of the Company Management # </a:t>
            </a:r>
            <a:r>
              <a:rPr lang="en-US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Repetition of </a:t>
            </a:r>
            <a:r>
              <a:rPr lang="en-US" sz="1200" spc="-5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same </a:t>
            </a:r>
            <a:r>
              <a:rPr lang="en-US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product as free Products may not be </a:t>
            </a:r>
            <a:r>
              <a:rPr lang="en-US" sz="1200" spc="-5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allowed # </a:t>
            </a:r>
            <a:r>
              <a:rPr lang="en-US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Kitchen Care / </a:t>
            </a:r>
            <a:r>
              <a:rPr lang="en-US" sz="1200" spc="-5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Home </a:t>
            </a:r>
            <a:r>
              <a:rPr lang="en-US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Care products &amp; Business Tools </a:t>
            </a:r>
            <a:r>
              <a:rPr lang="en-US" sz="1200" spc="-5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will </a:t>
            </a:r>
            <a:r>
              <a:rPr lang="en-US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not be </a:t>
            </a:r>
            <a:r>
              <a:rPr lang="en-US" sz="1200" spc="-5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allowed </a:t>
            </a:r>
            <a:r>
              <a:rPr lang="en-US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as Free </a:t>
            </a:r>
            <a:r>
              <a:rPr lang="en-US" sz="1200" spc="-26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P</a:t>
            </a:r>
            <a:r>
              <a:rPr lang="en-US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roduct  # </a:t>
            </a:r>
            <a:r>
              <a:rPr lang="en-US" sz="1200" spc="-5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No </a:t>
            </a:r>
            <a:r>
              <a:rPr lang="en-US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BP, BV or FP </a:t>
            </a:r>
            <a:r>
              <a:rPr lang="en-US" sz="1200" spc="-5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will </a:t>
            </a:r>
            <a:r>
              <a:rPr lang="en-US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be </a:t>
            </a:r>
            <a:r>
              <a:rPr lang="en-US" sz="1200" spc="-5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awarded </a:t>
            </a:r>
            <a:r>
              <a:rPr lang="en-US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against Free</a:t>
            </a:r>
            <a:r>
              <a:rPr lang="en-US" sz="1200" spc="-11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P</a:t>
            </a:r>
            <a:r>
              <a:rPr lang="en-US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roducts # Regular Mandatory Self Purchase requirement of ‘Leadership Bonus’ will not be considered for this offer # Only Highest Achievement will be Awarded.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7564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CF586B1-8F23-E1FE-D986-B1439B7DC4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31467" cy="3505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586081-40A8-F7B1-4956-7BE399ABD7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467" y="-19050"/>
            <a:ext cx="5960533" cy="34998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11930B-F1F1-6F52-BE8D-6CC5576DEC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6" y="3499866"/>
            <a:ext cx="6231467" cy="33771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3C736B-3A31-163C-395A-B00A68E98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466" y="3480816"/>
            <a:ext cx="5960533" cy="337718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20307B-3DA9-465A-A580-F5000ECA22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" t="8913" r="-893" b="949"/>
          <a:stretch/>
        </p:blipFill>
        <p:spPr>
          <a:xfrm>
            <a:off x="7905750" y="802353"/>
            <a:ext cx="4286250" cy="5795327"/>
          </a:xfrm>
          <a:prstGeom prst="rect">
            <a:avLst/>
          </a:prstGeom>
        </p:spPr>
      </p:pic>
      <p:pic>
        <p:nvPicPr>
          <p:cNvPr id="21" name="Picture 20" descr="SHPL PPT TITLE 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 2. SELF-PURCHASE BONUS (SRB)</a:t>
            </a:r>
            <a:endParaRPr lang="en-US" sz="3200" b="1" dirty="0">
              <a:solidFill>
                <a:srgbClr val="FFFF00"/>
              </a:solidFill>
              <a:latin typeface="Roboto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3FEAE116-7A35-4A18-BBFE-7296FC840AD6}"/>
              </a:ext>
            </a:extLst>
          </p:cNvPr>
          <p:cNvSpPr/>
          <p:nvPr/>
        </p:nvSpPr>
        <p:spPr>
          <a:xfrm>
            <a:off x="1197103" y="2980817"/>
            <a:ext cx="523240" cy="523240"/>
          </a:xfrm>
          <a:custGeom>
            <a:avLst/>
            <a:gdLst/>
            <a:ahLst/>
            <a:cxnLst/>
            <a:rect l="l" t="t" r="r" b="b"/>
            <a:pathLst>
              <a:path w="523239" h="523239">
                <a:moveTo>
                  <a:pt x="522604" y="475742"/>
                </a:moveTo>
                <a:lnTo>
                  <a:pt x="126" y="475742"/>
                </a:lnTo>
                <a:lnTo>
                  <a:pt x="126" y="522731"/>
                </a:lnTo>
                <a:lnTo>
                  <a:pt x="522604" y="522731"/>
                </a:lnTo>
                <a:lnTo>
                  <a:pt x="522604" y="475742"/>
                </a:lnTo>
                <a:close/>
              </a:path>
              <a:path w="523239" h="523239">
                <a:moveTo>
                  <a:pt x="424434" y="263017"/>
                </a:moveTo>
                <a:lnTo>
                  <a:pt x="98298" y="263017"/>
                </a:lnTo>
                <a:lnTo>
                  <a:pt x="60061" y="270730"/>
                </a:lnTo>
                <a:lnTo>
                  <a:pt x="28813" y="291766"/>
                </a:lnTo>
                <a:lnTo>
                  <a:pt x="7733" y="322970"/>
                </a:lnTo>
                <a:lnTo>
                  <a:pt x="0" y="361188"/>
                </a:lnTo>
                <a:lnTo>
                  <a:pt x="0" y="475742"/>
                </a:lnTo>
                <a:lnTo>
                  <a:pt x="522732" y="475742"/>
                </a:lnTo>
                <a:lnTo>
                  <a:pt x="522732" y="361188"/>
                </a:lnTo>
                <a:lnTo>
                  <a:pt x="514998" y="322970"/>
                </a:lnTo>
                <a:lnTo>
                  <a:pt x="493918" y="291766"/>
                </a:lnTo>
                <a:lnTo>
                  <a:pt x="462670" y="270730"/>
                </a:lnTo>
                <a:lnTo>
                  <a:pt x="424434" y="263017"/>
                </a:lnTo>
                <a:close/>
              </a:path>
              <a:path w="523239" h="523239">
                <a:moveTo>
                  <a:pt x="261365" y="0"/>
                </a:moveTo>
                <a:lnTo>
                  <a:pt x="215278" y="9294"/>
                </a:lnTo>
                <a:lnTo>
                  <a:pt x="177657" y="34639"/>
                </a:lnTo>
                <a:lnTo>
                  <a:pt x="152298" y="72223"/>
                </a:lnTo>
                <a:lnTo>
                  <a:pt x="143001" y="118237"/>
                </a:lnTo>
                <a:lnTo>
                  <a:pt x="152298" y="164177"/>
                </a:lnTo>
                <a:lnTo>
                  <a:pt x="177657" y="201723"/>
                </a:lnTo>
                <a:lnTo>
                  <a:pt x="215278" y="227054"/>
                </a:lnTo>
                <a:lnTo>
                  <a:pt x="261365" y="236347"/>
                </a:lnTo>
                <a:lnTo>
                  <a:pt x="307453" y="227054"/>
                </a:lnTo>
                <a:lnTo>
                  <a:pt x="345074" y="201723"/>
                </a:lnTo>
                <a:lnTo>
                  <a:pt x="370433" y="164177"/>
                </a:lnTo>
                <a:lnTo>
                  <a:pt x="379729" y="118237"/>
                </a:lnTo>
                <a:lnTo>
                  <a:pt x="370433" y="72223"/>
                </a:lnTo>
                <a:lnTo>
                  <a:pt x="345074" y="34639"/>
                </a:lnTo>
                <a:lnTo>
                  <a:pt x="307453" y="9294"/>
                </a:lnTo>
                <a:lnTo>
                  <a:pt x="261365" y="0"/>
                </a:lnTo>
                <a:close/>
              </a:path>
            </a:pathLst>
          </a:custGeom>
          <a:solidFill>
            <a:srgbClr val="5CBD79"/>
          </a:solidFill>
        </p:spPr>
        <p:txBody>
          <a:bodyPr wrap="square" lIns="0" tIns="0" rIns="0" bIns="0" rtlCol="0"/>
          <a:lstStyle/>
          <a:p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6B21DD0F-2081-499B-96AF-904993EF9391}"/>
              </a:ext>
            </a:extLst>
          </p:cNvPr>
          <p:cNvSpPr/>
          <p:nvPr/>
        </p:nvSpPr>
        <p:spPr>
          <a:xfrm>
            <a:off x="2644903" y="2980817"/>
            <a:ext cx="523240" cy="523240"/>
          </a:xfrm>
          <a:custGeom>
            <a:avLst/>
            <a:gdLst/>
            <a:ahLst/>
            <a:cxnLst/>
            <a:rect l="l" t="t" r="r" b="b"/>
            <a:pathLst>
              <a:path w="523239" h="523239">
                <a:moveTo>
                  <a:pt x="522604" y="475742"/>
                </a:moveTo>
                <a:lnTo>
                  <a:pt x="126" y="475742"/>
                </a:lnTo>
                <a:lnTo>
                  <a:pt x="126" y="522731"/>
                </a:lnTo>
                <a:lnTo>
                  <a:pt x="522604" y="522731"/>
                </a:lnTo>
                <a:lnTo>
                  <a:pt x="522604" y="475742"/>
                </a:lnTo>
                <a:close/>
              </a:path>
              <a:path w="523239" h="523239">
                <a:moveTo>
                  <a:pt x="424434" y="263017"/>
                </a:moveTo>
                <a:lnTo>
                  <a:pt x="98298" y="263017"/>
                </a:lnTo>
                <a:lnTo>
                  <a:pt x="60061" y="270730"/>
                </a:lnTo>
                <a:lnTo>
                  <a:pt x="28813" y="291766"/>
                </a:lnTo>
                <a:lnTo>
                  <a:pt x="7733" y="322970"/>
                </a:lnTo>
                <a:lnTo>
                  <a:pt x="0" y="361188"/>
                </a:lnTo>
                <a:lnTo>
                  <a:pt x="0" y="475742"/>
                </a:lnTo>
                <a:lnTo>
                  <a:pt x="522732" y="475742"/>
                </a:lnTo>
                <a:lnTo>
                  <a:pt x="522732" y="361188"/>
                </a:lnTo>
                <a:lnTo>
                  <a:pt x="514998" y="322970"/>
                </a:lnTo>
                <a:lnTo>
                  <a:pt x="493918" y="291766"/>
                </a:lnTo>
                <a:lnTo>
                  <a:pt x="462670" y="270730"/>
                </a:lnTo>
                <a:lnTo>
                  <a:pt x="424434" y="263017"/>
                </a:lnTo>
                <a:close/>
              </a:path>
              <a:path w="523239" h="523239">
                <a:moveTo>
                  <a:pt x="261365" y="0"/>
                </a:moveTo>
                <a:lnTo>
                  <a:pt x="215278" y="9294"/>
                </a:lnTo>
                <a:lnTo>
                  <a:pt x="177657" y="34639"/>
                </a:lnTo>
                <a:lnTo>
                  <a:pt x="152298" y="72223"/>
                </a:lnTo>
                <a:lnTo>
                  <a:pt x="143001" y="118237"/>
                </a:lnTo>
                <a:lnTo>
                  <a:pt x="152298" y="164177"/>
                </a:lnTo>
                <a:lnTo>
                  <a:pt x="177657" y="201723"/>
                </a:lnTo>
                <a:lnTo>
                  <a:pt x="215278" y="227054"/>
                </a:lnTo>
                <a:lnTo>
                  <a:pt x="261365" y="236347"/>
                </a:lnTo>
                <a:lnTo>
                  <a:pt x="307453" y="227054"/>
                </a:lnTo>
                <a:lnTo>
                  <a:pt x="345074" y="201723"/>
                </a:lnTo>
                <a:lnTo>
                  <a:pt x="370433" y="164177"/>
                </a:lnTo>
                <a:lnTo>
                  <a:pt x="379729" y="118237"/>
                </a:lnTo>
                <a:lnTo>
                  <a:pt x="370433" y="72223"/>
                </a:lnTo>
                <a:lnTo>
                  <a:pt x="345074" y="34639"/>
                </a:lnTo>
                <a:lnTo>
                  <a:pt x="307453" y="9294"/>
                </a:lnTo>
                <a:lnTo>
                  <a:pt x="261365" y="0"/>
                </a:lnTo>
                <a:close/>
              </a:path>
            </a:pathLst>
          </a:custGeom>
          <a:solidFill>
            <a:srgbClr val="5CBD79"/>
          </a:solidFill>
        </p:spPr>
        <p:txBody>
          <a:bodyPr wrap="square" lIns="0" tIns="0" rIns="0" bIns="0" rtlCol="0"/>
          <a:lstStyle/>
          <a:p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D97E22F4-3070-4B12-B9F6-3099A48B35D1}"/>
              </a:ext>
            </a:extLst>
          </p:cNvPr>
          <p:cNvSpPr/>
          <p:nvPr/>
        </p:nvSpPr>
        <p:spPr>
          <a:xfrm>
            <a:off x="1959103" y="1543684"/>
            <a:ext cx="523240" cy="523240"/>
          </a:xfrm>
          <a:custGeom>
            <a:avLst/>
            <a:gdLst/>
            <a:ahLst/>
            <a:cxnLst/>
            <a:rect l="l" t="t" r="r" b="b"/>
            <a:pathLst>
              <a:path w="523239" h="523239">
                <a:moveTo>
                  <a:pt x="522604" y="475742"/>
                </a:moveTo>
                <a:lnTo>
                  <a:pt x="126" y="475742"/>
                </a:lnTo>
                <a:lnTo>
                  <a:pt x="126" y="522732"/>
                </a:lnTo>
                <a:lnTo>
                  <a:pt x="522604" y="522732"/>
                </a:lnTo>
                <a:lnTo>
                  <a:pt x="522604" y="475742"/>
                </a:lnTo>
                <a:close/>
              </a:path>
              <a:path w="523239" h="523239">
                <a:moveTo>
                  <a:pt x="424434" y="263017"/>
                </a:moveTo>
                <a:lnTo>
                  <a:pt x="98298" y="263017"/>
                </a:lnTo>
                <a:lnTo>
                  <a:pt x="60061" y="270730"/>
                </a:lnTo>
                <a:lnTo>
                  <a:pt x="28813" y="291766"/>
                </a:lnTo>
                <a:lnTo>
                  <a:pt x="7733" y="322970"/>
                </a:lnTo>
                <a:lnTo>
                  <a:pt x="0" y="361188"/>
                </a:lnTo>
                <a:lnTo>
                  <a:pt x="0" y="475742"/>
                </a:lnTo>
                <a:lnTo>
                  <a:pt x="522732" y="475742"/>
                </a:lnTo>
                <a:lnTo>
                  <a:pt x="522732" y="361188"/>
                </a:lnTo>
                <a:lnTo>
                  <a:pt x="514998" y="322970"/>
                </a:lnTo>
                <a:lnTo>
                  <a:pt x="493918" y="291766"/>
                </a:lnTo>
                <a:lnTo>
                  <a:pt x="462670" y="270730"/>
                </a:lnTo>
                <a:lnTo>
                  <a:pt x="424434" y="263017"/>
                </a:lnTo>
                <a:close/>
              </a:path>
              <a:path w="523239" h="523239">
                <a:moveTo>
                  <a:pt x="261365" y="0"/>
                </a:moveTo>
                <a:lnTo>
                  <a:pt x="215278" y="9294"/>
                </a:lnTo>
                <a:lnTo>
                  <a:pt x="177657" y="34639"/>
                </a:lnTo>
                <a:lnTo>
                  <a:pt x="152298" y="72223"/>
                </a:lnTo>
                <a:lnTo>
                  <a:pt x="143001" y="118237"/>
                </a:lnTo>
                <a:lnTo>
                  <a:pt x="152298" y="164177"/>
                </a:lnTo>
                <a:lnTo>
                  <a:pt x="177657" y="201723"/>
                </a:lnTo>
                <a:lnTo>
                  <a:pt x="215278" y="227054"/>
                </a:lnTo>
                <a:lnTo>
                  <a:pt x="261365" y="236347"/>
                </a:lnTo>
                <a:lnTo>
                  <a:pt x="307453" y="227054"/>
                </a:lnTo>
                <a:lnTo>
                  <a:pt x="345074" y="201723"/>
                </a:lnTo>
                <a:lnTo>
                  <a:pt x="370433" y="164177"/>
                </a:lnTo>
                <a:lnTo>
                  <a:pt x="379729" y="118237"/>
                </a:lnTo>
                <a:lnTo>
                  <a:pt x="370433" y="72223"/>
                </a:lnTo>
                <a:lnTo>
                  <a:pt x="345074" y="34639"/>
                </a:lnTo>
                <a:lnTo>
                  <a:pt x="307453" y="9294"/>
                </a:lnTo>
                <a:lnTo>
                  <a:pt x="261365" y="0"/>
                </a:lnTo>
                <a:close/>
              </a:path>
            </a:pathLst>
          </a:custGeom>
          <a:solidFill>
            <a:srgbClr val="5CBD79"/>
          </a:solidFill>
        </p:spPr>
        <p:txBody>
          <a:bodyPr wrap="square" lIns="0" tIns="0" rIns="0" bIns="0" rtlCol="0"/>
          <a:lstStyle/>
          <a:p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object 14">
            <a:extLst>
              <a:ext uri="{FF2B5EF4-FFF2-40B4-BE49-F238E27FC236}">
                <a16:creationId xmlns:a16="http://schemas.microsoft.com/office/drawing/2014/main" id="{C97FC2F0-D8F0-48E4-8831-029D48B8501B}"/>
              </a:ext>
            </a:extLst>
          </p:cNvPr>
          <p:cNvSpPr txBox="1"/>
          <p:nvPr/>
        </p:nvSpPr>
        <p:spPr>
          <a:xfrm>
            <a:off x="1444117" y="1295400"/>
            <a:ext cx="1724026" cy="8104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Self </a:t>
            </a:r>
            <a:r>
              <a:rPr sz="18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2000</a:t>
            </a:r>
            <a:r>
              <a:rPr sz="1800" b="1" spc="-95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BV*</a:t>
            </a:r>
            <a:endParaRPr sz="18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  <a:cs typeface="Roboto Condensed"/>
            </a:endParaRPr>
          </a:p>
          <a:p>
            <a:pPr marR="192405" algn="ctr">
              <a:lnSpc>
                <a:spcPct val="100000"/>
              </a:lnSpc>
              <a:spcBef>
                <a:spcPts val="1875"/>
              </a:spcBef>
            </a:pPr>
            <a:r>
              <a:rPr sz="1800" b="1" spc="5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U</a:t>
            </a:r>
            <a:endParaRPr sz="1800" b="1" dirty="0"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8" name="object 15">
            <a:extLst>
              <a:ext uri="{FF2B5EF4-FFF2-40B4-BE49-F238E27FC236}">
                <a16:creationId xmlns:a16="http://schemas.microsoft.com/office/drawing/2014/main" id="{5F1F3DEE-5282-4CD3-A181-8EDEE3341063}"/>
              </a:ext>
            </a:extLst>
          </p:cNvPr>
          <p:cNvSpPr txBox="1"/>
          <p:nvPr/>
        </p:nvSpPr>
        <p:spPr>
          <a:xfrm>
            <a:off x="685800" y="3219540"/>
            <a:ext cx="1524000" cy="621965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6510" algn="ctr">
              <a:lnSpc>
                <a:spcPct val="100000"/>
              </a:lnSpc>
              <a:spcBef>
                <a:spcPts val="330"/>
              </a:spcBef>
            </a:pPr>
            <a:r>
              <a:rPr sz="1800" b="1" spc="-5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A</a:t>
            </a:r>
            <a:endParaRPr sz="1800" dirty="0"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29"/>
              </a:spcBef>
            </a:pPr>
            <a:r>
              <a:rPr sz="1800" spc="10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5000</a:t>
            </a:r>
            <a:r>
              <a:rPr sz="1800" spc="-70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 </a:t>
            </a:r>
            <a:r>
              <a:rPr sz="1800" spc="20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BV</a:t>
            </a:r>
            <a:endParaRPr sz="1800" dirty="0">
              <a:latin typeface="Roboto" panose="02000000000000000000" pitchFamily="2" charset="0"/>
              <a:ea typeface="Roboto" panose="02000000000000000000" pitchFamily="2" charset="0"/>
              <a:cs typeface="Roboto Condensed"/>
            </a:endParaRPr>
          </a:p>
        </p:txBody>
      </p:sp>
      <p:sp>
        <p:nvSpPr>
          <p:cNvPr id="9" name="object 16">
            <a:extLst>
              <a:ext uri="{FF2B5EF4-FFF2-40B4-BE49-F238E27FC236}">
                <a16:creationId xmlns:a16="http://schemas.microsoft.com/office/drawing/2014/main" id="{E1231B5A-A55A-4C4B-A2E7-8826C9766318}"/>
              </a:ext>
            </a:extLst>
          </p:cNvPr>
          <p:cNvSpPr txBox="1"/>
          <p:nvPr/>
        </p:nvSpPr>
        <p:spPr>
          <a:xfrm>
            <a:off x="2323085" y="3219540"/>
            <a:ext cx="4263007" cy="633095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517525">
              <a:lnSpc>
                <a:spcPct val="100000"/>
              </a:lnSpc>
              <a:spcBef>
                <a:spcPts val="330"/>
              </a:spcBef>
            </a:pPr>
            <a:r>
              <a:rPr sz="1800" b="1" spc="-5" dirty="0">
                <a:latin typeface="Arial"/>
                <a:cs typeface="Arial"/>
              </a:rPr>
              <a:t>B</a:t>
            </a:r>
            <a:endParaRPr sz="1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1800" spc="10" dirty="0">
                <a:solidFill>
                  <a:srgbClr val="212A35"/>
                </a:solidFill>
                <a:latin typeface="Roboto Condensed"/>
                <a:cs typeface="Roboto Condensed"/>
              </a:rPr>
              <a:t>3000 BV</a:t>
            </a:r>
            <a:r>
              <a:rPr lang="en-IN" sz="1800" spc="10" dirty="0">
                <a:solidFill>
                  <a:srgbClr val="212A35"/>
                </a:solidFill>
                <a:latin typeface="Roboto Condensed"/>
                <a:cs typeface="Roboto Condensed"/>
              </a:rPr>
              <a:t> </a:t>
            </a:r>
            <a:r>
              <a:rPr sz="1800" spc="10" dirty="0">
                <a:solidFill>
                  <a:srgbClr val="212A35"/>
                </a:solidFill>
                <a:latin typeface="Roboto Condensed"/>
                <a:cs typeface="Roboto Condensed"/>
              </a:rPr>
              <a:t>+</a:t>
            </a:r>
            <a:r>
              <a:rPr lang="en-IN" sz="1800" spc="10" dirty="0">
                <a:solidFill>
                  <a:srgbClr val="212A35"/>
                </a:solidFill>
                <a:latin typeface="Roboto Condensed"/>
                <a:cs typeface="Roboto Condensed"/>
              </a:rPr>
              <a:t> </a:t>
            </a:r>
            <a:r>
              <a:rPr sz="1800" b="1" spc="10" dirty="0">
                <a:solidFill>
                  <a:srgbClr val="FF0000"/>
                </a:solidFill>
                <a:latin typeface="Roboto Condensed"/>
                <a:cs typeface="Roboto Condensed"/>
              </a:rPr>
              <a:t>2000 </a:t>
            </a:r>
            <a:r>
              <a:rPr sz="1800" b="1" spc="25" dirty="0">
                <a:solidFill>
                  <a:srgbClr val="FF0000"/>
                </a:solidFill>
                <a:latin typeface="Roboto Condensed"/>
                <a:cs typeface="Roboto Condensed"/>
              </a:rPr>
              <a:t>BV </a:t>
            </a:r>
            <a:r>
              <a:rPr sz="1800" spc="-10" dirty="0">
                <a:solidFill>
                  <a:srgbClr val="212A35"/>
                </a:solidFill>
                <a:latin typeface="Roboto Condensed"/>
                <a:cs typeface="Roboto Condensed"/>
              </a:rPr>
              <a:t>=</a:t>
            </a:r>
            <a:r>
              <a:rPr sz="1800" spc="-55" dirty="0">
                <a:solidFill>
                  <a:srgbClr val="212A35"/>
                </a:solidFill>
                <a:latin typeface="Roboto Condensed"/>
                <a:cs typeface="Roboto Condensed"/>
              </a:rPr>
              <a:t> </a:t>
            </a:r>
            <a:r>
              <a:rPr sz="1800" spc="10" dirty="0">
                <a:solidFill>
                  <a:srgbClr val="212A35"/>
                </a:solidFill>
                <a:latin typeface="Roboto Condensed"/>
                <a:cs typeface="Roboto Condensed"/>
              </a:rPr>
              <a:t>5000</a:t>
            </a:r>
            <a:r>
              <a:rPr lang="en-IN" sz="1800" spc="10" dirty="0">
                <a:solidFill>
                  <a:srgbClr val="212A35"/>
                </a:solidFill>
                <a:latin typeface="Roboto Condensed"/>
                <a:cs typeface="Roboto Condensed"/>
              </a:rPr>
              <a:t> </a:t>
            </a:r>
            <a:r>
              <a:rPr sz="1800" spc="10" dirty="0">
                <a:solidFill>
                  <a:srgbClr val="212A35"/>
                </a:solidFill>
                <a:latin typeface="Roboto Condensed"/>
                <a:cs typeface="Roboto Condensed"/>
              </a:rPr>
              <a:t>BV</a:t>
            </a:r>
            <a:endParaRPr sz="1800" dirty="0">
              <a:latin typeface="Roboto Condensed"/>
              <a:cs typeface="Roboto Condensed"/>
            </a:endParaRPr>
          </a:p>
        </p:txBody>
      </p:sp>
      <p:sp>
        <p:nvSpPr>
          <p:cNvPr id="10" name="object 17">
            <a:extLst>
              <a:ext uri="{FF2B5EF4-FFF2-40B4-BE49-F238E27FC236}">
                <a16:creationId xmlns:a16="http://schemas.microsoft.com/office/drawing/2014/main" id="{5B9BA9EC-E014-455F-A8AE-00343B87636E}"/>
              </a:ext>
            </a:extLst>
          </p:cNvPr>
          <p:cNvSpPr/>
          <p:nvPr/>
        </p:nvSpPr>
        <p:spPr>
          <a:xfrm>
            <a:off x="1467612" y="2132494"/>
            <a:ext cx="1458595" cy="814540"/>
          </a:xfrm>
          <a:custGeom>
            <a:avLst/>
            <a:gdLst/>
            <a:ahLst/>
            <a:cxnLst/>
            <a:rect l="l" t="t" r="r" b="b"/>
            <a:pathLst>
              <a:path w="1458595" h="485139">
                <a:moveTo>
                  <a:pt x="720851" y="0"/>
                </a:moveTo>
                <a:lnTo>
                  <a:pt x="720851" y="315341"/>
                </a:lnTo>
              </a:path>
              <a:path w="1458595" h="485139">
                <a:moveTo>
                  <a:pt x="0" y="315468"/>
                </a:moveTo>
                <a:lnTo>
                  <a:pt x="1457325" y="315468"/>
                </a:lnTo>
              </a:path>
              <a:path w="1458595" h="485139">
                <a:moveTo>
                  <a:pt x="1458467" y="315468"/>
                </a:moveTo>
                <a:lnTo>
                  <a:pt x="1458467" y="467868"/>
                </a:lnTo>
              </a:path>
              <a:path w="1458595" h="485139">
                <a:moveTo>
                  <a:pt x="0" y="315468"/>
                </a:moveTo>
                <a:lnTo>
                  <a:pt x="0" y="485013"/>
                </a:lnTo>
              </a:path>
            </a:pathLst>
          </a:custGeom>
          <a:ln w="9525">
            <a:solidFill>
              <a:srgbClr val="212A35"/>
            </a:solidFill>
          </a:ln>
        </p:spPr>
        <p:txBody>
          <a:bodyPr wrap="square" lIns="0" tIns="0" rIns="0" bIns="0" rtlCol="0"/>
          <a:lstStyle/>
          <a:p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object 18">
            <a:extLst>
              <a:ext uri="{FF2B5EF4-FFF2-40B4-BE49-F238E27FC236}">
                <a16:creationId xmlns:a16="http://schemas.microsoft.com/office/drawing/2014/main" id="{BE20F72D-E736-46C9-BB34-DCAE5119127E}"/>
              </a:ext>
            </a:extLst>
          </p:cNvPr>
          <p:cNvSpPr txBox="1"/>
          <p:nvPr/>
        </p:nvSpPr>
        <p:spPr>
          <a:xfrm>
            <a:off x="1600200" y="2209800"/>
            <a:ext cx="1167892" cy="258404"/>
          </a:xfrm>
          <a:prstGeom prst="rect">
            <a:avLst/>
          </a:prstGeom>
          <a:ln w="9525">
            <a:noFill/>
          </a:ln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IN" sz="1600" spc="40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Left </a:t>
            </a:r>
            <a:endParaRPr sz="1600" dirty="0">
              <a:latin typeface="Roboto" panose="02000000000000000000" pitchFamily="2" charset="0"/>
              <a:ea typeface="Roboto" panose="02000000000000000000" pitchFamily="2" charset="0"/>
              <a:cs typeface="Roboto Condensed"/>
            </a:endParaRPr>
          </a:p>
        </p:txBody>
      </p:sp>
      <p:sp>
        <p:nvSpPr>
          <p:cNvPr id="12" name="object 19">
            <a:extLst>
              <a:ext uri="{FF2B5EF4-FFF2-40B4-BE49-F238E27FC236}">
                <a16:creationId xmlns:a16="http://schemas.microsoft.com/office/drawing/2014/main" id="{B63F636F-A94F-4158-ADBC-026E27238F8D}"/>
              </a:ext>
            </a:extLst>
          </p:cNvPr>
          <p:cNvSpPr txBox="1"/>
          <p:nvPr/>
        </p:nvSpPr>
        <p:spPr>
          <a:xfrm>
            <a:off x="2270506" y="2256196"/>
            <a:ext cx="1082294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IN" sz="1600" spc="10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Right </a:t>
            </a:r>
            <a:endParaRPr sz="1600" dirty="0">
              <a:latin typeface="Roboto" panose="02000000000000000000" pitchFamily="2" charset="0"/>
              <a:ea typeface="Roboto" panose="02000000000000000000" pitchFamily="2" charset="0"/>
              <a:cs typeface="Roboto Condensed"/>
            </a:endParaRPr>
          </a:p>
        </p:txBody>
      </p:sp>
      <p:sp>
        <p:nvSpPr>
          <p:cNvPr id="13" name="object 20">
            <a:extLst>
              <a:ext uri="{FF2B5EF4-FFF2-40B4-BE49-F238E27FC236}">
                <a16:creationId xmlns:a16="http://schemas.microsoft.com/office/drawing/2014/main" id="{32163280-34D9-490A-BDBD-7134643B303C}"/>
              </a:ext>
            </a:extLst>
          </p:cNvPr>
          <p:cNvSpPr/>
          <p:nvPr/>
        </p:nvSpPr>
        <p:spPr>
          <a:xfrm>
            <a:off x="3043429" y="1443100"/>
            <a:ext cx="647700" cy="2087245"/>
          </a:xfrm>
          <a:custGeom>
            <a:avLst/>
            <a:gdLst/>
            <a:ahLst/>
            <a:cxnLst/>
            <a:rect l="l" t="t" r="r" b="b"/>
            <a:pathLst>
              <a:path w="647700" h="2087245">
                <a:moveTo>
                  <a:pt x="529082" y="1954910"/>
                </a:moveTo>
                <a:lnTo>
                  <a:pt x="515238" y="1962911"/>
                </a:lnTo>
                <a:lnTo>
                  <a:pt x="512952" y="1971802"/>
                </a:lnTo>
                <a:lnTo>
                  <a:pt x="516889" y="1978659"/>
                </a:lnTo>
                <a:lnTo>
                  <a:pt x="580136" y="2086990"/>
                </a:lnTo>
                <a:lnTo>
                  <a:pt x="596859" y="2058289"/>
                </a:lnTo>
                <a:lnTo>
                  <a:pt x="565658" y="2058289"/>
                </a:lnTo>
                <a:lnTo>
                  <a:pt x="565658" y="2004894"/>
                </a:lnTo>
                <a:lnTo>
                  <a:pt x="541909" y="1964182"/>
                </a:lnTo>
                <a:lnTo>
                  <a:pt x="537972" y="1957196"/>
                </a:lnTo>
                <a:lnTo>
                  <a:pt x="529082" y="1954910"/>
                </a:lnTo>
                <a:close/>
              </a:path>
              <a:path w="647700" h="2087245">
                <a:moveTo>
                  <a:pt x="565658" y="2004894"/>
                </a:moveTo>
                <a:lnTo>
                  <a:pt x="565658" y="2058289"/>
                </a:lnTo>
                <a:lnTo>
                  <a:pt x="594613" y="2058289"/>
                </a:lnTo>
                <a:lnTo>
                  <a:pt x="594613" y="2051049"/>
                </a:lnTo>
                <a:lnTo>
                  <a:pt x="567563" y="2051049"/>
                </a:lnTo>
                <a:lnTo>
                  <a:pt x="580071" y="2029603"/>
                </a:lnTo>
                <a:lnTo>
                  <a:pt x="565658" y="2004894"/>
                </a:lnTo>
                <a:close/>
              </a:path>
              <a:path w="647700" h="2087245">
                <a:moveTo>
                  <a:pt x="631189" y="1954910"/>
                </a:moveTo>
                <a:lnTo>
                  <a:pt x="622300" y="1957196"/>
                </a:lnTo>
                <a:lnTo>
                  <a:pt x="594613" y="2004667"/>
                </a:lnTo>
                <a:lnTo>
                  <a:pt x="594613" y="2058289"/>
                </a:lnTo>
                <a:lnTo>
                  <a:pt x="596859" y="2058289"/>
                </a:lnTo>
                <a:lnTo>
                  <a:pt x="643255" y="1978659"/>
                </a:lnTo>
                <a:lnTo>
                  <a:pt x="647319" y="1971802"/>
                </a:lnTo>
                <a:lnTo>
                  <a:pt x="645033" y="1962911"/>
                </a:lnTo>
                <a:lnTo>
                  <a:pt x="638048" y="1958974"/>
                </a:lnTo>
                <a:lnTo>
                  <a:pt x="631189" y="1954910"/>
                </a:lnTo>
                <a:close/>
              </a:path>
              <a:path w="647700" h="2087245">
                <a:moveTo>
                  <a:pt x="580071" y="2029603"/>
                </a:moveTo>
                <a:lnTo>
                  <a:pt x="567563" y="2051049"/>
                </a:lnTo>
                <a:lnTo>
                  <a:pt x="592582" y="2051049"/>
                </a:lnTo>
                <a:lnTo>
                  <a:pt x="580071" y="2029603"/>
                </a:lnTo>
                <a:close/>
              </a:path>
              <a:path w="647700" h="2087245">
                <a:moveTo>
                  <a:pt x="594613" y="2004667"/>
                </a:moveTo>
                <a:lnTo>
                  <a:pt x="580071" y="2029603"/>
                </a:lnTo>
                <a:lnTo>
                  <a:pt x="592582" y="2051049"/>
                </a:lnTo>
                <a:lnTo>
                  <a:pt x="594613" y="2051049"/>
                </a:lnTo>
                <a:lnTo>
                  <a:pt x="594613" y="2004667"/>
                </a:lnTo>
                <a:close/>
              </a:path>
              <a:path w="647700" h="2087245">
                <a:moveTo>
                  <a:pt x="565658" y="14477"/>
                </a:moveTo>
                <a:lnTo>
                  <a:pt x="565658" y="2004894"/>
                </a:lnTo>
                <a:lnTo>
                  <a:pt x="580071" y="2029603"/>
                </a:lnTo>
                <a:lnTo>
                  <a:pt x="594613" y="2004667"/>
                </a:lnTo>
                <a:lnTo>
                  <a:pt x="594613" y="28955"/>
                </a:lnTo>
                <a:lnTo>
                  <a:pt x="580136" y="28955"/>
                </a:lnTo>
                <a:lnTo>
                  <a:pt x="565658" y="14477"/>
                </a:lnTo>
                <a:close/>
              </a:path>
              <a:path w="647700" h="2087245">
                <a:moveTo>
                  <a:pt x="594613" y="0"/>
                </a:moveTo>
                <a:lnTo>
                  <a:pt x="0" y="0"/>
                </a:lnTo>
                <a:lnTo>
                  <a:pt x="0" y="28955"/>
                </a:lnTo>
                <a:lnTo>
                  <a:pt x="565658" y="28955"/>
                </a:lnTo>
                <a:lnTo>
                  <a:pt x="565658" y="14477"/>
                </a:lnTo>
                <a:lnTo>
                  <a:pt x="594613" y="14477"/>
                </a:lnTo>
                <a:lnTo>
                  <a:pt x="594613" y="0"/>
                </a:lnTo>
                <a:close/>
              </a:path>
              <a:path w="647700" h="2087245">
                <a:moveTo>
                  <a:pt x="594613" y="14477"/>
                </a:moveTo>
                <a:lnTo>
                  <a:pt x="565658" y="14477"/>
                </a:lnTo>
                <a:lnTo>
                  <a:pt x="580136" y="28955"/>
                </a:lnTo>
                <a:lnTo>
                  <a:pt x="594613" y="28955"/>
                </a:lnTo>
                <a:lnTo>
                  <a:pt x="594613" y="14477"/>
                </a:lnTo>
                <a:close/>
              </a:path>
            </a:pathLst>
          </a:custGeom>
          <a:solidFill>
            <a:srgbClr val="212A35"/>
          </a:solidFill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82B22A-4604-4433-8DEE-DAE3319E957F}"/>
              </a:ext>
            </a:extLst>
          </p:cNvPr>
          <p:cNvSpPr txBox="1"/>
          <p:nvPr/>
        </p:nvSpPr>
        <p:spPr>
          <a:xfrm>
            <a:off x="152400" y="4763869"/>
            <a:ext cx="6858000" cy="1564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1305" algn="ctr">
              <a:lnSpc>
                <a:spcPct val="100000"/>
              </a:lnSpc>
              <a:spcBef>
                <a:spcPts val="1430"/>
              </a:spcBef>
            </a:pPr>
            <a:r>
              <a:rPr lang="en-US" sz="2400" spc="1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Your</a:t>
            </a:r>
            <a:r>
              <a:rPr lang="en-US" sz="2400" spc="-145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 </a:t>
            </a:r>
            <a:r>
              <a:rPr lang="en-US" sz="2400" spc="2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Self</a:t>
            </a:r>
            <a:r>
              <a:rPr lang="en-US" sz="2400" spc="-165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 </a:t>
            </a:r>
            <a:r>
              <a:rPr lang="en-US" sz="2400" spc="11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BV</a:t>
            </a:r>
            <a:r>
              <a:rPr lang="en-US" sz="2400" spc="-15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 is Automatically Counted </a:t>
            </a:r>
            <a:r>
              <a:rPr lang="en-US" sz="2400" spc="-2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In</a:t>
            </a:r>
            <a:r>
              <a:rPr lang="en-US" sz="2400" spc="-14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 </a:t>
            </a:r>
            <a:r>
              <a:rPr lang="en-US" sz="2400" spc="-5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Your</a:t>
            </a:r>
            <a:r>
              <a:rPr lang="en-US" sz="2400" spc="-14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 </a:t>
            </a:r>
            <a:r>
              <a:rPr lang="en-US" sz="2400" spc="3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Lesser</a:t>
            </a:r>
            <a:r>
              <a:rPr lang="en-US" sz="2400" spc="-155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 (Weaker) </a:t>
            </a:r>
            <a:r>
              <a:rPr lang="en-US" sz="2400" spc="25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Team</a:t>
            </a:r>
            <a:r>
              <a:rPr lang="en-US" sz="2400" spc="-165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 </a:t>
            </a:r>
            <a:r>
              <a:rPr lang="en-US" sz="2400" spc="-3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To</a:t>
            </a:r>
            <a:r>
              <a:rPr lang="en-US" sz="2400" spc="-135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 Help You </a:t>
            </a:r>
            <a:r>
              <a:rPr lang="en-US" sz="2400" spc="-15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Earn</a:t>
            </a:r>
            <a:r>
              <a:rPr lang="en-US" sz="2400" spc="-15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 </a:t>
            </a:r>
          </a:p>
          <a:p>
            <a:pPr marL="281305" algn="ctr">
              <a:lnSpc>
                <a:spcPct val="100000"/>
              </a:lnSpc>
              <a:spcBef>
                <a:spcPts val="1430"/>
              </a:spcBef>
            </a:pPr>
            <a:r>
              <a:rPr lang="en-US" sz="3600" b="1" spc="25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Team</a:t>
            </a:r>
            <a:r>
              <a:rPr lang="en-US" sz="3600" b="1" spc="-175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 Matching </a:t>
            </a:r>
            <a:r>
              <a:rPr lang="en-US" sz="3600" b="1" spc="3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Bonus (TMB)</a:t>
            </a:r>
            <a:endParaRPr lang="en-US" sz="36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3240744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PL PPT TITLE (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 3. TEAM MATCHING BONUS (TMB): 10%</a:t>
            </a:r>
            <a:endParaRPr lang="en-US" sz="3200" b="1" dirty="0">
              <a:solidFill>
                <a:srgbClr val="FFFF00"/>
              </a:solidFill>
              <a:latin typeface="Roboto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BDCC7C2D-F734-4B07-8A6E-F928A5BD6D55}"/>
              </a:ext>
            </a:extLst>
          </p:cNvPr>
          <p:cNvSpPr/>
          <p:nvPr/>
        </p:nvSpPr>
        <p:spPr>
          <a:xfrm>
            <a:off x="2218944" y="2601468"/>
            <a:ext cx="523240" cy="523240"/>
          </a:xfrm>
          <a:custGeom>
            <a:avLst/>
            <a:gdLst/>
            <a:ahLst/>
            <a:cxnLst/>
            <a:rect l="l" t="t" r="r" b="b"/>
            <a:pathLst>
              <a:path w="523239" h="523239">
                <a:moveTo>
                  <a:pt x="522604" y="475741"/>
                </a:moveTo>
                <a:lnTo>
                  <a:pt x="126" y="475741"/>
                </a:lnTo>
                <a:lnTo>
                  <a:pt x="126" y="522731"/>
                </a:lnTo>
                <a:lnTo>
                  <a:pt x="522604" y="522731"/>
                </a:lnTo>
                <a:lnTo>
                  <a:pt x="522604" y="475741"/>
                </a:lnTo>
                <a:close/>
              </a:path>
              <a:path w="523239" h="523239">
                <a:moveTo>
                  <a:pt x="424433" y="263016"/>
                </a:moveTo>
                <a:lnTo>
                  <a:pt x="98297" y="263016"/>
                </a:lnTo>
                <a:lnTo>
                  <a:pt x="60061" y="270730"/>
                </a:lnTo>
                <a:lnTo>
                  <a:pt x="28813" y="291766"/>
                </a:lnTo>
                <a:lnTo>
                  <a:pt x="7733" y="322970"/>
                </a:lnTo>
                <a:lnTo>
                  <a:pt x="0" y="361188"/>
                </a:lnTo>
                <a:lnTo>
                  <a:pt x="0" y="475741"/>
                </a:lnTo>
                <a:lnTo>
                  <a:pt x="522731" y="475741"/>
                </a:lnTo>
                <a:lnTo>
                  <a:pt x="522731" y="361188"/>
                </a:lnTo>
                <a:lnTo>
                  <a:pt x="514998" y="322970"/>
                </a:lnTo>
                <a:lnTo>
                  <a:pt x="493918" y="291766"/>
                </a:lnTo>
                <a:lnTo>
                  <a:pt x="462670" y="270730"/>
                </a:lnTo>
                <a:lnTo>
                  <a:pt x="424433" y="263016"/>
                </a:lnTo>
                <a:close/>
              </a:path>
              <a:path w="523239" h="523239">
                <a:moveTo>
                  <a:pt x="261365" y="0"/>
                </a:moveTo>
                <a:lnTo>
                  <a:pt x="215278" y="9294"/>
                </a:lnTo>
                <a:lnTo>
                  <a:pt x="177657" y="34639"/>
                </a:lnTo>
                <a:lnTo>
                  <a:pt x="152298" y="72223"/>
                </a:lnTo>
                <a:lnTo>
                  <a:pt x="143001" y="118237"/>
                </a:lnTo>
                <a:lnTo>
                  <a:pt x="152298" y="164177"/>
                </a:lnTo>
                <a:lnTo>
                  <a:pt x="177657" y="201723"/>
                </a:lnTo>
                <a:lnTo>
                  <a:pt x="215278" y="227054"/>
                </a:lnTo>
                <a:lnTo>
                  <a:pt x="261365" y="236346"/>
                </a:lnTo>
                <a:lnTo>
                  <a:pt x="307453" y="227054"/>
                </a:lnTo>
                <a:lnTo>
                  <a:pt x="345074" y="201723"/>
                </a:lnTo>
                <a:lnTo>
                  <a:pt x="370433" y="164177"/>
                </a:lnTo>
                <a:lnTo>
                  <a:pt x="379729" y="118237"/>
                </a:lnTo>
                <a:lnTo>
                  <a:pt x="370433" y="72223"/>
                </a:lnTo>
                <a:lnTo>
                  <a:pt x="345074" y="34639"/>
                </a:lnTo>
                <a:lnTo>
                  <a:pt x="307453" y="9294"/>
                </a:lnTo>
                <a:lnTo>
                  <a:pt x="261365" y="0"/>
                </a:lnTo>
                <a:close/>
              </a:path>
            </a:pathLst>
          </a:custGeom>
          <a:solidFill>
            <a:srgbClr val="5CBD79"/>
          </a:solidFill>
        </p:spPr>
        <p:txBody>
          <a:bodyPr wrap="square" lIns="0" tIns="0" rIns="0" bIns="0" rtlCol="0"/>
          <a:lstStyle/>
          <a:p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0893CA70-D8AA-48FB-9DEA-A343FAABBD94}"/>
              </a:ext>
            </a:extLst>
          </p:cNvPr>
          <p:cNvSpPr/>
          <p:nvPr/>
        </p:nvSpPr>
        <p:spPr>
          <a:xfrm>
            <a:off x="760476" y="2590800"/>
            <a:ext cx="523240" cy="523240"/>
          </a:xfrm>
          <a:custGeom>
            <a:avLst/>
            <a:gdLst/>
            <a:ahLst/>
            <a:cxnLst/>
            <a:rect l="l" t="t" r="r" b="b"/>
            <a:pathLst>
              <a:path w="523239" h="523239">
                <a:moveTo>
                  <a:pt x="522605" y="475741"/>
                </a:moveTo>
                <a:lnTo>
                  <a:pt x="126" y="475741"/>
                </a:lnTo>
                <a:lnTo>
                  <a:pt x="126" y="522732"/>
                </a:lnTo>
                <a:lnTo>
                  <a:pt x="522605" y="522732"/>
                </a:lnTo>
                <a:lnTo>
                  <a:pt x="522605" y="475741"/>
                </a:lnTo>
                <a:close/>
              </a:path>
              <a:path w="523239" h="523239">
                <a:moveTo>
                  <a:pt x="424434" y="263016"/>
                </a:moveTo>
                <a:lnTo>
                  <a:pt x="98298" y="263016"/>
                </a:lnTo>
                <a:lnTo>
                  <a:pt x="60061" y="270730"/>
                </a:lnTo>
                <a:lnTo>
                  <a:pt x="28813" y="291766"/>
                </a:lnTo>
                <a:lnTo>
                  <a:pt x="7733" y="322970"/>
                </a:lnTo>
                <a:lnTo>
                  <a:pt x="0" y="361188"/>
                </a:lnTo>
                <a:lnTo>
                  <a:pt x="0" y="475741"/>
                </a:lnTo>
                <a:lnTo>
                  <a:pt x="522731" y="475741"/>
                </a:lnTo>
                <a:lnTo>
                  <a:pt x="522731" y="361188"/>
                </a:lnTo>
                <a:lnTo>
                  <a:pt x="514998" y="322970"/>
                </a:lnTo>
                <a:lnTo>
                  <a:pt x="493918" y="291766"/>
                </a:lnTo>
                <a:lnTo>
                  <a:pt x="462670" y="270730"/>
                </a:lnTo>
                <a:lnTo>
                  <a:pt x="424434" y="263016"/>
                </a:lnTo>
                <a:close/>
              </a:path>
              <a:path w="523239" h="523239">
                <a:moveTo>
                  <a:pt x="261366" y="0"/>
                </a:moveTo>
                <a:lnTo>
                  <a:pt x="215278" y="9294"/>
                </a:lnTo>
                <a:lnTo>
                  <a:pt x="177657" y="34639"/>
                </a:lnTo>
                <a:lnTo>
                  <a:pt x="152298" y="72223"/>
                </a:lnTo>
                <a:lnTo>
                  <a:pt x="143001" y="118237"/>
                </a:lnTo>
                <a:lnTo>
                  <a:pt x="152298" y="164177"/>
                </a:lnTo>
                <a:lnTo>
                  <a:pt x="177657" y="201723"/>
                </a:lnTo>
                <a:lnTo>
                  <a:pt x="215278" y="227054"/>
                </a:lnTo>
                <a:lnTo>
                  <a:pt x="261366" y="236347"/>
                </a:lnTo>
                <a:lnTo>
                  <a:pt x="307453" y="227054"/>
                </a:lnTo>
                <a:lnTo>
                  <a:pt x="345074" y="201723"/>
                </a:lnTo>
                <a:lnTo>
                  <a:pt x="370433" y="164177"/>
                </a:lnTo>
                <a:lnTo>
                  <a:pt x="379730" y="118237"/>
                </a:lnTo>
                <a:lnTo>
                  <a:pt x="370433" y="72223"/>
                </a:lnTo>
                <a:lnTo>
                  <a:pt x="345074" y="34639"/>
                </a:lnTo>
                <a:lnTo>
                  <a:pt x="307453" y="9294"/>
                </a:lnTo>
                <a:lnTo>
                  <a:pt x="261366" y="0"/>
                </a:lnTo>
                <a:close/>
              </a:path>
            </a:pathLst>
          </a:custGeom>
          <a:solidFill>
            <a:srgbClr val="5CBD79"/>
          </a:solidFill>
        </p:spPr>
        <p:txBody>
          <a:bodyPr wrap="square" lIns="0" tIns="0" rIns="0" bIns="0" rtlCol="0"/>
          <a:lstStyle/>
          <a:p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5B451A1B-2E6C-4B08-B0C8-27ACB434A404}"/>
              </a:ext>
            </a:extLst>
          </p:cNvPr>
          <p:cNvSpPr/>
          <p:nvPr/>
        </p:nvSpPr>
        <p:spPr>
          <a:xfrm>
            <a:off x="1446276" y="1371600"/>
            <a:ext cx="523240" cy="523240"/>
          </a:xfrm>
          <a:custGeom>
            <a:avLst/>
            <a:gdLst/>
            <a:ahLst/>
            <a:cxnLst/>
            <a:rect l="l" t="t" r="r" b="b"/>
            <a:pathLst>
              <a:path w="523239" h="523239">
                <a:moveTo>
                  <a:pt x="522605" y="475741"/>
                </a:moveTo>
                <a:lnTo>
                  <a:pt x="126" y="475741"/>
                </a:lnTo>
                <a:lnTo>
                  <a:pt x="126" y="522732"/>
                </a:lnTo>
                <a:lnTo>
                  <a:pt x="522605" y="522732"/>
                </a:lnTo>
                <a:lnTo>
                  <a:pt x="522605" y="475741"/>
                </a:lnTo>
                <a:close/>
              </a:path>
              <a:path w="523239" h="523239">
                <a:moveTo>
                  <a:pt x="424434" y="263016"/>
                </a:moveTo>
                <a:lnTo>
                  <a:pt x="98298" y="263016"/>
                </a:lnTo>
                <a:lnTo>
                  <a:pt x="60061" y="270730"/>
                </a:lnTo>
                <a:lnTo>
                  <a:pt x="28813" y="291766"/>
                </a:lnTo>
                <a:lnTo>
                  <a:pt x="7733" y="322970"/>
                </a:lnTo>
                <a:lnTo>
                  <a:pt x="0" y="361188"/>
                </a:lnTo>
                <a:lnTo>
                  <a:pt x="0" y="475741"/>
                </a:lnTo>
                <a:lnTo>
                  <a:pt x="522731" y="475741"/>
                </a:lnTo>
                <a:lnTo>
                  <a:pt x="522731" y="361188"/>
                </a:lnTo>
                <a:lnTo>
                  <a:pt x="514998" y="322970"/>
                </a:lnTo>
                <a:lnTo>
                  <a:pt x="493918" y="291766"/>
                </a:lnTo>
                <a:lnTo>
                  <a:pt x="462670" y="270730"/>
                </a:lnTo>
                <a:lnTo>
                  <a:pt x="424434" y="263016"/>
                </a:lnTo>
                <a:close/>
              </a:path>
              <a:path w="523239" h="523239">
                <a:moveTo>
                  <a:pt x="261366" y="0"/>
                </a:moveTo>
                <a:lnTo>
                  <a:pt x="215278" y="9294"/>
                </a:lnTo>
                <a:lnTo>
                  <a:pt x="177657" y="34639"/>
                </a:lnTo>
                <a:lnTo>
                  <a:pt x="152298" y="72223"/>
                </a:lnTo>
                <a:lnTo>
                  <a:pt x="143001" y="118237"/>
                </a:lnTo>
                <a:lnTo>
                  <a:pt x="152298" y="164177"/>
                </a:lnTo>
                <a:lnTo>
                  <a:pt x="177657" y="201723"/>
                </a:lnTo>
                <a:lnTo>
                  <a:pt x="215278" y="227054"/>
                </a:lnTo>
                <a:lnTo>
                  <a:pt x="261366" y="236347"/>
                </a:lnTo>
                <a:lnTo>
                  <a:pt x="307453" y="227054"/>
                </a:lnTo>
                <a:lnTo>
                  <a:pt x="345074" y="201723"/>
                </a:lnTo>
                <a:lnTo>
                  <a:pt x="370433" y="164177"/>
                </a:lnTo>
                <a:lnTo>
                  <a:pt x="379730" y="118237"/>
                </a:lnTo>
                <a:lnTo>
                  <a:pt x="370433" y="72223"/>
                </a:lnTo>
                <a:lnTo>
                  <a:pt x="345074" y="34639"/>
                </a:lnTo>
                <a:lnTo>
                  <a:pt x="307453" y="9294"/>
                </a:lnTo>
                <a:lnTo>
                  <a:pt x="261366" y="0"/>
                </a:lnTo>
                <a:close/>
              </a:path>
            </a:pathLst>
          </a:custGeom>
          <a:solidFill>
            <a:srgbClr val="5CBD79"/>
          </a:solidFill>
        </p:spPr>
        <p:txBody>
          <a:bodyPr wrap="square" lIns="0" tIns="0" rIns="0" bIns="0" rtlCol="0"/>
          <a:lstStyle/>
          <a:p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C300E592-9771-46EF-8453-D9E7EB8D6704}"/>
              </a:ext>
            </a:extLst>
          </p:cNvPr>
          <p:cNvSpPr/>
          <p:nvPr/>
        </p:nvSpPr>
        <p:spPr>
          <a:xfrm>
            <a:off x="980694" y="2058162"/>
            <a:ext cx="1457325" cy="485140"/>
          </a:xfrm>
          <a:custGeom>
            <a:avLst/>
            <a:gdLst/>
            <a:ahLst/>
            <a:cxnLst/>
            <a:rect l="l" t="t" r="r" b="b"/>
            <a:pathLst>
              <a:path w="1457325" h="485139">
                <a:moveTo>
                  <a:pt x="720851" y="0"/>
                </a:moveTo>
                <a:lnTo>
                  <a:pt x="720851" y="315340"/>
                </a:lnTo>
              </a:path>
              <a:path w="1457325" h="485139">
                <a:moveTo>
                  <a:pt x="0" y="315468"/>
                </a:moveTo>
                <a:lnTo>
                  <a:pt x="1457325" y="315468"/>
                </a:lnTo>
              </a:path>
              <a:path w="1457325" h="485139">
                <a:moveTo>
                  <a:pt x="1456944" y="315468"/>
                </a:moveTo>
                <a:lnTo>
                  <a:pt x="1456944" y="467868"/>
                </a:lnTo>
              </a:path>
              <a:path w="1457325" h="485139">
                <a:moveTo>
                  <a:pt x="0" y="315468"/>
                </a:moveTo>
                <a:lnTo>
                  <a:pt x="0" y="485013"/>
                </a:lnTo>
              </a:path>
            </a:pathLst>
          </a:custGeom>
          <a:ln w="28956">
            <a:solidFill>
              <a:srgbClr val="5F9D33"/>
            </a:solidFill>
          </a:ln>
        </p:spPr>
        <p:txBody>
          <a:bodyPr wrap="square" lIns="0" tIns="0" rIns="0" bIns="0" rtlCol="0"/>
          <a:lstStyle/>
          <a:p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object 12">
            <a:extLst>
              <a:ext uri="{FF2B5EF4-FFF2-40B4-BE49-F238E27FC236}">
                <a16:creationId xmlns:a16="http://schemas.microsoft.com/office/drawing/2014/main" id="{D5B4ADE1-49B2-4882-89DA-C8EAAC1CE9E5}"/>
              </a:ext>
            </a:extLst>
          </p:cNvPr>
          <p:cNvSpPr txBox="1"/>
          <p:nvPr/>
        </p:nvSpPr>
        <p:spPr>
          <a:xfrm>
            <a:off x="685800" y="2067813"/>
            <a:ext cx="926846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IN" sz="1600" spc="5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A </a:t>
            </a:r>
            <a:r>
              <a:rPr sz="1600" spc="5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T</a:t>
            </a:r>
            <a:r>
              <a:rPr sz="1600" spc="-5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eam</a:t>
            </a:r>
            <a:endParaRPr sz="1600" dirty="0">
              <a:latin typeface="Roboto" panose="02000000000000000000" pitchFamily="2" charset="0"/>
              <a:ea typeface="Roboto" panose="02000000000000000000" pitchFamily="2" charset="0"/>
              <a:cs typeface="Roboto Condensed"/>
            </a:endParaRPr>
          </a:p>
        </p:txBody>
      </p:sp>
      <p:sp>
        <p:nvSpPr>
          <p:cNvPr id="10" name="object 13">
            <a:extLst>
              <a:ext uri="{FF2B5EF4-FFF2-40B4-BE49-F238E27FC236}">
                <a16:creationId xmlns:a16="http://schemas.microsoft.com/office/drawing/2014/main" id="{38696E07-E92C-41C5-9D7F-0F9D07006BEA}"/>
              </a:ext>
            </a:extLst>
          </p:cNvPr>
          <p:cNvSpPr txBox="1"/>
          <p:nvPr/>
        </p:nvSpPr>
        <p:spPr>
          <a:xfrm>
            <a:off x="1853564" y="2067813"/>
            <a:ext cx="1042036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1600" spc="10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B</a:t>
            </a:r>
            <a:r>
              <a:rPr sz="1600" spc="-60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 </a:t>
            </a:r>
            <a:r>
              <a:rPr sz="1600" spc="-5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Team</a:t>
            </a:r>
            <a:endParaRPr sz="1600" dirty="0">
              <a:latin typeface="Roboto" panose="02000000000000000000" pitchFamily="2" charset="0"/>
              <a:ea typeface="Roboto" panose="02000000000000000000" pitchFamily="2" charset="0"/>
              <a:cs typeface="Roboto Condensed"/>
            </a:endParaRPr>
          </a:p>
        </p:txBody>
      </p:sp>
      <p:sp>
        <p:nvSpPr>
          <p:cNvPr id="11" name="object 14">
            <a:extLst>
              <a:ext uri="{FF2B5EF4-FFF2-40B4-BE49-F238E27FC236}">
                <a16:creationId xmlns:a16="http://schemas.microsoft.com/office/drawing/2014/main" id="{437A6079-E672-482F-87F2-4413BCB8996E}"/>
              </a:ext>
            </a:extLst>
          </p:cNvPr>
          <p:cNvSpPr txBox="1"/>
          <p:nvPr/>
        </p:nvSpPr>
        <p:spPr>
          <a:xfrm>
            <a:off x="1631442" y="1634489"/>
            <a:ext cx="1746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5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U</a:t>
            </a:r>
            <a:endParaRPr sz="1800"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12" name="object 15">
            <a:extLst>
              <a:ext uri="{FF2B5EF4-FFF2-40B4-BE49-F238E27FC236}">
                <a16:creationId xmlns:a16="http://schemas.microsoft.com/office/drawing/2014/main" id="{FFE73916-D017-4D94-8718-1B9EEBE2E311}"/>
              </a:ext>
            </a:extLst>
          </p:cNvPr>
          <p:cNvSpPr txBox="1"/>
          <p:nvPr/>
        </p:nvSpPr>
        <p:spPr>
          <a:xfrm>
            <a:off x="155068" y="2764536"/>
            <a:ext cx="1826132" cy="871392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R="69850" algn="ctr">
              <a:lnSpc>
                <a:spcPct val="100000"/>
              </a:lnSpc>
              <a:spcBef>
                <a:spcPts val="495"/>
              </a:spcBef>
            </a:pPr>
            <a:r>
              <a:rPr sz="1800" spc="-5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A</a:t>
            </a:r>
            <a:endParaRPr sz="1800" dirty="0"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  <a:p>
            <a:pPr marL="123825" marR="116205" indent="103505" algn="ctr">
              <a:lnSpc>
                <a:spcPct val="100000"/>
              </a:lnSpc>
              <a:spcBef>
                <a:spcPts val="345"/>
              </a:spcBef>
            </a:pPr>
            <a:r>
              <a:rPr sz="1600" spc="-5" dirty="0">
                <a:solidFill>
                  <a:srgbClr val="0D0D0D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A</a:t>
            </a:r>
            <a:r>
              <a:rPr sz="1600" spc="-90" dirty="0">
                <a:solidFill>
                  <a:srgbClr val="0D0D0D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 </a:t>
            </a:r>
            <a:r>
              <a:rPr sz="1600" spc="-5" dirty="0">
                <a:solidFill>
                  <a:srgbClr val="0D0D0D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Team</a:t>
            </a:r>
            <a:endParaRPr sz="1600" dirty="0">
              <a:latin typeface="Roboto" panose="02000000000000000000" pitchFamily="2" charset="0"/>
              <a:ea typeface="Roboto" panose="02000000000000000000" pitchFamily="2" charset="0"/>
              <a:cs typeface="Roboto Condensed"/>
            </a:endParaRPr>
          </a:p>
          <a:p>
            <a:pPr marL="12700" algn="ctr">
              <a:lnSpc>
                <a:spcPct val="100000"/>
              </a:lnSpc>
            </a:pPr>
            <a:r>
              <a:rPr sz="1600" spc="-5" dirty="0">
                <a:solidFill>
                  <a:srgbClr val="0D0D0D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50,000</a:t>
            </a:r>
            <a:r>
              <a:rPr sz="1600" spc="-40" dirty="0">
                <a:solidFill>
                  <a:srgbClr val="0D0D0D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 </a:t>
            </a:r>
            <a:r>
              <a:rPr sz="1600" spc="-10" dirty="0">
                <a:solidFill>
                  <a:srgbClr val="0D0D0D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BV</a:t>
            </a:r>
            <a:endParaRPr sz="1600" dirty="0">
              <a:latin typeface="Roboto" panose="02000000000000000000" pitchFamily="2" charset="0"/>
              <a:ea typeface="Roboto" panose="02000000000000000000" pitchFamily="2" charset="0"/>
              <a:cs typeface="Roboto Condensed"/>
            </a:endParaRPr>
          </a:p>
        </p:txBody>
      </p:sp>
      <p:sp>
        <p:nvSpPr>
          <p:cNvPr id="13" name="object 16">
            <a:extLst>
              <a:ext uri="{FF2B5EF4-FFF2-40B4-BE49-F238E27FC236}">
                <a16:creationId xmlns:a16="http://schemas.microsoft.com/office/drawing/2014/main" id="{EF9FCEC3-8C3B-4331-940D-9CDA2E27A0E3}"/>
              </a:ext>
            </a:extLst>
          </p:cNvPr>
          <p:cNvSpPr txBox="1"/>
          <p:nvPr/>
        </p:nvSpPr>
        <p:spPr>
          <a:xfrm>
            <a:off x="1889124" y="2830728"/>
            <a:ext cx="1311276" cy="83548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R="68580" algn="ctr">
              <a:lnSpc>
                <a:spcPct val="100000"/>
              </a:lnSpc>
              <a:spcBef>
                <a:spcPts val="315"/>
              </a:spcBef>
            </a:pPr>
            <a:r>
              <a:rPr sz="1800" spc="-5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B</a:t>
            </a:r>
            <a:endParaRPr sz="1800" dirty="0"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  <a:p>
            <a:pPr marL="127000" marR="119380" indent="100330" algn="ctr">
              <a:lnSpc>
                <a:spcPct val="100000"/>
              </a:lnSpc>
              <a:spcBef>
                <a:spcPts val="190"/>
              </a:spcBef>
            </a:pPr>
            <a:r>
              <a:rPr lang="en-IN" sz="1600" spc="-80" dirty="0"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B</a:t>
            </a:r>
            <a:r>
              <a:rPr sz="1600" spc="-80" dirty="0"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 </a:t>
            </a:r>
            <a:r>
              <a:rPr sz="1600" spc="-5" dirty="0"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Team</a:t>
            </a:r>
            <a:endParaRPr sz="1600" dirty="0">
              <a:latin typeface="Roboto" panose="02000000000000000000" pitchFamily="2" charset="0"/>
              <a:ea typeface="Roboto" panose="02000000000000000000" pitchFamily="2" charset="0"/>
              <a:cs typeface="Roboto Condensed"/>
            </a:endParaRPr>
          </a:p>
          <a:p>
            <a:pPr marL="12700" algn="ctr">
              <a:lnSpc>
                <a:spcPct val="100000"/>
              </a:lnSpc>
            </a:pPr>
            <a:r>
              <a:rPr sz="1600" spc="-5" dirty="0"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40,000</a:t>
            </a:r>
            <a:r>
              <a:rPr sz="1600" spc="-40" dirty="0"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 </a:t>
            </a:r>
            <a:r>
              <a:rPr sz="1600" spc="-10" dirty="0">
                <a:latin typeface="Roboto" panose="02000000000000000000" pitchFamily="2" charset="0"/>
                <a:ea typeface="Roboto" panose="02000000000000000000" pitchFamily="2" charset="0"/>
                <a:cs typeface="Roboto Condensed"/>
              </a:rPr>
              <a:t>BV</a:t>
            </a:r>
            <a:endParaRPr sz="1600" dirty="0">
              <a:latin typeface="Roboto" panose="02000000000000000000" pitchFamily="2" charset="0"/>
              <a:ea typeface="Roboto" panose="02000000000000000000" pitchFamily="2" charset="0"/>
              <a:cs typeface="Roboto Condensed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2739B9DE-EB7C-40F9-A006-E97CA2B6EB18}"/>
              </a:ext>
            </a:extLst>
          </p:cNvPr>
          <p:cNvSpPr txBox="1"/>
          <p:nvPr/>
        </p:nvSpPr>
        <p:spPr>
          <a:xfrm>
            <a:off x="4629656" y="1463160"/>
            <a:ext cx="6876544" cy="87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Font typeface="Wingdings" panose="05000000000000000000" pitchFamily="2" charset="2"/>
              <a:buChar char="v"/>
              <a:tabLst>
                <a:tab pos="5249545" algn="l"/>
                <a:tab pos="8484870" algn="l"/>
                <a:tab pos="10246995" algn="l"/>
              </a:tabLst>
            </a:pPr>
            <a:r>
              <a:rPr lang="en-IN" spc="2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Get 10% Team Matching Bonus on BV </a:t>
            </a:r>
          </a:p>
          <a:p>
            <a:pPr marL="355600" marR="5080" indent="-342900">
              <a:lnSpc>
                <a:spcPct val="100000"/>
              </a:lnSpc>
              <a:spcBef>
                <a:spcPts val="105"/>
              </a:spcBef>
              <a:buFont typeface="Wingdings" panose="05000000000000000000" pitchFamily="2" charset="2"/>
              <a:buChar char="v"/>
              <a:tabLst>
                <a:tab pos="5249545" algn="l"/>
                <a:tab pos="8484870" algn="l"/>
                <a:tab pos="10246995" algn="l"/>
              </a:tabLst>
            </a:pPr>
            <a:r>
              <a:rPr lang="en-IN" spc="2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Capping per Pay Cycle: Rs.1,25,000/- </a:t>
            </a:r>
          </a:p>
          <a:p>
            <a:pPr marL="355600" marR="5080" indent="-342900">
              <a:lnSpc>
                <a:spcPct val="100000"/>
              </a:lnSpc>
              <a:spcBef>
                <a:spcPts val="105"/>
              </a:spcBef>
              <a:buFont typeface="Wingdings" panose="05000000000000000000" pitchFamily="2" charset="2"/>
              <a:buChar char="v"/>
              <a:tabLst>
                <a:tab pos="5249545" algn="l"/>
                <a:tab pos="8484870" algn="l"/>
                <a:tab pos="10246995" algn="l"/>
              </a:tabLst>
            </a:pPr>
            <a:r>
              <a:rPr lang="en-IN" spc="2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Unmatched BV will be carried Forward</a:t>
            </a: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959AA231-96BB-4E34-ADA2-12CD5C8A717A}"/>
              </a:ext>
            </a:extLst>
          </p:cNvPr>
          <p:cNvSpPr txBox="1"/>
          <p:nvPr/>
        </p:nvSpPr>
        <p:spPr>
          <a:xfrm>
            <a:off x="4648200" y="3048000"/>
            <a:ext cx="6876544" cy="685444"/>
          </a:xfrm>
          <a:prstGeom prst="rect">
            <a:avLst/>
          </a:prstGeom>
          <a:noFill/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Font typeface="Wingdings" panose="05000000000000000000" pitchFamily="2" charset="2"/>
              <a:buChar char="v"/>
              <a:tabLst>
                <a:tab pos="5249545" algn="l"/>
                <a:tab pos="8484870" algn="l"/>
                <a:tab pos="10246995" algn="l"/>
              </a:tabLst>
            </a:pPr>
            <a:r>
              <a:rPr lang="en-IN" sz="1400" spc="2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Closing on the 7</a:t>
            </a:r>
            <a:r>
              <a:rPr lang="en-IN" sz="1400" spc="20" baseline="3000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th</a:t>
            </a:r>
            <a:r>
              <a:rPr lang="en-IN" sz="1400" spc="2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, 14</a:t>
            </a:r>
            <a:r>
              <a:rPr lang="en-IN" sz="1400" spc="20" baseline="3000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th</a:t>
            </a:r>
            <a:r>
              <a:rPr lang="en-IN" sz="1400" spc="2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, 21</a:t>
            </a:r>
            <a:r>
              <a:rPr lang="en-IN" sz="1400" spc="20" baseline="3000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st</a:t>
            </a:r>
            <a:r>
              <a:rPr lang="en-IN" sz="1400" spc="2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 &amp; Last day of the Month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chemeClr val="tx1"/>
                </a:solidFill>
                <a:latin typeface="Roboto"/>
              </a:rPr>
              <a:t>Payout: 12</a:t>
            </a:r>
            <a:r>
              <a:rPr lang="en-US" sz="1400" baseline="30000" dirty="0">
                <a:solidFill>
                  <a:schemeClr val="tx1"/>
                </a:solidFill>
                <a:latin typeface="Roboto"/>
              </a:rPr>
              <a:t>th</a:t>
            </a:r>
            <a:r>
              <a:rPr lang="en-US" sz="1400" dirty="0">
                <a:solidFill>
                  <a:schemeClr val="tx1"/>
                </a:solidFill>
                <a:latin typeface="Roboto"/>
              </a:rPr>
              <a:t>, 19</a:t>
            </a:r>
            <a:r>
              <a:rPr lang="en-US" sz="1400" baseline="30000" dirty="0">
                <a:solidFill>
                  <a:schemeClr val="tx1"/>
                </a:solidFill>
                <a:latin typeface="Roboto"/>
              </a:rPr>
              <a:t>th</a:t>
            </a:r>
            <a:r>
              <a:rPr lang="en-US" sz="1400" dirty="0">
                <a:solidFill>
                  <a:schemeClr val="tx1"/>
                </a:solidFill>
                <a:latin typeface="Roboto"/>
              </a:rPr>
              <a:t>, 26</a:t>
            </a:r>
            <a:r>
              <a:rPr lang="en-US" sz="1400" baseline="30000" dirty="0">
                <a:solidFill>
                  <a:schemeClr val="tx1"/>
                </a:solidFill>
                <a:latin typeface="Roboto"/>
              </a:rPr>
              <a:t>th</a:t>
            </a:r>
            <a:r>
              <a:rPr lang="en-US" sz="1400" dirty="0">
                <a:solidFill>
                  <a:schemeClr val="tx1"/>
                </a:solidFill>
                <a:latin typeface="Roboto"/>
              </a:rPr>
              <a:t>, 5</a:t>
            </a:r>
            <a:r>
              <a:rPr lang="en-US" sz="1400" baseline="30000" dirty="0">
                <a:solidFill>
                  <a:schemeClr val="tx1"/>
                </a:solidFill>
                <a:latin typeface="Roboto"/>
              </a:rPr>
              <a:t>th</a:t>
            </a:r>
            <a:r>
              <a:rPr lang="en-US" sz="1400" dirty="0">
                <a:solidFill>
                  <a:schemeClr val="tx1"/>
                </a:solidFill>
                <a:latin typeface="Roboto"/>
              </a:rPr>
              <a:t> of Every Month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chemeClr val="tx1"/>
                </a:solidFill>
                <a:latin typeface="Roboto"/>
              </a:rPr>
              <a:t>Pay out less than Rs.300/- will be fully transferred to E-Wallet </a:t>
            </a:r>
            <a:endParaRPr lang="en-US" sz="1800" dirty="0">
              <a:solidFill>
                <a:schemeClr val="tx1"/>
              </a:solidFill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46D934-922C-4BD5-B35F-46E1BA6D7A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38" b="22610"/>
          <a:stretch/>
        </p:blipFill>
        <p:spPr>
          <a:xfrm>
            <a:off x="0" y="4098290"/>
            <a:ext cx="12192000" cy="246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81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PL PPT TITLE (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 4. TEAM BUILDING BONUS (TBB): 10% </a:t>
            </a:r>
            <a:endParaRPr lang="en-US" sz="3200" b="1" dirty="0">
              <a:solidFill>
                <a:srgbClr val="FFFF00"/>
              </a:solidFill>
              <a:latin typeface="Roboto"/>
            </a:endParaRPr>
          </a:p>
        </p:txBody>
      </p:sp>
      <p:grpSp>
        <p:nvGrpSpPr>
          <p:cNvPr id="4" name="object 10">
            <a:extLst>
              <a:ext uri="{FF2B5EF4-FFF2-40B4-BE49-F238E27FC236}">
                <a16:creationId xmlns:a16="http://schemas.microsoft.com/office/drawing/2014/main" id="{2D752970-3D7C-4386-A3AC-DDD53D7C9B26}"/>
              </a:ext>
            </a:extLst>
          </p:cNvPr>
          <p:cNvGrpSpPr/>
          <p:nvPr/>
        </p:nvGrpSpPr>
        <p:grpSpPr>
          <a:xfrm>
            <a:off x="6172200" y="1115061"/>
            <a:ext cx="5334000" cy="2705100"/>
            <a:chOff x="6234684" y="1670304"/>
            <a:chExt cx="5334000" cy="2705100"/>
          </a:xfrm>
        </p:grpSpPr>
        <p:sp>
          <p:nvSpPr>
            <p:cNvPr id="5" name="object 11">
              <a:extLst>
                <a:ext uri="{FF2B5EF4-FFF2-40B4-BE49-F238E27FC236}">
                  <a16:creationId xmlns:a16="http://schemas.microsoft.com/office/drawing/2014/main" id="{DD3AEF81-1E99-436C-B662-A325E2DED4DF}"/>
                </a:ext>
              </a:extLst>
            </p:cNvPr>
            <p:cNvSpPr/>
            <p:nvPr/>
          </p:nvSpPr>
          <p:spPr>
            <a:xfrm>
              <a:off x="6578346" y="2759202"/>
              <a:ext cx="4647565" cy="965200"/>
            </a:xfrm>
            <a:custGeom>
              <a:avLst/>
              <a:gdLst/>
              <a:ahLst/>
              <a:cxnLst/>
              <a:rect l="l" t="t" r="r" b="b"/>
              <a:pathLst>
                <a:path w="4647565" h="965200">
                  <a:moveTo>
                    <a:pt x="4647183" y="928878"/>
                  </a:moveTo>
                  <a:lnTo>
                    <a:pt x="2714244" y="0"/>
                  </a:lnTo>
                </a:path>
                <a:path w="4647565" h="965200">
                  <a:moveTo>
                    <a:pt x="3504183" y="943991"/>
                  </a:moveTo>
                  <a:lnTo>
                    <a:pt x="2714244" y="0"/>
                  </a:lnTo>
                </a:path>
                <a:path w="4647565" h="965200">
                  <a:moveTo>
                    <a:pt x="1219200" y="952754"/>
                  </a:moveTo>
                  <a:lnTo>
                    <a:pt x="2009012" y="0"/>
                  </a:lnTo>
                </a:path>
                <a:path w="4647565" h="965200">
                  <a:moveTo>
                    <a:pt x="0" y="964692"/>
                  </a:moveTo>
                  <a:lnTo>
                    <a:pt x="2009012" y="0"/>
                  </a:lnTo>
                </a:path>
              </a:pathLst>
            </a:custGeom>
            <a:ln w="28956">
              <a:solidFill>
                <a:srgbClr val="2089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12">
              <a:extLst>
                <a:ext uri="{FF2B5EF4-FFF2-40B4-BE49-F238E27FC236}">
                  <a16:creationId xmlns:a16="http://schemas.microsoft.com/office/drawing/2014/main" id="{D28050DB-4C1A-4D88-977B-4FA7D12BFF5E}"/>
                </a:ext>
              </a:extLst>
            </p:cNvPr>
            <p:cNvSpPr/>
            <p:nvPr/>
          </p:nvSpPr>
          <p:spPr>
            <a:xfrm>
              <a:off x="6234684" y="1670303"/>
              <a:ext cx="5334000" cy="2705100"/>
            </a:xfrm>
            <a:custGeom>
              <a:avLst/>
              <a:gdLst/>
              <a:ahLst/>
              <a:cxnLst/>
              <a:rect l="l" t="t" r="r" b="b"/>
              <a:pathLst>
                <a:path w="5334000" h="2705100">
                  <a:moveTo>
                    <a:pt x="685800" y="2302002"/>
                  </a:moveTo>
                  <a:lnTo>
                    <a:pt x="342887" y="2052828"/>
                  </a:lnTo>
                  <a:lnTo>
                    <a:pt x="0" y="2302002"/>
                  </a:lnTo>
                  <a:lnTo>
                    <a:pt x="130937" y="2705100"/>
                  </a:lnTo>
                  <a:lnTo>
                    <a:pt x="554863" y="2705100"/>
                  </a:lnTo>
                  <a:lnTo>
                    <a:pt x="685800" y="2302002"/>
                  </a:lnTo>
                  <a:close/>
                </a:path>
                <a:path w="5334000" h="2705100">
                  <a:moveTo>
                    <a:pt x="1905000" y="2289810"/>
                  </a:moveTo>
                  <a:lnTo>
                    <a:pt x="1562100" y="2040636"/>
                  </a:lnTo>
                  <a:lnTo>
                    <a:pt x="1219200" y="2289810"/>
                  </a:lnTo>
                  <a:lnTo>
                    <a:pt x="1350137" y="2692908"/>
                  </a:lnTo>
                  <a:lnTo>
                    <a:pt x="1774063" y="2692908"/>
                  </a:lnTo>
                  <a:lnTo>
                    <a:pt x="1905000" y="2289810"/>
                  </a:lnTo>
                  <a:close/>
                </a:path>
                <a:path w="5334000" h="2705100">
                  <a:moveTo>
                    <a:pt x="3048000" y="2289810"/>
                  </a:moveTo>
                  <a:lnTo>
                    <a:pt x="2705100" y="2040636"/>
                  </a:lnTo>
                  <a:lnTo>
                    <a:pt x="2362200" y="2289810"/>
                  </a:lnTo>
                  <a:lnTo>
                    <a:pt x="2493137" y="2692908"/>
                  </a:lnTo>
                  <a:lnTo>
                    <a:pt x="2917063" y="2692908"/>
                  </a:lnTo>
                  <a:lnTo>
                    <a:pt x="3048000" y="2289810"/>
                  </a:lnTo>
                  <a:close/>
                </a:path>
                <a:path w="5334000" h="2705100">
                  <a:moveTo>
                    <a:pt x="3276600" y="415671"/>
                  </a:moveTo>
                  <a:lnTo>
                    <a:pt x="2705100" y="0"/>
                  </a:lnTo>
                  <a:lnTo>
                    <a:pt x="2133600" y="415671"/>
                  </a:lnTo>
                  <a:lnTo>
                    <a:pt x="2351913" y="1088136"/>
                  </a:lnTo>
                  <a:lnTo>
                    <a:pt x="3058287" y="1088136"/>
                  </a:lnTo>
                  <a:lnTo>
                    <a:pt x="3276600" y="415671"/>
                  </a:lnTo>
                  <a:close/>
                </a:path>
                <a:path w="5334000" h="2705100">
                  <a:moveTo>
                    <a:pt x="4191000" y="2281174"/>
                  </a:moveTo>
                  <a:lnTo>
                    <a:pt x="3848100" y="2031492"/>
                  </a:lnTo>
                  <a:lnTo>
                    <a:pt x="3505200" y="2281174"/>
                  </a:lnTo>
                  <a:lnTo>
                    <a:pt x="3636137" y="2685288"/>
                  </a:lnTo>
                  <a:lnTo>
                    <a:pt x="4060063" y="2685288"/>
                  </a:lnTo>
                  <a:lnTo>
                    <a:pt x="4191000" y="2281174"/>
                  </a:lnTo>
                  <a:close/>
                </a:path>
                <a:path w="5334000" h="2705100">
                  <a:moveTo>
                    <a:pt x="5334000" y="2265934"/>
                  </a:moveTo>
                  <a:lnTo>
                    <a:pt x="4991100" y="2016252"/>
                  </a:lnTo>
                  <a:lnTo>
                    <a:pt x="4648200" y="2265934"/>
                  </a:lnTo>
                  <a:lnTo>
                    <a:pt x="4779137" y="2670048"/>
                  </a:lnTo>
                  <a:lnTo>
                    <a:pt x="5203063" y="2670048"/>
                  </a:lnTo>
                  <a:lnTo>
                    <a:pt x="5334000" y="2265934"/>
                  </a:lnTo>
                  <a:close/>
                </a:path>
              </a:pathLst>
            </a:custGeom>
            <a:solidFill>
              <a:srgbClr val="C5F9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13">
            <a:extLst>
              <a:ext uri="{FF2B5EF4-FFF2-40B4-BE49-F238E27FC236}">
                <a16:creationId xmlns:a16="http://schemas.microsoft.com/office/drawing/2014/main" id="{FB776913-6424-4675-A763-DB48500DD3B6}"/>
              </a:ext>
            </a:extLst>
          </p:cNvPr>
          <p:cNvSpPr txBox="1"/>
          <p:nvPr/>
        </p:nvSpPr>
        <p:spPr>
          <a:xfrm>
            <a:off x="8651874" y="1273684"/>
            <a:ext cx="47244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15" dirty="0">
                <a:solidFill>
                  <a:srgbClr val="212A35"/>
                </a:solidFill>
                <a:latin typeface="Trebuchet MS"/>
                <a:cs typeface="Trebuchet MS"/>
              </a:rPr>
              <a:t>U</a:t>
            </a:r>
            <a:endParaRPr sz="5400">
              <a:latin typeface="Trebuchet MS"/>
              <a:cs typeface="Trebuchet MS"/>
            </a:endParaRPr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2050031C-B61E-4481-810F-150FF2F9FCF1}"/>
              </a:ext>
            </a:extLst>
          </p:cNvPr>
          <p:cNvSpPr txBox="1"/>
          <p:nvPr/>
        </p:nvSpPr>
        <p:spPr>
          <a:xfrm>
            <a:off x="7644130" y="3346908"/>
            <a:ext cx="17018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14" dirty="0">
                <a:solidFill>
                  <a:srgbClr val="212A35"/>
                </a:solidFill>
                <a:latin typeface="Trebuchet MS"/>
                <a:cs typeface="Trebuchet MS"/>
              </a:rPr>
              <a:t>B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9" name="object 15">
            <a:extLst>
              <a:ext uri="{FF2B5EF4-FFF2-40B4-BE49-F238E27FC236}">
                <a16:creationId xmlns:a16="http://schemas.microsoft.com/office/drawing/2014/main" id="{FBFE8AAD-E202-4C7A-95AC-2E6046EEEABD}"/>
              </a:ext>
            </a:extLst>
          </p:cNvPr>
          <p:cNvSpPr txBox="1"/>
          <p:nvPr/>
        </p:nvSpPr>
        <p:spPr>
          <a:xfrm>
            <a:off x="6424930" y="3346908"/>
            <a:ext cx="1778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35" dirty="0">
                <a:solidFill>
                  <a:srgbClr val="212A35"/>
                </a:solidFill>
                <a:latin typeface="Trebuchet MS"/>
                <a:cs typeface="Trebuchet MS"/>
              </a:rPr>
              <a:t>A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0" name="object 16">
            <a:extLst>
              <a:ext uri="{FF2B5EF4-FFF2-40B4-BE49-F238E27FC236}">
                <a16:creationId xmlns:a16="http://schemas.microsoft.com/office/drawing/2014/main" id="{8A500125-7879-4315-9517-EB6F4F89792F}"/>
              </a:ext>
            </a:extLst>
          </p:cNvPr>
          <p:cNvSpPr txBox="1"/>
          <p:nvPr/>
        </p:nvSpPr>
        <p:spPr>
          <a:xfrm>
            <a:off x="8787130" y="3348102"/>
            <a:ext cx="1752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95" dirty="0">
                <a:solidFill>
                  <a:srgbClr val="212A35"/>
                </a:solidFill>
                <a:latin typeface="Trebuchet MS"/>
                <a:cs typeface="Trebuchet MS"/>
              </a:rPr>
              <a:t>C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1" name="object 17">
            <a:extLst>
              <a:ext uri="{FF2B5EF4-FFF2-40B4-BE49-F238E27FC236}">
                <a16:creationId xmlns:a16="http://schemas.microsoft.com/office/drawing/2014/main" id="{361E9247-2AFE-42A4-BE5C-4F6F642F8376}"/>
              </a:ext>
            </a:extLst>
          </p:cNvPr>
          <p:cNvSpPr txBox="1"/>
          <p:nvPr/>
        </p:nvSpPr>
        <p:spPr>
          <a:xfrm>
            <a:off x="9930510" y="3359151"/>
            <a:ext cx="1752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solidFill>
                  <a:srgbClr val="212A35"/>
                </a:solidFill>
                <a:latin typeface="Trebuchet MS"/>
                <a:cs typeface="Trebuchet MS"/>
              </a:rPr>
              <a:t>D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2" name="object 18">
            <a:extLst>
              <a:ext uri="{FF2B5EF4-FFF2-40B4-BE49-F238E27FC236}">
                <a16:creationId xmlns:a16="http://schemas.microsoft.com/office/drawing/2014/main" id="{92791B64-98A7-48CC-B3CC-2EC8ACF978E0}"/>
              </a:ext>
            </a:extLst>
          </p:cNvPr>
          <p:cNvSpPr/>
          <p:nvPr/>
        </p:nvSpPr>
        <p:spPr>
          <a:xfrm>
            <a:off x="8878061" y="2197862"/>
            <a:ext cx="0" cy="958850"/>
          </a:xfrm>
          <a:custGeom>
            <a:avLst/>
            <a:gdLst/>
            <a:ahLst/>
            <a:cxnLst/>
            <a:rect l="l" t="t" r="r" b="b"/>
            <a:pathLst>
              <a:path h="958850">
                <a:moveTo>
                  <a:pt x="0" y="663702"/>
                </a:moveTo>
                <a:lnTo>
                  <a:pt x="0" y="958596"/>
                </a:lnTo>
              </a:path>
              <a:path h="958850">
                <a:moveTo>
                  <a:pt x="0" y="0"/>
                </a:moveTo>
                <a:lnTo>
                  <a:pt x="0" y="442722"/>
                </a:lnTo>
              </a:path>
            </a:pathLst>
          </a:custGeom>
          <a:ln w="28955">
            <a:solidFill>
              <a:srgbClr val="2089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9">
            <a:extLst>
              <a:ext uri="{FF2B5EF4-FFF2-40B4-BE49-F238E27FC236}">
                <a16:creationId xmlns:a16="http://schemas.microsoft.com/office/drawing/2014/main" id="{50F17635-FFD7-4C93-B742-9D22538FD5F6}"/>
              </a:ext>
            </a:extLst>
          </p:cNvPr>
          <p:cNvSpPr txBox="1"/>
          <p:nvPr/>
        </p:nvSpPr>
        <p:spPr>
          <a:xfrm>
            <a:off x="11086846" y="3359151"/>
            <a:ext cx="1549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50" dirty="0">
                <a:solidFill>
                  <a:srgbClr val="212A35"/>
                </a:solidFill>
                <a:latin typeface="Trebuchet MS"/>
                <a:cs typeface="Trebuchet MS"/>
              </a:rPr>
              <a:t>E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4" name="object 20">
            <a:extLst>
              <a:ext uri="{FF2B5EF4-FFF2-40B4-BE49-F238E27FC236}">
                <a16:creationId xmlns:a16="http://schemas.microsoft.com/office/drawing/2014/main" id="{26B701C9-0EDE-45AE-993E-B0ED631DB9F1}"/>
              </a:ext>
            </a:extLst>
          </p:cNvPr>
          <p:cNvSpPr txBox="1"/>
          <p:nvPr/>
        </p:nvSpPr>
        <p:spPr>
          <a:xfrm>
            <a:off x="6990587" y="2651252"/>
            <a:ext cx="553720" cy="222885"/>
          </a:xfrm>
          <a:prstGeom prst="rect">
            <a:avLst/>
          </a:prstGeom>
          <a:solidFill>
            <a:srgbClr val="C5F9B8"/>
          </a:solidFill>
        </p:spPr>
        <p:txBody>
          <a:bodyPr vert="horz" wrap="square" lIns="0" tIns="0" rIns="0" bIns="0" rtlCol="0">
            <a:spAutoFit/>
          </a:bodyPr>
          <a:lstStyle/>
          <a:p>
            <a:pPr marL="60960">
              <a:lnSpc>
                <a:spcPts val="1750"/>
              </a:lnSpc>
            </a:pPr>
            <a:r>
              <a:rPr sz="1800" spc="-10" dirty="0">
                <a:solidFill>
                  <a:srgbClr val="212A35"/>
                </a:solidFill>
                <a:latin typeface="Arial"/>
                <a:cs typeface="Arial"/>
              </a:rPr>
              <a:t>10%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21">
            <a:extLst>
              <a:ext uri="{FF2B5EF4-FFF2-40B4-BE49-F238E27FC236}">
                <a16:creationId xmlns:a16="http://schemas.microsoft.com/office/drawing/2014/main" id="{84089D80-CCBA-41C2-8802-8E1E1E3774E5}"/>
              </a:ext>
            </a:extLst>
          </p:cNvPr>
          <p:cNvSpPr txBox="1"/>
          <p:nvPr/>
        </p:nvSpPr>
        <p:spPr>
          <a:xfrm>
            <a:off x="7799832" y="2640584"/>
            <a:ext cx="553720" cy="220979"/>
          </a:xfrm>
          <a:prstGeom prst="rect">
            <a:avLst/>
          </a:prstGeom>
          <a:solidFill>
            <a:srgbClr val="C5F9B8"/>
          </a:solidFill>
        </p:spPr>
        <p:txBody>
          <a:bodyPr vert="horz" wrap="square" lIns="0" tIns="0" rIns="0" bIns="0" rtlCol="0">
            <a:spAutoFit/>
          </a:bodyPr>
          <a:lstStyle/>
          <a:p>
            <a:pPr marL="61594">
              <a:lnSpc>
                <a:spcPts val="1739"/>
              </a:lnSpc>
            </a:pPr>
            <a:r>
              <a:rPr sz="1800" spc="-10" dirty="0">
                <a:solidFill>
                  <a:srgbClr val="212A35"/>
                </a:solidFill>
                <a:latin typeface="Arial"/>
                <a:cs typeface="Arial"/>
              </a:rPr>
              <a:t>10%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" name="object 22">
            <a:extLst>
              <a:ext uri="{FF2B5EF4-FFF2-40B4-BE49-F238E27FC236}">
                <a16:creationId xmlns:a16="http://schemas.microsoft.com/office/drawing/2014/main" id="{3174C988-EE62-4011-A02B-A409BC31A871}"/>
              </a:ext>
            </a:extLst>
          </p:cNvPr>
          <p:cNvSpPr txBox="1"/>
          <p:nvPr/>
        </p:nvSpPr>
        <p:spPr>
          <a:xfrm>
            <a:off x="8572499" y="2640584"/>
            <a:ext cx="553720" cy="220979"/>
          </a:xfrm>
          <a:prstGeom prst="rect">
            <a:avLst/>
          </a:prstGeom>
          <a:solidFill>
            <a:srgbClr val="C5F9B8"/>
          </a:solidFill>
        </p:spPr>
        <p:txBody>
          <a:bodyPr vert="horz" wrap="square" lIns="0" tIns="0" rIns="0" bIns="0" rtlCol="0">
            <a:spAutoFit/>
          </a:bodyPr>
          <a:lstStyle/>
          <a:p>
            <a:pPr marL="61594">
              <a:lnSpc>
                <a:spcPts val="1739"/>
              </a:lnSpc>
            </a:pPr>
            <a:r>
              <a:rPr sz="1800" spc="-10" dirty="0">
                <a:solidFill>
                  <a:srgbClr val="212A35"/>
                </a:solidFill>
                <a:latin typeface="Arial"/>
                <a:cs typeface="Arial"/>
              </a:rPr>
              <a:t>10%</a:t>
            </a:r>
            <a:endParaRPr sz="1800">
              <a:latin typeface="Arial"/>
              <a:cs typeface="Arial"/>
            </a:endParaRPr>
          </a:p>
        </p:txBody>
      </p:sp>
      <p:sp>
        <p:nvSpPr>
          <p:cNvPr id="17" name="object 23">
            <a:extLst>
              <a:ext uri="{FF2B5EF4-FFF2-40B4-BE49-F238E27FC236}">
                <a16:creationId xmlns:a16="http://schemas.microsoft.com/office/drawing/2014/main" id="{1D8041B1-7F54-4F94-B124-FD5A195D06F9}"/>
              </a:ext>
            </a:extLst>
          </p:cNvPr>
          <p:cNvSpPr txBox="1"/>
          <p:nvPr/>
        </p:nvSpPr>
        <p:spPr>
          <a:xfrm>
            <a:off x="9348216" y="2640584"/>
            <a:ext cx="553720" cy="220979"/>
          </a:xfrm>
          <a:prstGeom prst="rect">
            <a:avLst/>
          </a:prstGeom>
          <a:solidFill>
            <a:srgbClr val="C5F9B8"/>
          </a:solidFill>
        </p:spPr>
        <p:txBody>
          <a:bodyPr vert="horz" wrap="square" lIns="0" tIns="0" rIns="0" bIns="0" rtlCol="0">
            <a:spAutoFit/>
          </a:bodyPr>
          <a:lstStyle/>
          <a:p>
            <a:pPr marL="61594">
              <a:lnSpc>
                <a:spcPts val="1739"/>
              </a:lnSpc>
            </a:pPr>
            <a:r>
              <a:rPr sz="1800" spc="-10" dirty="0">
                <a:solidFill>
                  <a:srgbClr val="212A35"/>
                </a:solidFill>
                <a:latin typeface="Arial"/>
                <a:cs typeface="Arial"/>
              </a:rPr>
              <a:t>10%</a:t>
            </a:r>
            <a:endParaRPr sz="1800">
              <a:latin typeface="Arial"/>
              <a:cs typeface="Arial"/>
            </a:endParaRPr>
          </a:p>
        </p:txBody>
      </p:sp>
      <p:sp>
        <p:nvSpPr>
          <p:cNvPr id="18" name="object 24">
            <a:extLst>
              <a:ext uri="{FF2B5EF4-FFF2-40B4-BE49-F238E27FC236}">
                <a16:creationId xmlns:a16="http://schemas.microsoft.com/office/drawing/2014/main" id="{BD501821-1266-43C6-A44B-72BC790AAEF9}"/>
              </a:ext>
            </a:extLst>
          </p:cNvPr>
          <p:cNvSpPr txBox="1"/>
          <p:nvPr/>
        </p:nvSpPr>
        <p:spPr>
          <a:xfrm>
            <a:off x="10101072" y="2626868"/>
            <a:ext cx="553720" cy="222885"/>
          </a:xfrm>
          <a:prstGeom prst="rect">
            <a:avLst/>
          </a:prstGeom>
          <a:solidFill>
            <a:srgbClr val="C5F9B8"/>
          </a:solidFill>
        </p:spPr>
        <p:txBody>
          <a:bodyPr vert="horz" wrap="square" lIns="0" tIns="0" rIns="0" bIns="0" rtlCol="0">
            <a:spAutoFit/>
          </a:bodyPr>
          <a:lstStyle/>
          <a:p>
            <a:pPr marL="62230">
              <a:lnSpc>
                <a:spcPts val="1750"/>
              </a:lnSpc>
            </a:pPr>
            <a:r>
              <a:rPr sz="1800" spc="-10" dirty="0">
                <a:solidFill>
                  <a:srgbClr val="212A35"/>
                </a:solidFill>
                <a:latin typeface="Arial"/>
                <a:cs typeface="Arial"/>
              </a:rPr>
              <a:t>10%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" name="object 25">
            <a:extLst>
              <a:ext uri="{FF2B5EF4-FFF2-40B4-BE49-F238E27FC236}">
                <a16:creationId xmlns:a16="http://schemas.microsoft.com/office/drawing/2014/main" id="{406E65D3-D9B6-4950-92BE-26D63C01BF3B}"/>
              </a:ext>
            </a:extLst>
          </p:cNvPr>
          <p:cNvSpPr txBox="1"/>
          <p:nvPr/>
        </p:nvSpPr>
        <p:spPr>
          <a:xfrm>
            <a:off x="6180581" y="3961639"/>
            <a:ext cx="7226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2</a:t>
            </a:r>
            <a:r>
              <a:rPr sz="1800" b="1" spc="-15" dirty="0">
                <a:latin typeface="Arial"/>
                <a:cs typeface="Arial"/>
              </a:rPr>
              <a:t>5</a:t>
            </a:r>
            <a:r>
              <a:rPr sz="1800" b="1" spc="-5" dirty="0">
                <a:latin typeface="Arial"/>
                <a:cs typeface="Arial"/>
              </a:rPr>
              <a:t>,0</a:t>
            </a:r>
            <a:r>
              <a:rPr sz="1800" b="1" spc="-15" dirty="0">
                <a:latin typeface="Arial"/>
                <a:cs typeface="Arial"/>
              </a:rPr>
              <a:t>0</a:t>
            </a:r>
            <a:r>
              <a:rPr sz="1800" b="1" spc="-5" dirty="0">
                <a:latin typeface="Arial"/>
                <a:cs typeface="Arial"/>
              </a:rPr>
              <a:t>0</a:t>
            </a:r>
            <a:endParaRPr sz="1800">
              <a:latin typeface="Arial"/>
              <a:cs typeface="Arial"/>
            </a:endParaRPr>
          </a:p>
        </p:txBody>
      </p:sp>
      <p:sp>
        <p:nvSpPr>
          <p:cNvPr id="20" name="object 26">
            <a:extLst>
              <a:ext uri="{FF2B5EF4-FFF2-40B4-BE49-F238E27FC236}">
                <a16:creationId xmlns:a16="http://schemas.microsoft.com/office/drawing/2014/main" id="{85480EFD-A634-4678-8F51-311ACF5DB8DE}"/>
              </a:ext>
            </a:extLst>
          </p:cNvPr>
          <p:cNvSpPr txBox="1"/>
          <p:nvPr/>
        </p:nvSpPr>
        <p:spPr>
          <a:xfrm>
            <a:off x="7399782" y="3967480"/>
            <a:ext cx="7226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5</a:t>
            </a:r>
            <a:r>
              <a:rPr sz="1800" b="1" spc="-15" dirty="0">
                <a:latin typeface="Arial"/>
                <a:cs typeface="Arial"/>
              </a:rPr>
              <a:t>0</a:t>
            </a:r>
            <a:r>
              <a:rPr sz="1800" b="1" spc="-5" dirty="0">
                <a:latin typeface="Arial"/>
                <a:cs typeface="Arial"/>
              </a:rPr>
              <a:t>,0</a:t>
            </a:r>
            <a:r>
              <a:rPr sz="1800" b="1" spc="-15" dirty="0">
                <a:latin typeface="Arial"/>
                <a:cs typeface="Arial"/>
              </a:rPr>
              <a:t>0</a:t>
            </a:r>
            <a:r>
              <a:rPr sz="1800" b="1" spc="-5" dirty="0">
                <a:latin typeface="Arial"/>
                <a:cs typeface="Arial"/>
              </a:rPr>
              <a:t>0</a:t>
            </a:r>
            <a:endParaRPr sz="1800">
              <a:latin typeface="Arial"/>
              <a:cs typeface="Arial"/>
            </a:endParaRPr>
          </a:p>
        </p:txBody>
      </p:sp>
      <p:sp>
        <p:nvSpPr>
          <p:cNvPr id="23" name="object 27">
            <a:extLst>
              <a:ext uri="{FF2B5EF4-FFF2-40B4-BE49-F238E27FC236}">
                <a16:creationId xmlns:a16="http://schemas.microsoft.com/office/drawing/2014/main" id="{FB7DC081-EB83-4D16-BCF8-4897954F0507}"/>
              </a:ext>
            </a:extLst>
          </p:cNvPr>
          <p:cNvSpPr txBox="1"/>
          <p:nvPr/>
        </p:nvSpPr>
        <p:spPr>
          <a:xfrm>
            <a:off x="8458326" y="3938271"/>
            <a:ext cx="913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1,</a:t>
            </a:r>
            <a:r>
              <a:rPr sz="1800" b="1" spc="-15" dirty="0">
                <a:latin typeface="Arial"/>
                <a:cs typeface="Arial"/>
              </a:rPr>
              <a:t>0</a:t>
            </a:r>
            <a:r>
              <a:rPr sz="1800" b="1" spc="-5" dirty="0">
                <a:latin typeface="Arial"/>
                <a:cs typeface="Arial"/>
              </a:rPr>
              <a:t>0,</a:t>
            </a:r>
            <a:r>
              <a:rPr sz="1800" b="1" spc="-15" dirty="0">
                <a:latin typeface="Arial"/>
                <a:cs typeface="Arial"/>
              </a:rPr>
              <a:t>0</a:t>
            </a:r>
            <a:r>
              <a:rPr sz="1800" b="1" spc="-5" dirty="0">
                <a:latin typeface="Arial"/>
                <a:cs typeface="Arial"/>
              </a:rPr>
              <a:t>00</a:t>
            </a:r>
            <a:endParaRPr sz="1800">
              <a:latin typeface="Arial"/>
              <a:cs typeface="Arial"/>
            </a:endParaRPr>
          </a:p>
        </p:txBody>
      </p:sp>
      <p:sp>
        <p:nvSpPr>
          <p:cNvPr id="24" name="object 28">
            <a:extLst>
              <a:ext uri="{FF2B5EF4-FFF2-40B4-BE49-F238E27FC236}">
                <a16:creationId xmlns:a16="http://schemas.microsoft.com/office/drawing/2014/main" id="{28F84B5F-3ED2-4494-88C1-0589BEA9936A}"/>
              </a:ext>
            </a:extLst>
          </p:cNvPr>
          <p:cNvSpPr txBox="1"/>
          <p:nvPr/>
        </p:nvSpPr>
        <p:spPr>
          <a:xfrm>
            <a:off x="9677526" y="3903727"/>
            <a:ext cx="9156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2,50,000</a:t>
            </a:r>
            <a:endParaRPr sz="1800">
              <a:latin typeface="Arial"/>
              <a:cs typeface="Arial"/>
            </a:endParaRPr>
          </a:p>
        </p:txBody>
      </p:sp>
      <p:sp>
        <p:nvSpPr>
          <p:cNvPr id="25" name="object 29">
            <a:extLst>
              <a:ext uri="{FF2B5EF4-FFF2-40B4-BE49-F238E27FC236}">
                <a16:creationId xmlns:a16="http://schemas.microsoft.com/office/drawing/2014/main" id="{DC84C2E6-05A7-4009-A42A-359F515A136F}"/>
              </a:ext>
            </a:extLst>
          </p:cNvPr>
          <p:cNvSpPr txBox="1"/>
          <p:nvPr/>
        </p:nvSpPr>
        <p:spPr>
          <a:xfrm>
            <a:off x="10760201" y="3892170"/>
            <a:ext cx="913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5,</a:t>
            </a:r>
            <a:r>
              <a:rPr sz="1800" b="1" spc="-15" dirty="0">
                <a:latin typeface="Arial"/>
                <a:cs typeface="Arial"/>
              </a:rPr>
              <a:t>0</a:t>
            </a:r>
            <a:r>
              <a:rPr sz="1800" b="1" spc="-5" dirty="0">
                <a:latin typeface="Arial"/>
                <a:cs typeface="Arial"/>
              </a:rPr>
              <a:t>0,</a:t>
            </a:r>
            <a:r>
              <a:rPr sz="1800" b="1" spc="-15" dirty="0">
                <a:latin typeface="Arial"/>
                <a:cs typeface="Arial"/>
              </a:rPr>
              <a:t>0</a:t>
            </a:r>
            <a:r>
              <a:rPr sz="1800" b="1" spc="-5" dirty="0">
                <a:latin typeface="Arial"/>
                <a:cs typeface="Arial"/>
              </a:rPr>
              <a:t>00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719407-7802-41B4-BDB9-6E7A80B39B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3" r="13492"/>
          <a:stretch/>
        </p:blipFill>
        <p:spPr>
          <a:xfrm>
            <a:off x="150967" y="1219199"/>
            <a:ext cx="5320575" cy="4926458"/>
          </a:xfrm>
          <a:prstGeom prst="rect">
            <a:avLst/>
          </a:prstGeom>
        </p:spPr>
      </p:pic>
      <p:sp>
        <p:nvSpPr>
          <p:cNvPr id="28" name="object 11">
            <a:extLst>
              <a:ext uri="{FF2B5EF4-FFF2-40B4-BE49-F238E27FC236}">
                <a16:creationId xmlns:a16="http://schemas.microsoft.com/office/drawing/2014/main" id="{7EFBB150-8F36-4107-95DB-7128B9B4A610}"/>
              </a:ext>
            </a:extLst>
          </p:cNvPr>
          <p:cNvSpPr txBox="1"/>
          <p:nvPr/>
        </p:nvSpPr>
        <p:spPr>
          <a:xfrm>
            <a:off x="5348858" y="4648200"/>
            <a:ext cx="6538342" cy="1393330"/>
          </a:xfrm>
          <a:prstGeom prst="rect">
            <a:avLst/>
          </a:prstGeom>
          <a:noFill/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  <a:tabLst>
                <a:tab pos="5249545" algn="l"/>
                <a:tab pos="8484870" algn="l"/>
                <a:tab pos="10246995" algn="l"/>
              </a:tabLst>
            </a:pPr>
            <a:r>
              <a:rPr lang="en-IN" sz="4000" b="1" spc="2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EARN 10% </a:t>
            </a:r>
          </a:p>
          <a:p>
            <a:pPr marL="12700" marR="5080" algn="ctr">
              <a:lnSpc>
                <a:spcPct val="100000"/>
              </a:lnSpc>
              <a:spcBef>
                <a:spcPts val="105"/>
              </a:spcBef>
              <a:tabLst>
                <a:tab pos="5249545" algn="l"/>
                <a:tab pos="8484870" algn="l"/>
                <a:tab pos="10246995" algn="l"/>
              </a:tabLst>
            </a:pPr>
            <a:r>
              <a:rPr lang="en-IN" sz="2400" spc="2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OF</a:t>
            </a:r>
            <a:r>
              <a:rPr lang="en-IN" sz="2400" b="1" spc="2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 TEAM MATCHING BONUS (TMB)</a:t>
            </a:r>
          </a:p>
          <a:p>
            <a:pPr marL="12700" marR="5080" algn="ctr">
              <a:lnSpc>
                <a:spcPct val="100000"/>
              </a:lnSpc>
              <a:spcBef>
                <a:spcPts val="105"/>
              </a:spcBef>
              <a:tabLst>
                <a:tab pos="5249545" algn="l"/>
                <a:tab pos="8484870" algn="l"/>
                <a:tab pos="10246995" algn="l"/>
              </a:tabLst>
            </a:pPr>
            <a:r>
              <a:rPr lang="en-IN" sz="2400" spc="2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OF</a:t>
            </a:r>
            <a:r>
              <a:rPr lang="en-IN" sz="2400" b="1" spc="2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 ALL YOUR DIRECT REFERRALS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PL PPT TITLE (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 5. TEAM CONSULTANCY BONUS (TCB): 10% </a:t>
            </a:r>
            <a:endParaRPr lang="en-US" sz="3200" b="1" dirty="0">
              <a:solidFill>
                <a:srgbClr val="FFFF00"/>
              </a:solidFill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5E3EDF-347F-4410-BADF-9C22A23E0F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4800600" cy="5791200"/>
          </a:xfrm>
          <a:prstGeom prst="rect">
            <a:avLst/>
          </a:prstGeom>
        </p:spPr>
      </p:pic>
      <p:sp>
        <p:nvSpPr>
          <p:cNvPr id="8" name="object 11">
            <a:extLst>
              <a:ext uri="{FF2B5EF4-FFF2-40B4-BE49-F238E27FC236}">
                <a16:creationId xmlns:a16="http://schemas.microsoft.com/office/drawing/2014/main" id="{B04402D8-757A-4238-BE92-BF5A6EE75C91}"/>
              </a:ext>
            </a:extLst>
          </p:cNvPr>
          <p:cNvSpPr txBox="1"/>
          <p:nvPr/>
        </p:nvSpPr>
        <p:spPr>
          <a:xfrm>
            <a:off x="4953000" y="1143000"/>
            <a:ext cx="6934200" cy="87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0" tIns="13335" rIns="0" bIns="0" rtlCol="0">
            <a:spAutoFit/>
          </a:bodyPr>
          <a:lstStyle/>
          <a:p>
            <a:pPr marL="298450" marR="5080" indent="-285750">
              <a:lnSpc>
                <a:spcPct val="100000"/>
              </a:lnSpc>
              <a:spcBef>
                <a:spcPts val="105"/>
              </a:spcBef>
              <a:buFont typeface="Wingdings" panose="05000000000000000000" pitchFamily="2" charset="2"/>
              <a:buChar char="v"/>
              <a:tabLst>
                <a:tab pos="5249545" algn="l"/>
                <a:tab pos="8484870" algn="l"/>
                <a:tab pos="10246995" algn="l"/>
              </a:tabLst>
            </a:pPr>
            <a:r>
              <a:rPr lang="en-IN" spc="2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10% of Company’s Total BV Turnover will be allocated for TCB</a:t>
            </a:r>
          </a:p>
          <a:p>
            <a:pPr marL="298450" marR="5080" indent="-285750">
              <a:lnSpc>
                <a:spcPct val="100000"/>
              </a:lnSpc>
              <a:spcBef>
                <a:spcPts val="105"/>
              </a:spcBef>
              <a:buFont typeface="Wingdings" panose="05000000000000000000" pitchFamily="2" charset="2"/>
              <a:buChar char="v"/>
              <a:tabLst>
                <a:tab pos="5249545" algn="l"/>
                <a:tab pos="8484870" algn="l"/>
                <a:tab pos="10246995" algn="l"/>
              </a:tabLst>
            </a:pPr>
            <a:r>
              <a:rPr lang="en-IN" spc="2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 25,000 Fresh BV Matching Pair = 1 TCB Unit </a:t>
            </a:r>
          </a:p>
          <a:p>
            <a:pPr marL="298450" marR="5080" indent="-285750">
              <a:lnSpc>
                <a:spcPct val="100000"/>
              </a:lnSpc>
              <a:spcBef>
                <a:spcPts val="105"/>
              </a:spcBef>
              <a:buFont typeface="Wingdings" panose="05000000000000000000" pitchFamily="2" charset="2"/>
              <a:buChar char="v"/>
              <a:tabLst>
                <a:tab pos="5249545" algn="l"/>
                <a:tab pos="8484870" algn="l"/>
                <a:tab pos="10246995" algn="l"/>
              </a:tabLst>
            </a:pPr>
            <a:r>
              <a:rPr lang="en-IN" spc="2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 Maximum 100 Units per Month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40850C-398A-422C-80BA-CF94CB015777}"/>
              </a:ext>
            </a:extLst>
          </p:cNvPr>
          <p:cNvSpPr/>
          <p:nvPr/>
        </p:nvSpPr>
        <p:spPr>
          <a:xfrm>
            <a:off x="4953000" y="2294594"/>
            <a:ext cx="6934200" cy="12868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Roboto"/>
              </a:rPr>
              <a:t>FOB TCB UNIT VALUE CALCULATION</a:t>
            </a:r>
          </a:p>
          <a:p>
            <a:pPr algn="ctr"/>
            <a:endParaRPr lang="en-US" b="1" dirty="0">
              <a:solidFill>
                <a:schemeClr val="tx1"/>
              </a:solidFill>
              <a:latin typeface="Roboto"/>
            </a:endParaRPr>
          </a:p>
          <a:p>
            <a:pPr algn="r"/>
            <a:endParaRPr lang="en-US" sz="1400" dirty="0">
              <a:solidFill>
                <a:schemeClr val="tx1"/>
              </a:solidFill>
              <a:latin typeface="Roboto"/>
            </a:endParaRPr>
          </a:p>
          <a:p>
            <a:pPr algn="r"/>
            <a:endParaRPr lang="en-US" sz="1400" dirty="0">
              <a:solidFill>
                <a:schemeClr val="tx1"/>
              </a:solidFill>
              <a:latin typeface="Roboto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9C5DE8-DCC4-4A39-BA9F-C7F85BC67E74}"/>
              </a:ext>
            </a:extLst>
          </p:cNvPr>
          <p:cNvSpPr/>
          <p:nvPr/>
        </p:nvSpPr>
        <p:spPr>
          <a:xfrm>
            <a:off x="5043761" y="2971801"/>
            <a:ext cx="1802764" cy="2689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Roboto"/>
              </a:rPr>
              <a:t>1 TCB Unit Value =</a:t>
            </a:r>
            <a:endParaRPr lang="en-IN" sz="12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1F0D50-D49E-45C9-B6C7-C19E765E52F5}"/>
              </a:ext>
            </a:extLst>
          </p:cNvPr>
          <p:cNvSpPr/>
          <p:nvPr/>
        </p:nvSpPr>
        <p:spPr>
          <a:xfrm>
            <a:off x="6477000" y="2827994"/>
            <a:ext cx="4659008" cy="2603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Roboto"/>
              </a:rPr>
              <a:t>Total Company BV Per Month X 10%</a:t>
            </a:r>
            <a:endParaRPr lang="en-IN" sz="12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EFD61E-4DB0-44C5-AB1E-25FDCBCDB51E}"/>
              </a:ext>
            </a:extLst>
          </p:cNvPr>
          <p:cNvSpPr/>
          <p:nvPr/>
        </p:nvSpPr>
        <p:spPr>
          <a:xfrm>
            <a:off x="6324695" y="3154927"/>
            <a:ext cx="4277362" cy="2433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Roboto"/>
              </a:rPr>
              <a:t>                 Total TCB Units of 25,000 BV Matching Pair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B08F84-B665-437A-9F4F-0BE5DE16A190}"/>
              </a:ext>
            </a:extLst>
          </p:cNvPr>
          <p:cNvSpPr/>
          <p:nvPr/>
        </p:nvSpPr>
        <p:spPr>
          <a:xfrm>
            <a:off x="6477000" y="2851150"/>
            <a:ext cx="4659008" cy="328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Roboto"/>
              </a:rPr>
              <a:t>___________________________________________________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2576F4-C77A-44B3-837F-7522739C77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74"/>
          <a:stretch/>
        </p:blipFill>
        <p:spPr>
          <a:xfrm>
            <a:off x="4799029" y="4093001"/>
            <a:ext cx="7392971" cy="2536399"/>
          </a:xfrm>
          <a:prstGeom prst="rect">
            <a:avLst/>
          </a:prstGeom>
        </p:spPr>
      </p:pic>
      <p:sp>
        <p:nvSpPr>
          <p:cNvPr id="17" name="object 11">
            <a:extLst>
              <a:ext uri="{FF2B5EF4-FFF2-40B4-BE49-F238E27FC236}">
                <a16:creationId xmlns:a16="http://schemas.microsoft.com/office/drawing/2014/main" id="{90E9DB55-EA60-41C5-90D5-6661684F1812}"/>
              </a:ext>
            </a:extLst>
          </p:cNvPr>
          <p:cNvSpPr txBox="1"/>
          <p:nvPr/>
        </p:nvSpPr>
        <p:spPr>
          <a:xfrm>
            <a:off x="5105400" y="3701890"/>
            <a:ext cx="6934200" cy="4571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  <a:tabLst>
                <a:tab pos="5249545" algn="l"/>
                <a:tab pos="8484870" algn="l"/>
                <a:tab pos="10246995" algn="l"/>
              </a:tabLst>
            </a:pPr>
            <a:r>
              <a:rPr lang="en-IN" sz="1400" spc="2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25,00,000 Group BV Matching / 25,000 BV Matching Pair = 100 TCB Units</a:t>
            </a:r>
          </a:p>
          <a:p>
            <a:pPr marL="12700" marR="5080" algn="ctr">
              <a:lnSpc>
                <a:spcPct val="100000"/>
              </a:lnSpc>
              <a:spcBef>
                <a:spcPts val="105"/>
              </a:spcBef>
              <a:tabLst>
                <a:tab pos="5249545" algn="l"/>
                <a:tab pos="8484870" algn="l"/>
                <a:tab pos="10246995" algn="l"/>
              </a:tabLst>
            </a:pPr>
            <a:r>
              <a:rPr lang="en-IN" sz="1400" spc="2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100 TCB Units x Rs. 1250 TCB Value = Rs. 1,25,000/- TC Bonus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PL PPT TITLE 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 ACHIEVE PRESTIGIOUS </a:t>
            </a:r>
            <a:r>
              <a:rPr lang="en-US" sz="3200" b="1" dirty="0">
                <a:solidFill>
                  <a:srgbClr val="FFFF00"/>
                </a:solidFill>
                <a:latin typeface="Roboto"/>
              </a:rPr>
              <a:t>SHPL RANKS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008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latin typeface="Roboto"/>
              </a:rPr>
              <a:t>1. DIAMOND </a:t>
            </a:r>
            <a:r>
              <a:rPr lang="en-US" b="1" dirty="0">
                <a:solidFill>
                  <a:srgbClr val="FFFF00"/>
                </a:solidFill>
                <a:latin typeface="Roboto"/>
              </a:rPr>
              <a:t>– 15,000 MATCHING BV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09599" y="5943600"/>
            <a:ext cx="11582401" cy="457200"/>
          </a:xfrm>
          <a:prstGeom prst="rect">
            <a:avLst/>
          </a:prstGeom>
          <a:solidFill>
            <a:srgbClr val="008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latin typeface="Roboto"/>
              </a:rPr>
              <a:t>2. EXECUTIVE DIAMOND </a:t>
            </a:r>
            <a:r>
              <a:rPr lang="en-US" b="1" dirty="0">
                <a:solidFill>
                  <a:srgbClr val="FFFF00"/>
                </a:solidFill>
                <a:latin typeface="Roboto"/>
              </a:rPr>
              <a:t>– 30,000 MATCHING BV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371599" y="5486400"/>
            <a:ext cx="10820401" cy="457200"/>
          </a:xfrm>
          <a:prstGeom prst="rect">
            <a:avLst/>
          </a:prstGeom>
          <a:solidFill>
            <a:srgbClr val="008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latin typeface="Roboto"/>
              </a:rPr>
              <a:t>3. ROYAL DIAMOND - </a:t>
            </a:r>
            <a:r>
              <a:rPr lang="en-US" b="1" dirty="0">
                <a:solidFill>
                  <a:srgbClr val="FFFF00"/>
                </a:solidFill>
                <a:latin typeface="Roboto"/>
              </a:rPr>
              <a:t>– 50,000 MATCHING BV </a:t>
            </a:r>
            <a:endParaRPr lang="en-US" b="1" dirty="0">
              <a:latin typeface="Roboto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981200" y="5029200"/>
            <a:ext cx="10210800" cy="457200"/>
          </a:xfrm>
          <a:prstGeom prst="rect">
            <a:avLst/>
          </a:prstGeom>
          <a:solidFill>
            <a:srgbClr val="008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latin typeface="Roboto"/>
              </a:rPr>
              <a:t>4. CROWN DIAMOND </a:t>
            </a:r>
            <a:r>
              <a:rPr lang="en-US" b="1" dirty="0">
                <a:solidFill>
                  <a:srgbClr val="FFFF00"/>
                </a:solidFill>
                <a:latin typeface="Roboto"/>
              </a:rPr>
              <a:t>– 75,000 MATCHING BV </a:t>
            </a:r>
            <a:endParaRPr lang="en-US" b="1" dirty="0">
              <a:latin typeface="Roboto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667000" y="4572000"/>
            <a:ext cx="9525000" cy="457200"/>
          </a:xfrm>
          <a:prstGeom prst="rect">
            <a:avLst/>
          </a:prstGeom>
          <a:solidFill>
            <a:srgbClr val="008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latin typeface="Roboto"/>
              </a:rPr>
              <a:t>5. EXECUTIVE CROWN DIAMOND </a:t>
            </a:r>
            <a:r>
              <a:rPr lang="en-US" b="1" dirty="0">
                <a:solidFill>
                  <a:srgbClr val="FFFF00"/>
                </a:solidFill>
                <a:latin typeface="Roboto"/>
              </a:rPr>
              <a:t>– 1,50,000 MATCHING BV </a:t>
            </a:r>
            <a:endParaRPr lang="en-US" b="1" dirty="0">
              <a:latin typeface="Roboto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29000" y="4114800"/>
            <a:ext cx="8763000" cy="4572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latin typeface="Roboto"/>
              </a:rPr>
              <a:t>6. CROWN AMBASSADOR </a:t>
            </a:r>
            <a:r>
              <a:rPr lang="en-US" b="1" dirty="0">
                <a:solidFill>
                  <a:schemeClr val="bg1"/>
                </a:solidFill>
                <a:latin typeface="Roboto"/>
              </a:rPr>
              <a:t>– 2,50,000 MATCHING BV</a:t>
            </a:r>
            <a:r>
              <a:rPr lang="en-US" b="1" dirty="0">
                <a:solidFill>
                  <a:srgbClr val="FFFF00"/>
                </a:solidFill>
                <a:latin typeface="Roboto"/>
              </a:rPr>
              <a:t> 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114800" y="3657600"/>
            <a:ext cx="8077200" cy="4572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latin typeface="Roboto"/>
              </a:rPr>
              <a:t>7. DOUBLE CROWN AMBASSADOR </a:t>
            </a:r>
            <a:r>
              <a:rPr lang="en-US" b="1" dirty="0">
                <a:solidFill>
                  <a:schemeClr val="bg1"/>
                </a:solidFill>
                <a:latin typeface="Roboto"/>
              </a:rPr>
              <a:t>– 5,00,000 MATCHING BV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4648200" y="3200400"/>
            <a:ext cx="7543800" cy="4572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latin typeface="Roboto"/>
              </a:rPr>
              <a:t>8. TRIPLE CROWN AMBASSADOR – 10,00, </a:t>
            </a:r>
            <a:r>
              <a:rPr lang="en-US" b="1" dirty="0">
                <a:solidFill>
                  <a:schemeClr val="bg1"/>
                </a:solidFill>
                <a:latin typeface="Roboto"/>
              </a:rPr>
              <a:t>000 MATCHING BV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5257800" y="2743200"/>
            <a:ext cx="6934200" cy="4572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latin typeface="Roboto"/>
              </a:rPr>
              <a:t>9. UNIVERSAL CROWN AMBASSADOR – 25L MBV 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5715000" y="2286000"/>
            <a:ext cx="6477000" cy="4572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latin typeface="Roboto"/>
              </a:rPr>
              <a:t>10. DOUBLE UNIVERSAL CROWN AMBASSADOR – 50L MBV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6248400" y="1828800"/>
            <a:ext cx="5943600" cy="457200"/>
          </a:xfrm>
          <a:prstGeom prst="rect">
            <a:avLst/>
          </a:prstGeom>
          <a:solidFill>
            <a:srgbClr val="FF33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latin typeface="Roboto"/>
              </a:rPr>
              <a:t>11. PRESIDENTIAL CLUB DIRECTOR – 1CR MBV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6629400" y="1371600"/>
            <a:ext cx="5562600" cy="457200"/>
          </a:xfrm>
          <a:prstGeom prst="rect">
            <a:avLst/>
          </a:prstGeom>
          <a:solidFill>
            <a:srgbClr val="FF33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latin typeface="Roboto"/>
              </a:rPr>
              <a:t>12. ROYAL PRESIDENTIAL CLUB DIRECTOR - 2.5 CR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7162800" y="914400"/>
            <a:ext cx="5029200" cy="4572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Roboto"/>
              </a:rPr>
              <a:t>13. SHPL BRAND AMBASSADOR – 5 CR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4A23F8-D8C9-E25C-34C5-7F6DB1DD39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7204"/>
            <a:ext cx="4531432" cy="2548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5125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1D50DB6-5CBC-4477-9D36-6D723F754899}"/>
              </a:ext>
            </a:extLst>
          </p:cNvPr>
          <p:cNvSpPr/>
          <p:nvPr/>
        </p:nvSpPr>
        <p:spPr>
          <a:xfrm>
            <a:off x="5791200" y="1295400"/>
            <a:ext cx="5791200" cy="480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 offer a wide range of </a:t>
            </a:r>
          </a:p>
          <a:p>
            <a:r>
              <a:rPr lang="en-IN" sz="2800" b="1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World-Class Products &amp; Services </a:t>
            </a:r>
          </a:p>
          <a:p>
            <a:r>
              <a:rPr lang="en-IN" sz="2800" b="1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 Our Esteemed Customers </a:t>
            </a:r>
          </a:p>
          <a:p>
            <a:r>
              <a:rPr lang="en-IN" sz="2800" b="1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At An </a:t>
            </a:r>
            <a:r>
              <a:rPr lang="en-IN" sz="32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Affordable Price </a:t>
            </a:r>
          </a:p>
          <a:p>
            <a:r>
              <a:rPr lang="en-IN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and offer a </a:t>
            </a:r>
          </a:p>
          <a:p>
            <a:r>
              <a:rPr lang="en-IN" sz="2800" b="1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Legitimate Entrepreneurship Opportunity to </a:t>
            </a:r>
          </a:p>
          <a:p>
            <a:r>
              <a:rPr lang="en-IN" sz="28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Awaken The Giant Within Them</a:t>
            </a:r>
          </a:p>
          <a:p>
            <a:r>
              <a:rPr lang="en-IN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and Support them</a:t>
            </a:r>
          </a:p>
          <a:p>
            <a:r>
              <a:rPr lang="en-IN" sz="2800" b="1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Explore Life To The Fullest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5038A6-9824-4492-B779-A5F40F6F67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0" r="10120"/>
          <a:stretch/>
        </p:blipFill>
        <p:spPr>
          <a:xfrm>
            <a:off x="-15711" y="762001"/>
            <a:ext cx="5273511" cy="5867400"/>
          </a:xfrm>
          <a:prstGeom prst="rect">
            <a:avLst/>
          </a:prstGeom>
        </p:spPr>
      </p:pic>
      <p:pic>
        <p:nvPicPr>
          <p:cNvPr id="6" name="Picture 5" descr="SHPL PPT TITLE (1).png">
            <a:extLst>
              <a:ext uri="{FF2B5EF4-FFF2-40B4-BE49-F238E27FC236}">
                <a16:creationId xmlns:a16="http://schemas.microsoft.com/office/drawing/2014/main" id="{7EBD4804-1581-4325-8A4A-7C90977E299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2D8F614-1FFF-45BE-95CE-5FD2D0DBF0C7}"/>
              </a:ext>
            </a:extLst>
          </p:cNvPr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SAARVASRI </a:t>
            </a:r>
            <a:r>
              <a:rPr lang="en-US" sz="3200" b="1" dirty="0">
                <a:solidFill>
                  <a:srgbClr val="FFFF00"/>
                </a:solidFill>
                <a:latin typeface="Roboto"/>
              </a:rPr>
              <a:t>VISION</a:t>
            </a:r>
          </a:p>
        </p:txBody>
      </p:sp>
    </p:spTree>
    <p:extLst>
      <p:ext uri="{BB962C8B-B14F-4D97-AF65-F5344CB8AC3E}">
        <p14:creationId xmlns:p14="http://schemas.microsoft.com/office/powerpoint/2010/main" val="46527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PL PPT TITLE (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 6. LEADEERSHIP BONUS (LSB): 30% </a:t>
            </a:r>
            <a:endParaRPr lang="en-US" sz="3200" b="1" dirty="0">
              <a:solidFill>
                <a:srgbClr val="FFFF00"/>
              </a:solidFill>
              <a:latin typeface="Roboto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FF514D-78A9-447D-8051-B81382DF1BED}"/>
              </a:ext>
            </a:extLst>
          </p:cNvPr>
          <p:cNvSpPr/>
          <p:nvPr/>
        </p:nvSpPr>
        <p:spPr>
          <a:xfrm>
            <a:off x="76200" y="1676400"/>
            <a:ext cx="1905000" cy="757745"/>
          </a:xfrm>
          <a:prstGeom prst="rect">
            <a:avLst/>
          </a:prstGeom>
          <a:solidFill>
            <a:srgbClr val="0099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latin typeface="Roboto" panose="02000000000000000000" pitchFamily="2" charset="0"/>
                <a:ea typeface="Roboto" panose="02000000000000000000" pitchFamily="2" charset="0"/>
              </a:rPr>
              <a:t>RANK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2F584B-7AAD-4E32-B8D3-382728290863}"/>
              </a:ext>
            </a:extLst>
          </p:cNvPr>
          <p:cNvSpPr/>
          <p:nvPr/>
        </p:nvSpPr>
        <p:spPr>
          <a:xfrm>
            <a:off x="76200" y="2478202"/>
            <a:ext cx="1905000" cy="60253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400" b="1" dirty="0">
                <a:latin typeface="Roboto" panose="02000000000000000000" pitchFamily="2" charset="0"/>
                <a:ea typeface="Roboto" panose="02000000000000000000" pitchFamily="2" charset="0"/>
              </a:rPr>
              <a:t>TMB (15%)</a:t>
            </a:r>
            <a:endParaRPr lang="en-IN" sz="12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IN" sz="1200" b="1" dirty="0">
                <a:latin typeface="Roboto" panose="02000000000000000000" pitchFamily="2" charset="0"/>
                <a:ea typeface="Roboto" panose="02000000000000000000" pitchFamily="2" charset="0"/>
              </a:rPr>
              <a:t>Team Mentoring Bonus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726BFF-6A0C-4B29-AC4F-47576371F5E3}"/>
              </a:ext>
            </a:extLst>
          </p:cNvPr>
          <p:cNvSpPr/>
          <p:nvPr/>
        </p:nvSpPr>
        <p:spPr>
          <a:xfrm>
            <a:off x="76200" y="3134085"/>
            <a:ext cx="1905000" cy="60253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400" b="1" dirty="0">
                <a:latin typeface="Roboto" panose="02000000000000000000" pitchFamily="2" charset="0"/>
                <a:ea typeface="Roboto" panose="02000000000000000000" pitchFamily="2" charset="0"/>
              </a:rPr>
              <a:t>BDB (3%)</a:t>
            </a:r>
          </a:p>
          <a:p>
            <a:r>
              <a:rPr lang="en-IN" sz="1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Business Development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D0A76E-4188-43D5-9D94-BFF7F55932CE}"/>
              </a:ext>
            </a:extLst>
          </p:cNvPr>
          <p:cNvSpPr/>
          <p:nvPr/>
        </p:nvSpPr>
        <p:spPr>
          <a:xfrm>
            <a:off x="76200" y="3819885"/>
            <a:ext cx="1905000" cy="60253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CEC (3%)</a:t>
            </a:r>
          </a:p>
          <a:p>
            <a:r>
              <a:rPr lang="en-IN" sz="1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Child Education Bonus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EFB47D-811F-406D-958E-B43157D97C50}"/>
              </a:ext>
            </a:extLst>
          </p:cNvPr>
          <p:cNvSpPr/>
          <p:nvPr/>
        </p:nvSpPr>
        <p:spPr>
          <a:xfrm>
            <a:off x="76200" y="4505685"/>
            <a:ext cx="1905000" cy="60253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400" b="1" dirty="0">
                <a:latin typeface="Roboto" panose="02000000000000000000" pitchFamily="2" charset="0"/>
                <a:ea typeface="Roboto" panose="02000000000000000000" pitchFamily="2" charset="0"/>
              </a:rPr>
              <a:t>FTB (3%)</a:t>
            </a:r>
          </a:p>
          <a:p>
            <a:r>
              <a:rPr lang="en-IN" sz="1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Family</a:t>
            </a:r>
            <a:r>
              <a:rPr lang="en-IN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Travel Bonus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C33E2A-F7BA-4593-9582-F454752A95D9}"/>
              </a:ext>
            </a:extLst>
          </p:cNvPr>
          <p:cNvSpPr/>
          <p:nvPr/>
        </p:nvSpPr>
        <p:spPr>
          <a:xfrm>
            <a:off x="76200" y="5191485"/>
            <a:ext cx="1905000" cy="60253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400" b="1" dirty="0">
                <a:latin typeface="Roboto" panose="02000000000000000000" pitchFamily="2" charset="0"/>
                <a:ea typeface="Roboto" panose="02000000000000000000" pitchFamily="2" charset="0"/>
              </a:rPr>
              <a:t>LCB (3%)</a:t>
            </a:r>
          </a:p>
          <a:p>
            <a:r>
              <a:rPr lang="en-IN" sz="1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Luxury Car Bonus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D5CD70-84B3-47A9-93E0-8C05874C54C1}"/>
              </a:ext>
            </a:extLst>
          </p:cNvPr>
          <p:cNvSpPr/>
          <p:nvPr/>
        </p:nvSpPr>
        <p:spPr>
          <a:xfrm>
            <a:off x="76200" y="5877285"/>
            <a:ext cx="1905000" cy="60253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400" b="1" dirty="0">
                <a:latin typeface="Roboto" panose="02000000000000000000" pitchFamily="2" charset="0"/>
                <a:ea typeface="Roboto" panose="02000000000000000000" pitchFamily="2" charset="0"/>
              </a:rPr>
              <a:t>DHB (3%)</a:t>
            </a:r>
          </a:p>
          <a:p>
            <a:r>
              <a:rPr lang="en-IN" sz="1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Dream House Bonus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503E12E-2528-4F78-BD89-E981F10E3BDC}"/>
              </a:ext>
            </a:extLst>
          </p:cNvPr>
          <p:cNvSpPr/>
          <p:nvPr/>
        </p:nvSpPr>
        <p:spPr>
          <a:xfrm>
            <a:off x="1981200" y="1679215"/>
            <a:ext cx="990600" cy="757745"/>
          </a:xfrm>
          <a:prstGeom prst="rect">
            <a:avLst/>
          </a:prstGeom>
          <a:solidFill>
            <a:srgbClr val="0099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latin typeface="Roboto" panose="02000000000000000000" pitchFamily="2" charset="0"/>
                <a:ea typeface="Roboto" panose="02000000000000000000" pitchFamily="2" charset="0"/>
              </a:rPr>
              <a:t>SELF</a:t>
            </a:r>
          </a:p>
          <a:p>
            <a:pPr algn="ctr"/>
            <a:r>
              <a:rPr lang="en-IN" sz="1400" b="1" dirty="0">
                <a:latin typeface="Roboto" panose="02000000000000000000" pitchFamily="2" charset="0"/>
                <a:ea typeface="Roboto" panose="02000000000000000000" pitchFamily="2" charset="0"/>
              </a:rPr>
              <a:t>BV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248F58E-62B0-41B1-AF1E-437A75B140D5}"/>
              </a:ext>
            </a:extLst>
          </p:cNvPr>
          <p:cNvSpPr/>
          <p:nvPr/>
        </p:nvSpPr>
        <p:spPr>
          <a:xfrm>
            <a:off x="1981200" y="2481017"/>
            <a:ext cx="9906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300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86D32A7-A0C5-445F-8323-740B3163F3AC}"/>
              </a:ext>
            </a:extLst>
          </p:cNvPr>
          <p:cNvSpPr/>
          <p:nvPr/>
        </p:nvSpPr>
        <p:spPr>
          <a:xfrm>
            <a:off x="1981200" y="3136900"/>
            <a:ext cx="9906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500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EF2DC16-EA80-4232-84D2-C555B42248CF}"/>
              </a:ext>
            </a:extLst>
          </p:cNvPr>
          <p:cNvSpPr/>
          <p:nvPr/>
        </p:nvSpPr>
        <p:spPr>
          <a:xfrm>
            <a:off x="1981200" y="3822700"/>
            <a:ext cx="9906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600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B3EF353-CB1B-4AC0-925C-5A28D60F079B}"/>
              </a:ext>
            </a:extLst>
          </p:cNvPr>
          <p:cNvSpPr/>
          <p:nvPr/>
        </p:nvSpPr>
        <p:spPr>
          <a:xfrm>
            <a:off x="1981200" y="4508500"/>
            <a:ext cx="9906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700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6D7F85A-CDA7-459B-AEAB-8089E4F55B21}"/>
              </a:ext>
            </a:extLst>
          </p:cNvPr>
          <p:cNvSpPr/>
          <p:nvPr/>
        </p:nvSpPr>
        <p:spPr>
          <a:xfrm>
            <a:off x="1981200" y="5194300"/>
            <a:ext cx="9906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800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D4F1FFF-341B-4002-9325-84CE479D50ED}"/>
              </a:ext>
            </a:extLst>
          </p:cNvPr>
          <p:cNvSpPr/>
          <p:nvPr/>
        </p:nvSpPr>
        <p:spPr>
          <a:xfrm>
            <a:off x="1981200" y="5880100"/>
            <a:ext cx="9906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1000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A6F5247-D63A-48FE-9D0D-3F66CC9C6F24}"/>
              </a:ext>
            </a:extLst>
          </p:cNvPr>
          <p:cNvSpPr/>
          <p:nvPr/>
        </p:nvSpPr>
        <p:spPr>
          <a:xfrm>
            <a:off x="2971800" y="1679215"/>
            <a:ext cx="1295400" cy="757745"/>
          </a:xfrm>
          <a:prstGeom prst="rect">
            <a:avLst/>
          </a:prstGeom>
          <a:solidFill>
            <a:srgbClr val="0099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latin typeface="Roboto" panose="02000000000000000000" pitchFamily="2" charset="0"/>
                <a:ea typeface="Roboto" panose="02000000000000000000" pitchFamily="2" charset="0"/>
              </a:rPr>
              <a:t>TEAM BV MATCHING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CD92BE6A-49CB-4731-AA41-E72A90E9E130}"/>
              </a:ext>
            </a:extLst>
          </p:cNvPr>
          <p:cNvSpPr/>
          <p:nvPr/>
        </p:nvSpPr>
        <p:spPr>
          <a:xfrm>
            <a:off x="2971800" y="2481017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15,000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E435304-0519-46F1-A67D-BE433452E3B1}"/>
              </a:ext>
            </a:extLst>
          </p:cNvPr>
          <p:cNvSpPr/>
          <p:nvPr/>
        </p:nvSpPr>
        <p:spPr>
          <a:xfrm>
            <a:off x="2971800" y="31369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30,000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04CCFB89-0116-483E-9968-B64F46F13CC5}"/>
              </a:ext>
            </a:extLst>
          </p:cNvPr>
          <p:cNvSpPr/>
          <p:nvPr/>
        </p:nvSpPr>
        <p:spPr>
          <a:xfrm>
            <a:off x="2971800" y="38227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50,000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F942B92C-6F91-4792-AE9C-9BB37EDC44B6}"/>
              </a:ext>
            </a:extLst>
          </p:cNvPr>
          <p:cNvSpPr/>
          <p:nvPr/>
        </p:nvSpPr>
        <p:spPr>
          <a:xfrm>
            <a:off x="2971800" y="45085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75,000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89ED84E9-B43E-41AA-9E67-C03DAAD19CB2}"/>
              </a:ext>
            </a:extLst>
          </p:cNvPr>
          <p:cNvSpPr/>
          <p:nvPr/>
        </p:nvSpPr>
        <p:spPr>
          <a:xfrm>
            <a:off x="2971800" y="51943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1,50,000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A3D6871-6E09-4E5F-94EC-6377267EE753}"/>
              </a:ext>
            </a:extLst>
          </p:cNvPr>
          <p:cNvSpPr/>
          <p:nvPr/>
        </p:nvSpPr>
        <p:spPr>
          <a:xfrm>
            <a:off x="2971800" y="58801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2,50,000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98918F80-ADBF-4BCA-9B18-52087A2773D8}"/>
              </a:ext>
            </a:extLst>
          </p:cNvPr>
          <p:cNvSpPr/>
          <p:nvPr/>
        </p:nvSpPr>
        <p:spPr>
          <a:xfrm>
            <a:off x="4267200" y="1679215"/>
            <a:ext cx="1295400" cy="757745"/>
          </a:xfrm>
          <a:prstGeom prst="rect">
            <a:avLst/>
          </a:prstGeom>
          <a:solidFill>
            <a:srgbClr val="0099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en-IN" sz="1400" b="1" dirty="0">
                <a:latin typeface="Roboto" panose="02000000000000000000" pitchFamily="2" charset="0"/>
                <a:ea typeface="Roboto" panose="02000000000000000000" pitchFamily="2" charset="0"/>
              </a:rPr>
              <a:t>SAARVASRI</a:t>
            </a:r>
          </a:p>
          <a:p>
            <a:pPr algn="ctr"/>
            <a:r>
              <a:rPr lang="en-IN" sz="1400" b="1" dirty="0">
                <a:latin typeface="Roboto" panose="02000000000000000000" pitchFamily="2" charset="0"/>
                <a:ea typeface="Roboto" panose="02000000000000000000" pitchFamily="2" charset="0"/>
              </a:rPr>
              <a:t>DIAMOND</a:t>
            </a:r>
          </a:p>
          <a:p>
            <a:pPr algn="ctr"/>
            <a:r>
              <a:rPr lang="en-IN" sz="1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5%</a:t>
            </a:r>
          </a:p>
          <a:p>
            <a:pPr algn="ctr"/>
            <a:endParaRPr lang="en-IN" sz="12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C112AE91-E5FF-4D1D-B1BD-7260A2AC5300}"/>
              </a:ext>
            </a:extLst>
          </p:cNvPr>
          <p:cNvSpPr/>
          <p:nvPr/>
        </p:nvSpPr>
        <p:spPr>
          <a:xfrm>
            <a:off x="4267200" y="2481017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5%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61FD2AE2-C11D-4A1B-96BE-ED9C7AEDC390}"/>
              </a:ext>
            </a:extLst>
          </p:cNvPr>
          <p:cNvSpPr/>
          <p:nvPr/>
        </p:nvSpPr>
        <p:spPr>
          <a:xfrm>
            <a:off x="4267200" y="31369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82D7CB26-07FB-47BA-8ACA-0A9E8AFC53FA}"/>
              </a:ext>
            </a:extLst>
          </p:cNvPr>
          <p:cNvSpPr/>
          <p:nvPr/>
        </p:nvSpPr>
        <p:spPr>
          <a:xfrm>
            <a:off x="4267200" y="38227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E9FB546E-62A6-416D-A707-A0330D646A83}"/>
              </a:ext>
            </a:extLst>
          </p:cNvPr>
          <p:cNvSpPr/>
          <p:nvPr/>
        </p:nvSpPr>
        <p:spPr>
          <a:xfrm>
            <a:off x="4267200" y="45085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948ED02B-0804-4694-A12D-60AF8C00A183}"/>
              </a:ext>
            </a:extLst>
          </p:cNvPr>
          <p:cNvSpPr/>
          <p:nvPr/>
        </p:nvSpPr>
        <p:spPr>
          <a:xfrm>
            <a:off x="4267200" y="51943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B9B5C76A-1387-4344-B4D8-9E959F08A216}"/>
              </a:ext>
            </a:extLst>
          </p:cNvPr>
          <p:cNvSpPr/>
          <p:nvPr/>
        </p:nvSpPr>
        <p:spPr>
          <a:xfrm>
            <a:off x="4267200" y="58801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317F9948-8605-4C9B-9F27-3619C5EB3350}"/>
              </a:ext>
            </a:extLst>
          </p:cNvPr>
          <p:cNvSpPr/>
          <p:nvPr/>
        </p:nvSpPr>
        <p:spPr>
          <a:xfrm>
            <a:off x="5562600" y="1679215"/>
            <a:ext cx="1295400" cy="757745"/>
          </a:xfrm>
          <a:prstGeom prst="rect">
            <a:avLst/>
          </a:prstGeom>
          <a:solidFill>
            <a:srgbClr val="0099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latin typeface="Roboto" panose="02000000000000000000" pitchFamily="2" charset="0"/>
                <a:ea typeface="Roboto" panose="02000000000000000000" pitchFamily="2" charset="0"/>
              </a:rPr>
              <a:t>EXECUTIVE</a:t>
            </a:r>
          </a:p>
          <a:p>
            <a:pPr algn="ctr"/>
            <a:r>
              <a:rPr lang="en-IN" sz="1400" b="1" dirty="0">
                <a:latin typeface="Roboto" panose="02000000000000000000" pitchFamily="2" charset="0"/>
                <a:ea typeface="Roboto" panose="02000000000000000000" pitchFamily="2" charset="0"/>
              </a:rPr>
              <a:t>DIAMOND</a:t>
            </a:r>
          </a:p>
          <a:p>
            <a:pPr algn="ctr"/>
            <a:r>
              <a:rPr lang="en-IN" sz="1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5%</a:t>
            </a:r>
            <a:endParaRPr lang="en-IN" sz="1200" b="1" dirty="0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995AFA63-D733-486A-A5C8-B2646A6280F1}"/>
              </a:ext>
            </a:extLst>
          </p:cNvPr>
          <p:cNvSpPr/>
          <p:nvPr/>
        </p:nvSpPr>
        <p:spPr>
          <a:xfrm>
            <a:off x="5562600" y="2481017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2%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FBB86DC8-F27A-4A14-B82F-2A7444F4D444}"/>
              </a:ext>
            </a:extLst>
          </p:cNvPr>
          <p:cNvSpPr/>
          <p:nvPr/>
        </p:nvSpPr>
        <p:spPr>
          <a:xfrm>
            <a:off x="5562600" y="31369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3%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38C83C1F-4837-4D23-8902-19BDC8941383}"/>
              </a:ext>
            </a:extLst>
          </p:cNvPr>
          <p:cNvSpPr/>
          <p:nvPr/>
        </p:nvSpPr>
        <p:spPr>
          <a:xfrm>
            <a:off x="5562600" y="38227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65E8C3DB-7CE8-483B-A08C-D466F8C84319}"/>
              </a:ext>
            </a:extLst>
          </p:cNvPr>
          <p:cNvSpPr/>
          <p:nvPr/>
        </p:nvSpPr>
        <p:spPr>
          <a:xfrm>
            <a:off x="5562600" y="45085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BBABDCC4-0C55-4F67-9307-B6F87889D075}"/>
              </a:ext>
            </a:extLst>
          </p:cNvPr>
          <p:cNvSpPr/>
          <p:nvPr/>
        </p:nvSpPr>
        <p:spPr>
          <a:xfrm>
            <a:off x="5562600" y="51943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79516901-FB2D-4F51-898C-C08C8D1E25D6}"/>
              </a:ext>
            </a:extLst>
          </p:cNvPr>
          <p:cNvSpPr/>
          <p:nvPr/>
        </p:nvSpPr>
        <p:spPr>
          <a:xfrm>
            <a:off x="5562600" y="58801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305F60A5-E558-44F1-8F8D-DBA0BE0789B8}"/>
              </a:ext>
            </a:extLst>
          </p:cNvPr>
          <p:cNvSpPr/>
          <p:nvPr/>
        </p:nvSpPr>
        <p:spPr>
          <a:xfrm>
            <a:off x="6858000" y="1679215"/>
            <a:ext cx="1295400" cy="757745"/>
          </a:xfrm>
          <a:prstGeom prst="rect">
            <a:avLst/>
          </a:prstGeom>
          <a:solidFill>
            <a:srgbClr val="0099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latin typeface="Roboto" panose="02000000000000000000" pitchFamily="2" charset="0"/>
                <a:ea typeface="Roboto" panose="02000000000000000000" pitchFamily="2" charset="0"/>
              </a:rPr>
              <a:t>ROYAL</a:t>
            </a:r>
          </a:p>
          <a:p>
            <a:pPr algn="ctr"/>
            <a:r>
              <a:rPr lang="en-IN" sz="1400" b="1" dirty="0">
                <a:latin typeface="Roboto" panose="02000000000000000000" pitchFamily="2" charset="0"/>
                <a:ea typeface="Roboto" panose="02000000000000000000" pitchFamily="2" charset="0"/>
              </a:rPr>
              <a:t>DIAMOND</a:t>
            </a:r>
          </a:p>
          <a:p>
            <a:pPr algn="ctr"/>
            <a:r>
              <a:rPr lang="en-IN" sz="1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8%</a:t>
            </a:r>
            <a:endParaRPr lang="en-IN" sz="1200" b="1" dirty="0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97396848-DDA1-4E3D-AF7E-768370BBCA03}"/>
              </a:ext>
            </a:extLst>
          </p:cNvPr>
          <p:cNvSpPr/>
          <p:nvPr/>
        </p:nvSpPr>
        <p:spPr>
          <a:xfrm>
            <a:off x="6858000" y="2481017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2%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17DDD5A8-0A10-4667-B4D7-52248B63BEAE}"/>
              </a:ext>
            </a:extLst>
          </p:cNvPr>
          <p:cNvSpPr/>
          <p:nvPr/>
        </p:nvSpPr>
        <p:spPr>
          <a:xfrm>
            <a:off x="6858000" y="31369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3%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E5CE78F7-A6B7-4898-B73D-5DF83DB10A1F}"/>
              </a:ext>
            </a:extLst>
          </p:cNvPr>
          <p:cNvSpPr/>
          <p:nvPr/>
        </p:nvSpPr>
        <p:spPr>
          <a:xfrm>
            <a:off x="6858000" y="38227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3%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4E131CB9-AEB9-4CCF-A9C7-1CEBA5A2E8A0}"/>
              </a:ext>
            </a:extLst>
          </p:cNvPr>
          <p:cNvSpPr/>
          <p:nvPr/>
        </p:nvSpPr>
        <p:spPr>
          <a:xfrm>
            <a:off x="6858000" y="45085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53B4D2F9-E4BC-4E8C-9360-C05CFEA2F9B0}"/>
              </a:ext>
            </a:extLst>
          </p:cNvPr>
          <p:cNvSpPr/>
          <p:nvPr/>
        </p:nvSpPr>
        <p:spPr>
          <a:xfrm>
            <a:off x="6858000" y="51943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ED7DA27C-151C-4427-971F-6D888E48B3FA}"/>
              </a:ext>
            </a:extLst>
          </p:cNvPr>
          <p:cNvSpPr/>
          <p:nvPr/>
        </p:nvSpPr>
        <p:spPr>
          <a:xfrm>
            <a:off x="6858000" y="58801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BB876AFF-7B17-4878-A06F-3D8F51ED75F5}"/>
              </a:ext>
            </a:extLst>
          </p:cNvPr>
          <p:cNvSpPr/>
          <p:nvPr/>
        </p:nvSpPr>
        <p:spPr>
          <a:xfrm>
            <a:off x="8153400" y="1679215"/>
            <a:ext cx="1295400" cy="757745"/>
          </a:xfrm>
          <a:prstGeom prst="rect">
            <a:avLst/>
          </a:prstGeom>
          <a:solidFill>
            <a:srgbClr val="0099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latin typeface="Roboto" panose="02000000000000000000" pitchFamily="2" charset="0"/>
                <a:ea typeface="Roboto" panose="02000000000000000000" pitchFamily="2" charset="0"/>
              </a:rPr>
              <a:t>CROWN</a:t>
            </a:r>
          </a:p>
          <a:p>
            <a:pPr algn="ctr"/>
            <a:r>
              <a:rPr lang="en-IN" sz="1400" b="1" dirty="0">
                <a:latin typeface="Roboto" panose="02000000000000000000" pitchFamily="2" charset="0"/>
                <a:ea typeface="Roboto" panose="02000000000000000000" pitchFamily="2" charset="0"/>
              </a:rPr>
              <a:t>DIAMOND</a:t>
            </a:r>
          </a:p>
          <a:p>
            <a:pPr algn="ctr"/>
            <a:r>
              <a:rPr lang="en-IN" sz="1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11%</a:t>
            </a:r>
            <a:endParaRPr lang="en-IN" sz="1200" b="1" dirty="0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7760FEE8-3847-4E63-9C4F-F1AF7D77BCD2}"/>
              </a:ext>
            </a:extLst>
          </p:cNvPr>
          <p:cNvSpPr/>
          <p:nvPr/>
        </p:nvSpPr>
        <p:spPr>
          <a:xfrm>
            <a:off x="8153400" y="2481017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2%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08B80982-F5E0-46B3-A669-F38511FAA4A7}"/>
              </a:ext>
            </a:extLst>
          </p:cNvPr>
          <p:cNvSpPr/>
          <p:nvPr/>
        </p:nvSpPr>
        <p:spPr>
          <a:xfrm>
            <a:off x="8153400" y="31369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3%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213D39FD-598E-43D2-A833-E470A2F7D9B4}"/>
              </a:ext>
            </a:extLst>
          </p:cNvPr>
          <p:cNvSpPr/>
          <p:nvPr/>
        </p:nvSpPr>
        <p:spPr>
          <a:xfrm>
            <a:off x="8153400" y="38227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3%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872BBA8E-D512-479F-B280-2EB7F491A4F9}"/>
              </a:ext>
            </a:extLst>
          </p:cNvPr>
          <p:cNvSpPr/>
          <p:nvPr/>
        </p:nvSpPr>
        <p:spPr>
          <a:xfrm>
            <a:off x="8153400" y="45085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3%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8180A0AE-573B-406E-84A5-3CF8229B45CF}"/>
              </a:ext>
            </a:extLst>
          </p:cNvPr>
          <p:cNvSpPr/>
          <p:nvPr/>
        </p:nvSpPr>
        <p:spPr>
          <a:xfrm>
            <a:off x="8153400" y="51943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3B4B1406-98B8-432B-8E8F-D31591773868}"/>
              </a:ext>
            </a:extLst>
          </p:cNvPr>
          <p:cNvSpPr/>
          <p:nvPr/>
        </p:nvSpPr>
        <p:spPr>
          <a:xfrm>
            <a:off x="8153400" y="58801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4FA72F03-0F8D-4FA7-9810-F4495CE3C0FF}"/>
              </a:ext>
            </a:extLst>
          </p:cNvPr>
          <p:cNvSpPr/>
          <p:nvPr/>
        </p:nvSpPr>
        <p:spPr>
          <a:xfrm>
            <a:off x="9448800" y="1679215"/>
            <a:ext cx="1295400" cy="757745"/>
          </a:xfrm>
          <a:prstGeom prst="rect">
            <a:avLst/>
          </a:prstGeom>
          <a:solidFill>
            <a:srgbClr val="0099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latin typeface="Roboto" panose="02000000000000000000" pitchFamily="2" charset="0"/>
                <a:ea typeface="Roboto" panose="02000000000000000000" pitchFamily="2" charset="0"/>
              </a:rPr>
              <a:t>EXE. CROWN</a:t>
            </a:r>
          </a:p>
          <a:p>
            <a:pPr algn="ctr"/>
            <a:r>
              <a:rPr lang="en-IN" sz="1400" b="1" dirty="0">
                <a:latin typeface="Roboto" panose="02000000000000000000" pitchFamily="2" charset="0"/>
                <a:ea typeface="Roboto" panose="02000000000000000000" pitchFamily="2" charset="0"/>
              </a:rPr>
              <a:t>DIAMOND</a:t>
            </a:r>
          </a:p>
          <a:p>
            <a:pPr algn="ctr"/>
            <a:r>
              <a:rPr lang="en-IN" sz="1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14%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C3BCC840-D663-447D-BA4A-CF77281E3331}"/>
              </a:ext>
            </a:extLst>
          </p:cNvPr>
          <p:cNvSpPr/>
          <p:nvPr/>
        </p:nvSpPr>
        <p:spPr>
          <a:xfrm>
            <a:off x="9448800" y="2481017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2%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715A5F46-E910-433E-9CE3-B1CBDC571BB9}"/>
              </a:ext>
            </a:extLst>
          </p:cNvPr>
          <p:cNvSpPr/>
          <p:nvPr/>
        </p:nvSpPr>
        <p:spPr>
          <a:xfrm>
            <a:off x="9448800" y="31369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3%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501661EA-0861-4620-8FFA-902AD59DB3AD}"/>
              </a:ext>
            </a:extLst>
          </p:cNvPr>
          <p:cNvSpPr/>
          <p:nvPr/>
        </p:nvSpPr>
        <p:spPr>
          <a:xfrm>
            <a:off x="9448800" y="38227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3%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92E644D1-9ED8-4A7C-B6F2-560CDD26DA83}"/>
              </a:ext>
            </a:extLst>
          </p:cNvPr>
          <p:cNvSpPr/>
          <p:nvPr/>
        </p:nvSpPr>
        <p:spPr>
          <a:xfrm>
            <a:off x="9448800" y="45085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3%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5193DEEE-30E6-4759-98E2-DEC618A79E80}"/>
              </a:ext>
            </a:extLst>
          </p:cNvPr>
          <p:cNvSpPr/>
          <p:nvPr/>
        </p:nvSpPr>
        <p:spPr>
          <a:xfrm>
            <a:off x="9448800" y="51943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3%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B7BF21CC-B738-4FE0-9733-EBFE1BDFE3E2}"/>
              </a:ext>
            </a:extLst>
          </p:cNvPr>
          <p:cNvSpPr/>
          <p:nvPr/>
        </p:nvSpPr>
        <p:spPr>
          <a:xfrm>
            <a:off x="9448800" y="58801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4F8DE857-2357-462E-AA03-1713C2BE471A}"/>
              </a:ext>
            </a:extLst>
          </p:cNvPr>
          <p:cNvSpPr/>
          <p:nvPr/>
        </p:nvSpPr>
        <p:spPr>
          <a:xfrm>
            <a:off x="10744200" y="1679215"/>
            <a:ext cx="1295400" cy="757745"/>
          </a:xfrm>
          <a:prstGeom prst="rect">
            <a:avLst/>
          </a:prstGeom>
          <a:solidFill>
            <a:srgbClr val="0099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latin typeface="Roboto" panose="02000000000000000000" pitchFamily="2" charset="0"/>
                <a:ea typeface="Roboto" panose="02000000000000000000" pitchFamily="2" charset="0"/>
              </a:rPr>
              <a:t>CROWN </a:t>
            </a:r>
            <a:r>
              <a:rPr lang="en-IN" sz="1200" b="1" dirty="0">
                <a:latin typeface="Roboto" panose="02000000000000000000" pitchFamily="2" charset="0"/>
                <a:ea typeface="Roboto" panose="02000000000000000000" pitchFamily="2" charset="0"/>
              </a:rPr>
              <a:t>AMBASSADOR</a:t>
            </a:r>
          </a:p>
          <a:p>
            <a:pPr algn="ctr"/>
            <a:r>
              <a:rPr lang="en-IN" sz="12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17%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E9EC9A7D-80C9-486C-A6C0-8E33FB53ABA0}"/>
              </a:ext>
            </a:extLst>
          </p:cNvPr>
          <p:cNvSpPr/>
          <p:nvPr/>
        </p:nvSpPr>
        <p:spPr>
          <a:xfrm>
            <a:off x="10744200" y="2481017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2%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45EE6EFC-48B2-476E-B777-45CF22A6DAA7}"/>
              </a:ext>
            </a:extLst>
          </p:cNvPr>
          <p:cNvSpPr/>
          <p:nvPr/>
        </p:nvSpPr>
        <p:spPr>
          <a:xfrm>
            <a:off x="10744200" y="31369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3%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15007E0E-99AB-4710-8827-A280B16D9C45}"/>
              </a:ext>
            </a:extLst>
          </p:cNvPr>
          <p:cNvSpPr/>
          <p:nvPr/>
        </p:nvSpPr>
        <p:spPr>
          <a:xfrm>
            <a:off x="10744200" y="38227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3%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9B8138E9-AEBC-4E87-9892-8ED2549B0300}"/>
              </a:ext>
            </a:extLst>
          </p:cNvPr>
          <p:cNvSpPr/>
          <p:nvPr/>
        </p:nvSpPr>
        <p:spPr>
          <a:xfrm>
            <a:off x="10744200" y="45085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3%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104974D2-82FE-45F1-AB8E-1875786BF7C9}"/>
              </a:ext>
            </a:extLst>
          </p:cNvPr>
          <p:cNvSpPr/>
          <p:nvPr/>
        </p:nvSpPr>
        <p:spPr>
          <a:xfrm>
            <a:off x="10744200" y="51943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3%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0D408943-E4F1-465B-9D8C-BBC9AFF2E05B}"/>
              </a:ext>
            </a:extLst>
          </p:cNvPr>
          <p:cNvSpPr/>
          <p:nvPr/>
        </p:nvSpPr>
        <p:spPr>
          <a:xfrm>
            <a:off x="10744200" y="5880100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3%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AD3269-A8DC-499C-9AFC-9207D304360D}"/>
              </a:ext>
            </a:extLst>
          </p:cNvPr>
          <p:cNvSpPr/>
          <p:nvPr/>
        </p:nvSpPr>
        <p:spPr>
          <a:xfrm>
            <a:off x="0" y="918655"/>
            <a:ext cx="12039600" cy="7577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30% of the Monthly Total Company BV will be allocated to distribute Leadership Bonus (LSB)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Leadership Bonus (LSB) is Distributed from Qualifying Diamond up to Qualifying Crown Ambassadors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9" grpId="0" animBg="1"/>
      <p:bldP spid="20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PL PPT TITLE (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 7. ROYALTY CLUB BONUS (RCB): 3% </a:t>
            </a:r>
            <a:endParaRPr lang="en-US" sz="3200" b="1" dirty="0">
              <a:solidFill>
                <a:srgbClr val="FFFF00"/>
              </a:solidFill>
              <a:latin typeface="Roboto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EF653534-5D84-4ED1-A817-365BCB1EFDB4}"/>
              </a:ext>
            </a:extLst>
          </p:cNvPr>
          <p:cNvSpPr/>
          <p:nvPr/>
        </p:nvSpPr>
        <p:spPr>
          <a:xfrm>
            <a:off x="1512950" y="3200400"/>
            <a:ext cx="523240" cy="523240"/>
          </a:xfrm>
          <a:custGeom>
            <a:avLst/>
            <a:gdLst/>
            <a:ahLst/>
            <a:cxnLst/>
            <a:rect l="l" t="t" r="r" b="b"/>
            <a:pathLst>
              <a:path w="523239" h="523239">
                <a:moveTo>
                  <a:pt x="522605" y="475742"/>
                </a:moveTo>
                <a:lnTo>
                  <a:pt x="127" y="475742"/>
                </a:lnTo>
                <a:lnTo>
                  <a:pt x="127" y="522731"/>
                </a:lnTo>
                <a:lnTo>
                  <a:pt x="522605" y="522731"/>
                </a:lnTo>
                <a:lnTo>
                  <a:pt x="522605" y="475742"/>
                </a:lnTo>
                <a:close/>
              </a:path>
              <a:path w="523239" h="523239">
                <a:moveTo>
                  <a:pt x="424434" y="263017"/>
                </a:moveTo>
                <a:lnTo>
                  <a:pt x="98298" y="263017"/>
                </a:lnTo>
                <a:lnTo>
                  <a:pt x="60061" y="270730"/>
                </a:lnTo>
                <a:lnTo>
                  <a:pt x="28813" y="291766"/>
                </a:lnTo>
                <a:lnTo>
                  <a:pt x="7733" y="322970"/>
                </a:lnTo>
                <a:lnTo>
                  <a:pt x="0" y="361188"/>
                </a:lnTo>
                <a:lnTo>
                  <a:pt x="0" y="475742"/>
                </a:lnTo>
                <a:lnTo>
                  <a:pt x="522731" y="475742"/>
                </a:lnTo>
                <a:lnTo>
                  <a:pt x="522731" y="361188"/>
                </a:lnTo>
                <a:lnTo>
                  <a:pt x="514998" y="322970"/>
                </a:lnTo>
                <a:lnTo>
                  <a:pt x="493918" y="291766"/>
                </a:lnTo>
                <a:lnTo>
                  <a:pt x="462670" y="270730"/>
                </a:lnTo>
                <a:lnTo>
                  <a:pt x="424434" y="263017"/>
                </a:lnTo>
                <a:close/>
              </a:path>
              <a:path w="523239" h="523239">
                <a:moveTo>
                  <a:pt x="261366" y="0"/>
                </a:moveTo>
                <a:lnTo>
                  <a:pt x="215278" y="9294"/>
                </a:lnTo>
                <a:lnTo>
                  <a:pt x="177657" y="34639"/>
                </a:lnTo>
                <a:lnTo>
                  <a:pt x="152298" y="72223"/>
                </a:lnTo>
                <a:lnTo>
                  <a:pt x="143002" y="118237"/>
                </a:lnTo>
                <a:lnTo>
                  <a:pt x="152298" y="164177"/>
                </a:lnTo>
                <a:lnTo>
                  <a:pt x="177657" y="201723"/>
                </a:lnTo>
                <a:lnTo>
                  <a:pt x="215278" y="227054"/>
                </a:lnTo>
                <a:lnTo>
                  <a:pt x="261366" y="236347"/>
                </a:lnTo>
                <a:lnTo>
                  <a:pt x="307453" y="227054"/>
                </a:lnTo>
                <a:lnTo>
                  <a:pt x="345074" y="201723"/>
                </a:lnTo>
                <a:lnTo>
                  <a:pt x="370433" y="164177"/>
                </a:lnTo>
                <a:lnTo>
                  <a:pt x="379730" y="118237"/>
                </a:lnTo>
                <a:lnTo>
                  <a:pt x="370433" y="72223"/>
                </a:lnTo>
                <a:lnTo>
                  <a:pt x="345074" y="34639"/>
                </a:lnTo>
                <a:lnTo>
                  <a:pt x="307453" y="9294"/>
                </a:lnTo>
                <a:lnTo>
                  <a:pt x="261366" y="0"/>
                </a:lnTo>
                <a:close/>
              </a:path>
            </a:pathLst>
          </a:custGeom>
          <a:solidFill>
            <a:srgbClr val="5CBD79"/>
          </a:solidFill>
        </p:spPr>
        <p:txBody>
          <a:bodyPr wrap="square" lIns="0" tIns="0" rIns="0" bIns="0" rtlCol="0"/>
          <a:lstStyle/>
          <a:p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E73FF5EB-E7E2-487B-9952-7200FA3C5586}"/>
              </a:ext>
            </a:extLst>
          </p:cNvPr>
          <p:cNvSpPr/>
          <p:nvPr/>
        </p:nvSpPr>
        <p:spPr>
          <a:xfrm>
            <a:off x="827151" y="3211067"/>
            <a:ext cx="523240" cy="523240"/>
          </a:xfrm>
          <a:custGeom>
            <a:avLst/>
            <a:gdLst/>
            <a:ahLst/>
            <a:cxnLst/>
            <a:rect l="l" t="t" r="r" b="b"/>
            <a:pathLst>
              <a:path w="523240" h="523239">
                <a:moveTo>
                  <a:pt x="522605" y="475741"/>
                </a:moveTo>
                <a:lnTo>
                  <a:pt x="63" y="475741"/>
                </a:lnTo>
                <a:lnTo>
                  <a:pt x="63" y="522731"/>
                </a:lnTo>
                <a:lnTo>
                  <a:pt x="522605" y="522731"/>
                </a:lnTo>
                <a:lnTo>
                  <a:pt x="522605" y="475741"/>
                </a:lnTo>
                <a:close/>
              </a:path>
              <a:path w="523240" h="523239">
                <a:moveTo>
                  <a:pt x="424408" y="263016"/>
                </a:moveTo>
                <a:lnTo>
                  <a:pt x="98323" y="263016"/>
                </a:lnTo>
                <a:lnTo>
                  <a:pt x="60050" y="270730"/>
                </a:lnTo>
                <a:lnTo>
                  <a:pt x="28797" y="291766"/>
                </a:lnTo>
                <a:lnTo>
                  <a:pt x="7726" y="322970"/>
                </a:lnTo>
                <a:lnTo>
                  <a:pt x="0" y="361187"/>
                </a:lnTo>
                <a:lnTo>
                  <a:pt x="0" y="475741"/>
                </a:lnTo>
                <a:lnTo>
                  <a:pt x="522732" y="475741"/>
                </a:lnTo>
                <a:lnTo>
                  <a:pt x="522732" y="361187"/>
                </a:lnTo>
                <a:lnTo>
                  <a:pt x="515005" y="322970"/>
                </a:lnTo>
                <a:lnTo>
                  <a:pt x="493934" y="291766"/>
                </a:lnTo>
                <a:lnTo>
                  <a:pt x="462681" y="270730"/>
                </a:lnTo>
                <a:lnTo>
                  <a:pt x="424408" y="263016"/>
                </a:lnTo>
                <a:close/>
              </a:path>
              <a:path w="523240" h="523239">
                <a:moveTo>
                  <a:pt x="261365" y="0"/>
                </a:moveTo>
                <a:lnTo>
                  <a:pt x="215296" y="9294"/>
                </a:lnTo>
                <a:lnTo>
                  <a:pt x="177677" y="34639"/>
                </a:lnTo>
                <a:lnTo>
                  <a:pt x="152314" y="72223"/>
                </a:lnTo>
                <a:lnTo>
                  <a:pt x="143014" y="118236"/>
                </a:lnTo>
                <a:lnTo>
                  <a:pt x="152314" y="164177"/>
                </a:lnTo>
                <a:lnTo>
                  <a:pt x="177677" y="201723"/>
                </a:lnTo>
                <a:lnTo>
                  <a:pt x="215296" y="227054"/>
                </a:lnTo>
                <a:lnTo>
                  <a:pt x="261365" y="236346"/>
                </a:lnTo>
                <a:lnTo>
                  <a:pt x="307435" y="227054"/>
                </a:lnTo>
                <a:lnTo>
                  <a:pt x="345054" y="201723"/>
                </a:lnTo>
                <a:lnTo>
                  <a:pt x="370417" y="164177"/>
                </a:lnTo>
                <a:lnTo>
                  <a:pt x="379717" y="118236"/>
                </a:lnTo>
                <a:lnTo>
                  <a:pt x="370417" y="72223"/>
                </a:lnTo>
                <a:lnTo>
                  <a:pt x="345054" y="34639"/>
                </a:lnTo>
                <a:lnTo>
                  <a:pt x="307435" y="9294"/>
                </a:lnTo>
                <a:lnTo>
                  <a:pt x="261365" y="0"/>
                </a:lnTo>
                <a:close/>
              </a:path>
            </a:pathLst>
          </a:custGeom>
          <a:solidFill>
            <a:srgbClr val="5CBD79"/>
          </a:solidFill>
        </p:spPr>
        <p:txBody>
          <a:bodyPr wrap="square" lIns="0" tIns="0" rIns="0" bIns="0" rtlCol="0"/>
          <a:lstStyle/>
          <a:p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95752276-0058-4408-A09F-B7A2E2F032F9}"/>
              </a:ext>
            </a:extLst>
          </p:cNvPr>
          <p:cNvSpPr/>
          <p:nvPr/>
        </p:nvSpPr>
        <p:spPr>
          <a:xfrm>
            <a:off x="141351" y="3200400"/>
            <a:ext cx="523240" cy="523240"/>
          </a:xfrm>
          <a:custGeom>
            <a:avLst/>
            <a:gdLst/>
            <a:ahLst/>
            <a:cxnLst/>
            <a:rect l="l" t="t" r="r" b="b"/>
            <a:pathLst>
              <a:path w="523240" h="523239">
                <a:moveTo>
                  <a:pt x="522668" y="475742"/>
                </a:moveTo>
                <a:lnTo>
                  <a:pt x="64" y="475742"/>
                </a:lnTo>
                <a:lnTo>
                  <a:pt x="64" y="522731"/>
                </a:lnTo>
                <a:lnTo>
                  <a:pt x="522668" y="522731"/>
                </a:lnTo>
                <a:lnTo>
                  <a:pt x="522668" y="475742"/>
                </a:lnTo>
                <a:close/>
              </a:path>
              <a:path w="523240" h="523239">
                <a:moveTo>
                  <a:pt x="424408" y="263017"/>
                </a:moveTo>
                <a:lnTo>
                  <a:pt x="98323" y="263017"/>
                </a:lnTo>
                <a:lnTo>
                  <a:pt x="60050" y="270730"/>
                </a:lnTo>
                <a:lnTo>
                  <a:pt x="28797" y="291766"/>
                </a:lnTo>
                <a:lnTo>
                  <a:pt x="7726" y="322970"/>
                </a:lnTo>
                <a:lnTo>
                  <a:pt x="0" y="361188"/>
                </a:lnTo>
                <a:lnTo>
                  <a:pt x="0" y="475742"/>
                </a:lnTo>
                <a:lnTo>
                  <a:pt x="522731" y="475742"/>
                </a:lnTo>
                <a:lnTo>
                  <a:pt x="522731" y="361188"/>
                </a:lnTo>
                <a:lnTo>
                  <a:pt x="515005" y="322970"/>
                </a:lnTo>
                <a:lnTo>
                  <a:pt x="493934" y="291766"/>
                </a:lnTo>
                <a:lnTo>
                  <a:pt x="462681" y="270730"/>
                </a:lnTo>
                <a:lnTo>
                  <a:pt x="424408" y="263017"/>
                </a:lnTo>
                <a:close/>
              </a:path>
              <a:path w="523240" h="523239">
                <a:moveTo>
                  <a:pt x="261366" y="0"/>
                </a:moveTo>
                <a:lnTo>
                  <a:pt x="215296" y="9294"/>
                </a:lnTo>
                <a:lnTo>
                  <a:pt x="177677" y="34639"/>
                </a:lnTo>
                <a:lnTo>
                  <a:pt x="152314" y="72223"/>
                </a:lnTo>
                <a:lnTo>
                  <a:pt x="143014" y="118237"/>
                </a:lnTo>
                <a:lnTo>
                  <a:pt x="152314" y="164177"/>
                </a:lnTo>
                <a:lnTo>
                  <a:pt x="177677" y="201723"/>
                </a:lnTo>
                <a:lnTo>
                  <a:pt x="215296" y="227054"/>
                </a:lnTo>
                <a:lnTo>
                  <a:pt x="261366" y="236347"/>
                </a:lnTo>
                <a:lnTo>
                  <a:pt x="307435" y="227054"/>
                </a:lnTo>
                <a:lnTo>
                  <a:pt x="345054" y="201723"/>
                </a:lnTo>
                <a:lnTo>
                  <a:pt x="370417" y="164177"/>
                </a:lnTo>
                <a:lnTo>
                  <a:pt x="379717" y="118237"/>
                </a:lnTo>
                <a:lnTo>
                  <a:pt x="370417" y="72223"/>
                </a:lnTo>
                <a:lnTo>
                  <a:pt x="345054" y="34639"/>
                </a:lnTo>
                <a:lnTo>
                  <a:pt x="307435" y="9294"/>
                </a:lnTo>
                <a:lnTo>
                  <a:pt x="261366" y="0"/>
                </a:lnTo>
                <a:close/>
              </a:path>
            </a:pathLst>
          </a:custGeom>
          <a:solidFill>
            <a:srgbClr val="5CBD79"/>
          </a:solidFill>
        </p:spPr>
        <p:txBody>
          <a:bodyPr wrap="square" lIns="0" tIns="0" rIns="0" bIns="0" rtlCol="0"/>
          <a:lstStyle/>
          <a:p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2AAC746F-5AD4-4217-A3AC-225CEC0E2B9C}"/>
              </a:ext>
            </a:extLst>
          </p:cNvPr>
          <p:cNvSpPr/>
          <p:nvPr/>
        </p:nvSpPr>
        <p:spPr>
          <a:xfrm>
            <a:off x="5094351" y="2057400"/>
            <a:ext cx="523240" cy="523240"/>
          </a:xfrm>
          <a:custGeom>
            <a:avLst/>
            <a:gdLst/>
            <a:ahLst/>
            <a:cxnLst/>
            <a:rect l="l" t="t" r="r" b="b"/>
            <a:pathLst>
              <a:path w="523239" h="523239">
                <a:moveTo>
                  <a:pt x="522604" y="475741"/>
                </a:moveTo>
                <a:lnTo>
                  <a:pt x="126" y="475741"/>
                </a:lnTo>
                <a:lnTo>
                  <a:pt x="126" y="522732"/>
                </a:lnTo>
                <a:lnTo>
                  <a:pt x="522604" y="522732"/>
                </a:lnTo>
                <a:lnTo>
                  <a:pt x="522604" y="475741"/>
                </a:lnTo>
                <a:close/>
              </a:path>
              <a:path w="523239" h="523239">
                <a:moveTo>
                  <a:pt x="424434" y="263016"/>
                </a:moveTo>
                <a:lnTo>
                  <a:pt x="98298" y="263016"/>
                </a:lnTo>
                <a:lnTo>
                  <a:pt x="60061" y="270730"/>
                </a:lnTo>
                <a:lnTo>
                  <a:pt x="28813" y="291766"/>
                </a:lnTo>
                <a:lnTo>
                  <a:pt x="7733" y="322970"/>
                </a:lnTo>
                <a:lnTo>
                  <a:pt x="0" y="361188"/>
                </a:lnTo>
                <a:lnTo>
                  <a:pt x="0" y="475741"/>
                </a:lnTo>
                <a:lnTo>
                  <a:pt x="522732" y="475741"/>
                </a:lnTo>
                <a:lnTo>
                  <a:pt x="522732" y="361188"/>
                </a:lnTo>
                <a:lnTo>
                  <a:pt x="514998" y="322970"/>
                </a:lnTo>
                <a:lnTo>
                  <a:pt x="493918" y="291766"/>
                </a:lnTo>
                <a:lnTo>
                  <a:pt x="462670" y="270730"/>
                </a:lnTo>
                <a:lnTo>
                  <a:pt x="424434" y="263016"/>
                </a:lnTo>
                <a:close/>
              </a:path>
              <a:path w="523239" h="523239">
                <a:moveTo>
                  <a:pt x="261365" y="0"/>
                </a:moveTo>
                <a:lnTo>
                  <a:pt x="215278" y="9294"/>
                </a:lnTo>
                <a:lnTo>
                  <a:pt x="177657" y="34639"/>
                </a:lnTo>
                <a:lnTo>
                  <a:pt x="152298" y="72223"/>
                </a:lnTo>
                <a:lnTo>
                  <a:pt x="143001" y="118237"/>
                </a:lnTo>
                <a:lnTo>
                  <a:pt x="152298" y="164177"/>
                </a:lnTo>
                <a:lnTo>
                  <a:pt x="177657" y="201723"/>
                </a:lnTo>
                <a:lnTo>
                  <a:pt x="215278" y="227054"/>
                </a:lnTo>
                <a:lnTo>
                  <a:pt x="261365" y="236347"/>
                </a:lnTo>
                <a:lnTo>
                  <a:pt x="307453" y="227054"/>
                </a:lnTo>
                <a:lnTo>
                  <a:pt x="345074" y="201723"/>
                </a:lnTo>
                <a:lnTo>
                  <a:pt x="370433" y="164177"/>
                </a:lnTo>
                <a:lnTo>
                  <a:pt x="379729" y="118237"/>
                </a:lnTo>
                <a:lnTo>
                  <a:pt x="370433" y="72223"/>
                </a:lnTo>
                <a:lnTo>
                  <a:pt x="345074" y="34639"/>
                </a:lnTo>
                <a:lnTo>
                  <a:pt x="307453" y="9294"/>
                </a:lnTo>
                <a:lnTo>
                  <a:pt x="261365" y="0"/>
                </a:lnTo>
                <a:close/>
              </a:path>
            </a:pathLst>
          </a:custGeom>
          <a:solidFill>
            <a:srgbClr val="5CBD79"/>
          </a:solidFill>
        </p:spPr>
        <p:txBody>
          <a:bodyPr wrap="square" lIns="0" tIns="0" rIns="0" bIns="0" rtlCol="0"/>
          <a:lstStyle/>
          <a:p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D884F133-6C62-4B61-B1CA-9E2FB00E6C75}"/>
              </a:ext>
            </a:extLst>
          </p:cNvPr>
          <p:cNvSpPr/>
          <p:nvPr/>
        </p:nvSpPr>
        <p:spPr>
          <a:xfrm>
            <a:off x="4027551" y="2057400"/>
            <a:ext cx="523240" cy="523240"/>
          </a:xfrm>
          <a:custGeom>
            <a:avLst/>
            <a:gdLst/>
            <a:ahLst/>
            <a:cxnLst/>
            <a:rect l="l" t="t" r="r" b="b"/>
            <a:pathLst>
              <a:path w="523239" h="523239">
                <a:moveTo>
                  <a:pt x="522604" y="475741"/>
                </a:moveTo>
                <a:lnTo>
                  <a:pt x="126" y="475741"/>
                </a:lnTo>
                <a:lnTo>
                  <a:pt x="126" y="522732"/>
                </a:lnTo>
                <a:lnTo>
                  <a:pt x="522604" y="522732"/>
                </a:lnTo>
                <a:lnTo>
                  <a:pt x="522604" y="475741"/>
                </a:lnTo>
                <a:close/>
              </a:path>
              <a:path w="523239" h="523239">
                <a:moveTo>
                  <a:pt x="424434" y="263016"/>
                </a:moveTo>
                <a:lnTo>
                  <a:pt x="98298" y="263016"/>
                </a:lnTo>
                <a:lnTo>
                  <a:pt x="60061" y="270730"/>
                </a:lnTo>
                <a:lnTo>
                  <a:pt x="28813" y="291766"/>
                </a:lnTo>
                <a:lnTo>
                  <a:pt x="7733" y="322970"/>
                </a:lnTo>
                <a:lnTo>
                  <a:pt x="0" y="361188"/>
                </a:lnTo>
                <a:lnTo>
                  <a:pt x="0" y="475741"/>
                </a:lnTo>
                <a:lnTo>
                  <a:pt x="522732" y="475741"/>
                </a:lnTo>
                <a:lnTo>
                  <a:pt x="522732" y="361188"/>
                </a:lnTo>
                <a:lnTo>
                  <a:pt x="514998" y="322970"/>
                </a:lnTo>
                <a:lnTo>
                  <a:pt x="493918" y="291766"/>
                </a:lnTo>
                <a:lnTo>
                  <a:pt x="462670" y="270730"/>
                </a:lnTo>
                <a:lnTo>
                  <a:pt x="424434" y="263016"/>
                </a:lnTo>
                <a:close/>
              </a:path>
              <a:path w="523239" h="523239">
                <a:moveTo>
                  <a:pt x="261365" y="0"/>
                </a:moveTo>
                <a:lnTo>
                  <a:pt x="215278" y="9294"/>
                </a:lnTo>
                <a:lnTo>
                  <a:pt x="177657" y="34639"/>
                </a:lnTo>
                <a:lnTo>
                  <a:pt x="152298" y="72223"/>
                </a:lnTo>
                <a:lnTo>
                  <a:pt x="143001" y="118237"/>
                </a:lnTo>
                <a:lnTo>
                  <a:pt x="152298" y="164177"/>
                </a:lnTo>
                <a:lnTo>
                  <a:pt x="177657" y="201723"/>
                </a:lnTo>
                <a:lnTo>
                  <a:pt x="215278" y="227054"/>
                </a:lnTo>
                <a:lnTo>
                  <a:pt x="261365" y="236347"/>
                </a:lnTo>
                <a:lnTo>
                  <a:pt x="307453" y="227054"/>
                </a:lnTo>
                <a:lnTo>
                  <a:pt x="345074" y="201723"/>
                </a:lnTo>
                <a:lnTo>
                  <a:pt x="370433" y="164177"/>
                </a:lnTo>
                <a:lnTo>
                  <a:pt x="379729" y="118237"/>
                </a:lnTo>
                <a:lnTo>
                  <a:pt x="370433" y="72223"/>
                </a:lnTo>
                <a:lnTo>
                  <a:pt x="345074" y="34639"/>
                </a:lnTo>
                <a:lnTo>
                  <a:pt x="307453" y="9294"/>
                </a:lnTo>
                <a:lnTo>
                  <a:pt x="261365" y="0"/>
                </a:lnTo>
                <a:close/>
              </a:path>
            </a:pathLst>
          </a:custGeom>
          <a:solidFill>
            <a:srgbClr val="5CBD79"/>
          </a:solidFill>
        </p:spPr>
        <p:txBody>
          <a:bodyPr wrap="square" lIns="0" tIns="0" rIns="0" bIns="0" rtlCol="0"/>
          <a:lstStyle/>
          <a:p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F9B9CE26-11AA-437C-B598-C33EDB7EDE4F}"/>
              </a:ext>
            </a:extLst>
          </p:cNvPr>
          <p:cNvSpPr/>
          <p:nvPr/>
        </p:nvSpPr>
        <p:spPr>
          <a:xfrm>
            <a:off x="2960751" y="2057400"/>
            <a:ext cx="523240" cy="523240"/>
          </a:xfrm>
          <a:custGeom>
            <a:avLst/>
            <a:gdLst/>
            <a:ahLst/>
            <a:cxnLst/>
            <a:rect l="l" t="t" r="r" b="b"/>
            <a:pathLst>
              <a:path w="523239" h="523239">
                <a:moveTo>
                  <a:pt x="522604" y="475741"/>
                </a:moveTo>
                <a:lnTo>
                  <a:pt x="126" y="475741"/>
                </a:lnTo>
                <a:lnTo>
                  <a:pt x="126" y="522732"/>
                </a:lnTo>
                <a:lnTo>
                  <a:pt x="522604" y="522732"/>
                </a:lnTo>
                <a:lnTo>
                  <a:pt x="522604" y="475741"/>
                </a:lnTo>
                <a:close/>
              </a:path>
              <a:path w="523239" h="523239">
                <a:moveTo>
                  <a:pt x="424434" y="263016"/>
                </a:moveTo>
                <a:lnTo>
                  <a:pt x="98298" y="263016"/>
                </a:lnTo>
                <a:lnTo>
                  <a:pt x="60061" y="270730"/>
                </a:lnTo>
                <a:lnTo>
                  <a:pt x="28813" y="291766"/>
                </a:lnTo>
                <a:lnTo>
                  <a:pt x="7733" y="322970"/>
                </a:lnTo>
                <a:lnTo>
                  <a:pt x="0" y="361188"/>
                </a:lnTo>
                <a:lnTo>
                  <a:pt x="0" y="475741"/>
                </a:lnTo>
                <a:lnTo>
                  <a:pt x="522732" y="475741"/>
                </a:lnTo>
                <a:lnTo>
                  <a:pt x="522732" y="361188"/>
                </a:lnTo>
                <a:lnTo>
                  <a:pt x="514998" y="322970"/>
                </a:lnTo>
                <a:lnTo>
                  <a:pt x="493918" y="291766"/>
                </a:lnTo>
                <a:lnTo>
                  <a:pt x="462670" y="270730"/>
                </a:lnTo>
                <a:lnTo>
                  <a:pt x="424434" y="263016"/>
                </a:lnTo>
                <a:close/>
              </a:path>
              <a:path w="523239" h="523239">
                <a:moveTo>
                  <a:pt x="261366" y="0"/>
                </a:moveTo>
                <a:lnTo>
                  <a:pt x="215278" y="9294"/>
                </a:lnTo>
                <a:lnTo>
                  <a:pt x="177657" y="34639"/>
                </a:lnTo>
                <a:lnTo>
                  <a:pt x="152298" y="72223"/>
                </a:lnTo>
                <a:lnTo>
                  <a:pt x="143001" y="118237"/>
                </a:lnTo>
                <a:lnTo>
                  <a:pt x="152298" y="164177"/>
                </a:lnTo>
                <a:lnTo>
                  <a:pt x="177657" y="201723"/>
                </a:lnTo>
                <a:lnTo>
                  <a:pt x="215278" y="227054"/>
                </a:lnTo>
                <a:lnTo>
                  <a:pt x="261366" y="236347"/>
                </a:lnTo>
                <a:lnTo>
                  <a:pt x="307453" y="227054"/>
                </a:lnTo>
                <a:lnTo>
                  <a:pt x="345074" y="201723"/>
                </a:lnTo>
                <a:lnTo>
                  <a:pt x="370433" y="164177"/>
                </a:lnTo>
                <a:lnTo>
                  <a:pt x="379729" y="118237"/>
                </a:lnTo>
                <a:lnTo>
                  <a:pt x="370433" y="72223"/>
                </a:lnTo>
                <a:lnTo>
                  <a:pt x="345074" y="34639"/>
                </a:lnTo>
                <a:lnTo>
                  <a:pt x="307453" y="9294"/>
                </a:lnTo>
                <a:lnTo>
                  <a:pt x="261366" y="0"/>
                </a:lnTo>
                <a:close/>
              </a:path>
            </a:pathLst>
          </a:custGeom>
          <a:solidFill>
            <a:srgbClr val="5CBD79"/>
          </a:solidFill>
        </p:spPr>
        <p:txBody>
          <a:bodyPr wrap="square" lIns="0" tIns="0" rIns="0" bIns="0" rtlCol="0"/>
          <a:lstStyle/>
          <a:p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79E024B5-9947-469B-8EBB-9B0D16F90C24}"/>
              </a:ext>
            </a:extLst>
          </p:cNvPr>
          <p:cNvSpPr/>
          <p:nvPr/>
        </p:nvSpPr>
        <p:spPr>
          <a:xfrm>
            <a:off x="1893951" y="2057400"/>
            <a:ext cx="523240" cy="523240"/>
          </a:xfrm>
          <a:custGeom>
            <a:avLst/>
            <a:gdLst/>
            <a:ahLst/>
            <a:cxnLst/>
            <a:rect l="l" t="t" r="r" b="b"/>
            <a:pathLst>
              <a:path w="523239" h="523239">
                <a:moveTo>
                  <a:pt x="522605" y="475741"/>
                </a:moveTo>
                <a:lnTo>
                  <a:pt x="126" y="475741"/>
                </a:lnTo>
                <a:lnTo>
                  <a:pt x="126" y="522732"/>
                </a:lnTo>
                <a:lnTo>
                  <a:pt x="522605" y="522732"/>
                </a:lnTo>
                <a:lnTo>
                  <a:pt x="522605" y="475741"/>
                </a:lnTo>
                <a:close/>
              </a:path>
              <a:path w="523239" h="523239">
                <a:moveTo>
                  <a:pt x="424434" y="263016"/>
                </a:moveTo>
                <a:lnTo>
                  <a:pt x="98298" y="263016"/>
                </a:lnTo>
                <a:lnTo>
                  <a:pt x="60061" y="270730"/>
                </a:lnTo>
                <a:lnTo>
                  <a:pt x="28813" y="291766"/>
                </a:lnTo>
                <a:lnTo>
                  <a:pt x="7733" y="322970"/>
                </a:lnTo>
                <a:lnTo>
                  <a:pt x="0" y="361188"/>
                </a:lnTo>
                <a:lnTo>
                  <a:pt x="0" y="475741"/>
                </a:lnTo>
                <a:lnTo>
                  <a:pt x="522731" y="475741"/>
                </a:lnTo>
                <a:lnTo>
                  <a:pt x="522731" y="361188"/>
                </a:lnTo>
                <a:lnTo>
                  <a:pt x="514998" y="322970"/>
                </a:lnTo>
                <a:lnTo>
                  <a:pt x="493918" y="291766"/>
                </a:lnTo>
                <a:lnTo>
                  <a:pt x="462670" y="270730"/>
                </a:lnTo>
                <a:lnTo>
                  <a:pt x="424434" y="263016"/>
                </a:lnTo>
                <a:close/>
              </a:path>
              <a:path w="523239" h="523239">
                <a:moveTo>
                  <a:pt x="261366" y="0"/>
                </a:moveTo>
                <a:lnTo>
                  <a:pt x="215278" y="9294"/>
                </a:lnTo>
                <a:lnTo>
                  <a:pt x="177657" y="34639"/>
                </a:lnTo>
                <a:lnTo>
                  <a:pt x="152298" y="72223"/>
                </a:lnTo>
                <a:lnTo>
                  <a:pt x="143001" y="118237"/>
                </a:lnTo>
                <a:lnTo>
                  <a:pt x="152298" y="164177"/>
                </a:lnTo>
                <a:lnTo>
                  <a:pt x="177657" y="201723"/>
                </a:lnTo>
                <a:lnTo>
                  <a:pt x="215278" y="227054"/>
                </a:lnTo>
                <a:lnTo>
                  <a:pt x="261366" y="236347"/>
                </a:lnTo>
                <a:lnTo>
                  <a:pt x="307453" y="227054"/>
                </a:lnTo>
                <a:lnTo>
                  <a:pt x="345074" y="201723"/>
                </a:lnTo>
                <a:lnTo>
                  <a:pt x="370433" y="164177"/>
                </a:lnTo>
                <a:lnTo>
                  <a:pt x="379730" y="118237"/>
                </a:lnTo>
                <a:lnTo>
                  <a:pt x="370433" y="72223"/>
                </a:lnTo>
                <a:lnTo>
                  <a:pt x="345074" y="34639"/>
                </a:lnTo>
                <a:lnTo>
                  <a:pt x="307453" y="9294"/>
                </a:lnTo>
                <a:lnTo>
                  <a:pt x="261366" y="0"/>
                </a:lnTo>
                <a:close/>
              </a:path>
            </a:pathLst>
          </a:custGeom>
          <a:solidFill>
            <a:srgbClr val="5CBD79"/>
          </a:solidFill>
        </p:spPr>
        <p:txBody>
          <a:bodyPr wrap="square" lIns="0" tIns="0" rIns="0" bIns="0" rtlCol="0"/>
          <a:lstStyle/>
          <a:p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1EC73367-A89A-4F58-862C-FB4937D995E1}"/>
              </a:ext>
            </a:extLst>
          </p:cNvPr>
          <p:cNvSpPr/>
          <p:nvPr/>
        </p:nvSpPr>
        <p:spPr>
          <a:xfrm>
            <a:off x="827151" y="2068067"/>
            <a:ext cx="523240" cy="523240"/>
          </a:xfrm>
          <a:custGeom>
            <a:avLst/>
            <a:gdLst/>
            <a:ahLst/>
            <a:cxnLst/>
            <a:rect l="l" t="t" r="r" b="b"/>
            <a:pathLst>
              <a:path w="523240" h="523239">
                <a:moveTo>
                  <a:pt x="522605" y="475742"/>
                </a:moveTo>
                <a:lnTo>
                  <a:pt x="63" y="475742"/>
                </a:lnTo>
                <a:lnTo>
                  <a:pt x="63" y="522732"/>
                </a:lnTo>
                <a:lnTo>
                  <a:pt x="522605" y="522732"/>
                </a:lnTo>
                <a:lnTo>
                  <a:pt x="522605" y="475742"/>
                </a:lnTo>
                <a:close/>
              </a:path>
              <a:path w="523240" h="523239">
                <a:moveTo>
                  <a:pt x="424408" y="263017"/>
                </a:moveTo>
                <a:lnTo>
                  <a:pt x="98323" y="263017"/>
                </a:lnTo>
                <a:lnTo>
                  <a:pt x="60050" y="270730"/>
                </a:lnTo>
                <a:lnTo>
                  <a:pt x="28797" y="291766"/>
                </a:lnTo>
                <a:lnTo>
                  <a:pt x="7726" y="322970"/>
                </a:lnTo>
                <a:lnTo>
                  <a:pt x="0" y="361188"/>
                </a:lnTo>
                <a:lnTo>
                  <a:pt x="0" y="475742"/>
                </a:lnTo>
                <a:lnTo>
                  <a:pt x="522732" y="475742"/>
                </a:lnTo>
                <a:lnTo>
                  <a:pt x="522732" y="361188"/>
                </a:lnTo>
                <a:lnTo>
                  <a:pt x="515005" y="322970"/>
                </a:lnTo>
                <a:lnTo>
                  <a:pt x="493934" y="291766"/>
                </a:lnTo>
                <a:lnTo>
                  <a:pt x="462681" y="270730"/>
                </a:lnTo>
                <a:lnTo>
                  <a:pt x="424408" y="263017"/>
                </a:lnTo>
                <a:close/>
              </a:path>
              <a:path w="523240" h="523239">
                <a:moveTo>
                  <a:pt x="261365" y="0"/>
                </a:moveTo>
                <a:lnTo>
                  <a:pt x="215296" y="9294"/>
                </a:lnTo>
                <a:lnTo>
                  <a:pt x="177677" y="34639"/>
                </a:lnTo>
                <a:lnTo>
                  <a:pt x="152314" y="72223"/>
                </a:lnTo>
                <a:lnTo>
                  <a:pt x="143014" y="118237"/>
                </a:lnTo>
                <a:lnTo>
                  <a:pt x="152314" y="164177"/>
                </a:lnTo>
                <a:lnTo>
                  <a:pt x="177677" y="201723"/>
                </a:lnTo>
                <a:lnTo>
                  <a:pt x="215296" y="227054"/>
                </a:lnTo>
                <a:lnTo>
                  <a:pt x="261365" y="236347"/>
                </a:lnTo>
                <a:lnTo>
                  <a:pt x="307435" y="227054"/>
                </a:lnTo>
                <a:lnTo>
                  <a:pt x="345054" y="201723"/>
                </a:lnTo>
                <a:lnTo>
                  <a:pt x="370417" y="164177"/>
                </a:lnTo>
                <a:lnTo>
                  <a:pt x="379717" y="118237"/>
                </a:lnTo>
                <a:lnTo>
                  <a:pt x="370417" y="72223"/>
                </a:lnTo>
                <a:lnTo>
                  <a:pt x="345054" y="34639"/>
                </a:lnTo>
                <a:lnTo>
                  <a:pt x="307435" y="9294"/>
                </a:lnTo>
                <a:lnTo>
                  <a:pt x="261365" y="0"/>
                </a:lnTo>
                <a:close/>
              </a:path>
            </a:pathLst>
          </a:custGeom>
          <a:solidFill>
            <a:srgbClr val="5CBD79"/>
          </a:solidFill>
        </p:spPr>
        <p:txBody>
          <a:bodyPr wrap="square" lIns="0" tIns="0" rIns="0" bIns="0" rtlCol="0"/>
          <a:lstStyle/>
          <a:p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9C35559C-4C9D-4613-A483-3C0D34C450E7}"/>
              </a:ext>
            </a:extLst>
          </p:cNvPr>
          <p:cNvSpPr/>
          <p:nvPr/>
        </p:nvSpPr>
        <p:spPr>
          <a:xfrm>
            <a:off x="2960751" y="990600"/>
            <a:ext cx="523240" cy="523240"/>
          </a:xfrm>
          <a:custGeom>
            <a:avLst/>
            <a:gdLst/>
            <a:ahLst/>
            <a:cxnLst/>
            <a:rect l="l" t="t" r="r" b="b"/>
            <a:pathLst>
              <a:path w="523239" h="523239">
                <a:moveTo>
                  <a:pt x="522604" y="475741"/>
                </a:moveTo>
                <a:lnTo>
                  <a:pt x="126" y="475741"/>
                </a:lnTo>
                <a:lnTo>
                  <a:pt x="126" y="522732"/>
                </a:lnTo>
                <a:lnTo>
                  <a:pt x="522604" y="522732"/>
                </a:lnTo>
                <a:lnTo>
                  <a:pt x="522604" y="475741"/>
                </a:lnTo>
                <a:close/>
              </a:path>
              <a:path w="523239" h="523239">
                <a:moveTo>
                  <a:pt x="424434" y="263016"/>
                </a:moveTo>
                <a:lnTo>
                  <a:pt x="98298" y="263016"/>
                </a:lnTo>
                <a:lnTo>
                  <a:pt x="60061" y="270730"/>
                </a:lnTo>
                <a:lnTo>
                  <a:pt x="28813" y="291766"/>
                </a:lnTo>
                <a:lnTo>
                  <a:pt x="7733" y="322970"/>
                </a:lnTo>
                <a:lnTo>
                  <a:pt x="0" y="361188"/>
                </a:lnTo>
                <a:lnTo>
                  <a:pt x="0" y="475741"/>
                </a:lnTo>
                <a:lnTo>
                  <a:pt x="522732" y="475741"/>
                </a:lnTo>
                <a:lnTo>
                  <a:pt x="522732" y="361188"/>
                </a:lnTo>
                <a:lnTo>
                  <a:pt x="514998" y="322970"/>
                </a:lnTo>
                <a:lnTo>
                  <a:pt x="493918" y="291766"/>
                </a:lnTo>
                <a:lnTo>
                  <a:pt x="462670" y="270730"/>
                </a:lnTo>
                <a:lnTo>
                  <a:pt x="424434" y="263016"/>
                </a:lnTo>
                <a:close/>
              </a:path>
              <a:path w="523239" h="523239">
                <a:moveTo>
                  <a:pt x="261366" y="0"/>
                </a:moveTo>
                <a:lnTo>
                  <a:pt x="215278" y="9294"/>
                </a:lnTo>
                <a:lnTo>
                  <a:pt x="177657" y="34639"/>
                </a:lnTo>
                <a:lnTo>
                  <a:pt x="152298" y="72223"/>
                </a:lnTo>
                <a:lnTo>
                  <a:pt x="143001" y="118237"/>
                </a:lnTo>
                <a:lnTo>
                  <a:pt x="152298" y="164177"/>
                </a:lnTo>
                <a:lnTo>
                  <a:pt x="177657" y="201723"/>
                </a:lnTo>
                <a:lnTo>
                  <a:pt x="215278" y="227054"/>
                </a:lnTo>
                <a:lnTo>
                  <a:pt x="261366" y="236347"/>
                </a:lnTo>
                <a:lnTo>
                  <a:pt x="307453" y="227054"/>
                </a:lnTo>
                <a:lnTo>
                  <a:pt x="345074" y="201723"/>
                </a:lnTo>
                <a:lnTo>
                  <a:pt x="370433" y="164177"/>
                </a:lnTo>
                <a:lnTo>
                  <a:pt x="379729" y="118237"/>
                </a:lnTo>
                <a:lnTo>
                  <a:pt x="370433" y="72223"/>
                </a:lnTo>
                <a:lnTo>
                  <a:pt x="345074" y="34639"/>
                </a:lnTo>
                <a:lnTo>
                  <a:pt x="307453" y="9294"/>
                </a:lnTo>
                <a:lnTo>
                  <a:pt x="261366" y="0"/>
                </a:lnTo>
                <a:close/>
              </a:path>
            </a:pathLst>
          </a:custGeom>
          <a:solidFill>
            <a:srgbClr val="5CBD79"/>
          </a:solidFill>
        </p:spPr>
        <p:txBody>
          <a:bodyPr wrap="square" lIns="0" tIns="0" rIns="0" bIns="0" rtlCol="0"/>
          <a:lstStyle/>
          <a:p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object 22">
            <a:extLst>
              <a:ext uri="{FF2B5EF4-FFF2-40B4-BE49-F238E27FC236}">
                <a16:creationId xmlns:a16="http://schemas.microsoft.com/office/drawing/2014/main" id="{32673C29-D169-4B87-B242-BFDF0DBEF2F9}"/>
              </a:ext>
            </a:extLst>
          </p:cNvPr>
          <p:cNvSpPr txBox="1"/>
          <p:nvPr/>
        </p:nvSpPr>
        <p:spPr>
          <a:xfrm>
            <a:off x="3115945" y="1242186"/>
            <a:ext cx="1746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5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U</a:t>
            </a:r>
            <a:endParaRPr sz="1800"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15" name="object 23">
            <a:extLst>
              <a:ext uri="{FF2B5EF4-FFF2-40B4-BE49-F238E27FC236}">
                <a16:creationId xmlns:a16="http://schemas.microsoft.com/office/drawing/2014/main" id="{E005D5C5-F8B5-4A77-8720-659B7F0FECD8}"/>
              </a:ext>
            </a:extLst>
          </p:cNvPr>
          <p:cNvSpPr txBox="1"/>
          <p:nvPr/>
        </p:nvSpPr>
        <p:spPr>
          <a:xfrm>
            <a:off x="2430145" y="2320290"/>
            <a:ext cx="90614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27710" algn="l"/>
              </a:tabLst>
            </a:pPr>
            <a:r>
              <a:rPr sz="1200" b="1" spc="-5" dirty="0">
                <a:solidFill>
                  <a:srgbClr val="28643A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1</a:t>
            </a:r>
            <a:r>
              <a:rPr sz="1200" b="1" spc="-10" dirty="0">
                <a:solidFill>
                  <a:srgbClr val="28643A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sz="1200" b="1" dirty="0">
                <a:solidFill>
                  <a:srgbClr val="28643A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Point	</a:t>
            </a:r>
            <a:r>
              <a:rPr sz="2700" b="1" spc="-7" baseline="1543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C</a:t>
            </a:r>
            <a:endParaRPr sz="2700" baseline="1543"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16" name="object 24">
            <a:extLst>
              <a:ext uri="{FF2B5EF4-FFF2-40B4-BE49-F238E27FC236}">
                <a16:creationId xmlns:a16="http://schemas.microsoft.com/office/drawing/2014/main" id="{DA43F045-68B2-473C-8359-15D75EABC865}"/>
              </a:ext>
            </a:extLst>
          </p:cNvPr>
          <p:cNvSpPr txBox="1"/>
          <p:nvPr/>
        </p:nvSpPr>
        <p:spPr>
          <a:xfrm>
            <a:off x="4212716" y="2313559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D</a:t>
            </a:r>
            <a:endParaRPr sz="1800"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17" name="object 25">
            <a:extLst>
              <a:ext uri="{FF2B5EF4-FFF2-40B4-BE49-F238E27FC236}">
                <a16:creationId xmlns:a16="http://schemas.microsoft.com/office/drawing/2014/main" id="{ECFC24A5-4EC5-4348-9174-FA4800E0A971}"/>
              </a:ext>
            </a:extLst>
          </p:cNvPr>
          <p:cNvSpPr txBox="1"/>
          <p:nvPr/>
        </p:nvSpPr>
        <p:spPr>
          <a:xfrm>
            <a:off x="5279516" y="2313559"/>
            <a:ext cx="178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E</a:t>
            </a:r>
            <a:endParaRPr sz="1800"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18" name="object 26">
            <a:extLst>
              <a:ext uri="{FF2B5EF4-FFF2-40B4-BE49-F238E27FC236}">
                <a16:creationId xmlns:a16="http://schemas.microsoft.com/office/drawing/2014/main" id="{9C62E6FB-45FC-4B4D-AAB3-6C914D77008D}"/>
              </a:ext>
            </a:extLst>
          </p:cNvPr>
          <p:cNvSpPr txBox="1"/>
          <p:nvPr/>
        </p:nvSpPr>
        <p:spPr>
          <a:xfrm>
            <a:off x="852551" y="3342144"/>
            <a:ext cx="500380" cy="629285"/>
          </a:xfrm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80"/>
              </a:spcBef>
            </a:pPr>
            <a:r>
              <a:rPr sz="1400" b="1" spc="-45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A2</a:t>
            </a:r>
            <a:endParaRPr sz="1400"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755"/>
              </a:spcBef>
            </a:pPr>
            <a:r>
              <a:rPr sz="1200" spc="-5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1</a:t>
            </a:r>
            <a:r>
              <a:rPr sz="1200" spc="-65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sz="1200" spc="-5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Point</a:t>
            </a:r>
            <a:endParaRPr sz="1200"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grpSp>
        <p:nvGrpSpPr>
          <p:cNvPr id="19" name="object 27">
            <a:extLst>
              <a:ext uri="{FF2B5EF4-FFF2-40B4-BE49-F238E27FC236}">
                <a16:creationId xmlns:a16="http://schemas.microsoft.com/office/drawing/2014/main" id="{DBCA22A8-EC37-475C-A1E5-91181FFD92E9}"/>
              </a:ext>
            </a:extLst>
          </p:cNvPr>
          <p:cNvGrpSpPr/>
          <p:nvPr/>
        </p:nvGrpSpPr>
        <p:grpSpPr>
          <a:xfrm>
            <a:off x="1096899" y="1547622"/>
            <a:ext cx="4229100" cy="458470"/>
            <a:chOff x="1030224" y="2385822"/>
            <a:chExt cx="4229100" cy="458470"/>
          </a:xfrm>
        </p:grpSpPr>
        <p:sp>
          <p:nvSpPr>
            <p:cNvPr id="20" name="object 28">
              <a:extLst>
                <a:ext uri="{FF2B5EF4-FFF2-40B4-BE49-F238E27FC236}">
                  <a16:creationId xmlns:a16="http://schemas.microsoft.com/office/drawing/2014/main" id="{13CAC5E1-20CD-4D47-8749-137C925C5256}"/>
                </a:ext>
              </a:extLst>
            </p:cNvPr>
            <p:cNvSpPr/>
            <p:nvPr/>
          </p:nvSpPr>
          <p:spPr>
            <a:xfrm>
              <a:off x="3111246" y="2385822"/>
              <a:ext cx="0" cy="206375"/>
            </a:xfrm>
            <a:custGeom>
              <a:avLst/>
              <a:gdLst/>
              <a:ahLst/>
              <a:cxnLst/>
              <a:rect l="l" t="t" r="r" b="b"/>
              <a:pathLst>
                <a:path h="206375">
                  <a:moveTo>
                    <a:pt x="0" y="0"/>
                  </a:moveTo>
                  <a:lnTo>
                    <a:pt x="0" y="205866"/>
                  </a:lnTo>
                </a:path>
              </a:pathLst>
            </a:custGeom>
            <a:ln w="19812">
              <a:solidFill>
                <a:srgbClr val="406921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3" name="object 29">
              <a:extLst>
                <a:ext uri="{FF2B5EF4-FFF2-40B4-BE49-F238E27FC236}">
                  <a16:creationId xmlns:a16="http://schemas.microsoft.com/office/drawing/2014/main" id="{505B26C9-0F61-4EFD-93A0-7CF9CB346369}"/>
                </a:ext>
              </a:extLst>
            </p:cNvPr>
            <p:cNvSpPr/>
            <p:nvPr/>
          </p:nvSpPr>
          <p:spPr>
            <a:xfrm>
              <a:off x="1043178" y="2591562"/>
              <a:ext cx="4201160" cy="0"/>
            </a:xfrm>
            <a:custGeom>
              <a:avLst/>
              <a:gdLst/>
              <a:ahLst/>
              <a:cxnLst/>
              <a:rect l="l" t="t" r="r" b="b"/>
              <a:pathLst>
                <a:path w="4201160">
                  <a:moveTo>
                    <a:pt x="0" y="0"/>
                  </a:moveTo>
                  <a:lnTo>
                    <a:pt x="4201033" y="0"/>
                  </a:lnTo>
                </a:path>
              </a:pathLst>
            </a:custGeom>
            <a:ln w="28956">
              <a:solidFill>
                <a:srgbClr val="406921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" name="object 30">
              <a:extLst>
                <a:ext uri="{FF2B5EF4-FFF2-40B4-BE49-F238E27FC236}">
                  <a16:creationId xmlns:a16="http://schemas.microsoft.com/office/drawing/2014/main" id="{0610E768-6292-4B4A-B1F9-7A37863302FF}"/>
                </a:ext>
              </a:extLst>
            </p:cNvPr>
            <p:cNvSpPr/>
            <p:nvPr/>
          </p:nvSpPr>
          <p:spPr>
            <a:xfrm>
              <a:off x="5244845" y="2591562"/>
              <a:ext cx="0" cy="238125"/>
            </a:xfrm>
            <a:custGeom>
              <a:avLst/>
              <a:gdLst/>
              <a:ahLst/>
              <a:cxnLst/>
              <a:rect l="l" t="t" r="r" b="b"/>
              <a:pathLst>
                <a:path h="238125">
                  <a:moveTo>
                    <a:pt x="0" y="0"/>
                  </a:moveTo>
                  <a:lnTo>
                    <a:pt x="0" y="238125"/>
                  </a:lnTo>
                </a:path>
              </a:pathLst>
            </a:custGeom>
            <a:ln w="28956">
              <a:solidFill>
                <a:srgbClr val="28643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5" name="object 31">
              <a:extLst>
                <a:ext uri="{FF2B5EF4-FFF2-40B4-BE49-F238E27FC236}">
                  <a16:creationId xmlns:a16="http://schemas.microsoft.com/office/drawing/2014/main" id="{474545C4-B69D-441E-A01B-8AFBFF45B5ED}"/>
                </a:ext>
              </a:extLst>
            </p:cNvPr>
            <p:cNvSpPr/>
            <p:nvPr/>
          </p:nvSpPr>
          <p:spPr>
            <a:xfrm>
              <a:off x="1044702" y="2591562"/>
              <a:ext cx="1066800" cy="238125"/>
            </a:xfrm>
            <a:custGeom>
              <a:avLst/>
              <a:gdLst/>
              <a:ahLst/>
              <a:cxnLst/>
              <a:rect l="l" t="t" r="r" b="b"/>
              <a:pathLst>
                <a:path w="1066800" h="238125">
                  <a:moveTo>
                    <a:pt x="0" y="0"/>
                  </a:moveTo>
                  <a:lnTo>
                    <a:pt x="0" y="238125"/>
                  </a:lnTo>
                </a:path>
                <a:path w="1066800" h="238125">
                  <a:moveTo>
                    <a:pt x="1066799" y="238125"/>
                  </a:moveTo>
                  <a:lnTo>
                    <a:pt x="1066799" y="0"/>
                  </a:lnTo>
                </a:path>
              </a:pathLst>
            </a:custGeom>
            <a:ln w="28956">
              <a:solidFill>
                <a:srgbClr val="406921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6" name="object 32">
              <a:extLst>
                <a:ext uri="{FF2B5EF4-FFF2-40B4-BE49-F238E27FC236}">
                  <a16:creationId xmlns:a16="http://schemas.microsoft.com/office/drawing/2014/main" id="{62B45331-6D47-4A70-8C19-7BE5A7EA2A8B}"/>
                </a:ext>
              </a:extLst>
            </p:cNvPr>
            <p:cNvSpPr/>
            <p:nvPr/>
          </p:nvSpPr>
          <p:spPr>
            <a:xfrm>
              <a:off x="3103625" y="2591562"/>
              <a:ext cx="1905" cy="238125"/>
            </a:xfrm>
            <a:custGeom>
              <a:avLst/>
              <a:gdLst/>
              <a:ahLst/>
              <a:cxnLst/>
              <a:rect l="l" t="t" r="r" b="b"/>
              <a:pathLst>
                <a:path w="1905" h="238125">
                  <a:moveTo>
                    <a:pt x="825" y="-14477"/>
                  </a:moveTo>
                  <a:lnTo>
                    <a:pt x="825" y="252602"/>
                  </a:lnTo>
                </a:path>
              </a:pathLst>
            </a:custGeom>
            <a:ln w="30606">
              <a:solidFill>
                <a:srgbClr val="406921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7" name="object 33">
              <a:extLst>
                <a:ext uri="{FF2B5EF4-FFF2-40B4-BE49-F238E27FC236}">
                  <a16:creationId xmlns:a16="http://schemas.microsoft.com/office/drawing/2014/main" id="{463B5D34-542D-421A-A4DD-D468601D1AB9}"/>
                </a:ext>
              </a:extLst>
            </p:cNvPr>
            <p:cNvSpPr/>
            <p:nvPr/>
          </p:nvSpPr>
          <p:spPr>
            <a:xfrm>
              <a:off x="4208525" y="2591562"/>
              <a:ext cx="0" cy="238125"/>
            </a:xfrm>
            <a:custGeom>
              <a:avLst/>
              <a:gdLst/>
              <a:ahLst/>
              <a:cxnLst/>
              <a:rect l="l" t="t" r="r" b="b"/>
              <a:pathLst>
                <a:path h="238125">
                  <a:moveTo>
                    <a:pt x="0" y="238125"/>
                  </a:moveTo>
                  <a:lnTo>
                    <a:pt x="0" y="0"/>
                  </a:lnTo>
                </a:path>
              </a:pathLst>
            </a:custGeom>
            <a:ln w="28956">
              <a:solidFill>
                <a:srgbClr val="406921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28" name="object 34">
            <a:extLst>
              <a:ext uri="{FF2B5EF4-FFF2-40B4-BE49-F238E27FC236}">
                <a16:creationId xmlns:a16="http://schemas.microsoft.com/office/drawing/2014/main" id="{1DF1C9BC-763B-47A1-B959-D1C5FA069283}"/>
              </a:ext>
            </a:extLst>
          </p:cNvPr>
          <p:cNvSpPr/>
          <p:nvPr/>
        </p:nvSpPr>
        <p:spPr>
          <a:xfrm>
            <a:off x="396620" y="2591561"/>
            <a:ext cx="1371600" cy="619125"/>
          </a:xfrm>
          <a:custGeom>
            <a:avLst/>
            <a:gdLst/>
            <a:ahLst/>
            <a:cxnLst/>
            <a:rect l="l" t="t" r="r" b="b"/>
            <a:pathLst>
              <a:path w="1371600" h="619125">
                <a:moveTo>
                  <a:pt x="0" y="457200"/>
                </a:moveTo>
                <a:lnTo>
                  <a:pt x="1371599" y="457200"/>
                </a:lnTo>
              </a:path>
              <a:path w="1371600" h="619125">
                <a:moveTo>
                  <a:pt x="736091" y="0"/>
                </a:moveTo>
                <a:lnTo>
                  <a:pt x="736091" y="457200"/>
                </a:lnTo>
              </a:path>
              <a:path w="1371600" h="619125">
                <a:moveTo>
                  <a:pt x="0" y="609600"/>
                </a:moveTo>
                <a:lnTo>
                  <a:pt x="0" y="457200"/>
                </a:lnTo>
              </a:path>
              <a:path w="1371600" h="619125">
                <a:moveTo>
                  <a:pt x="1371599" y="619125"/>
                </a:moveTo>
                <a:lnTo>
                  <a:pt x="1371599" y="457200"/>
                </a:lnTo>
              </a:path>
              <a:path w="1371600" h="619125">
                <a:moveTo>
                  <a:pt x="685800" y="609600"/>
                </a:moveTo>
                <a:lnTo>
                  <a:pt x="685800" y="457200"/>
                </a:lnTo>
              </a:path>
            </a:pathLst>
          </a:custGeom>
          <a:ln w="28956">
            <a:solidFill>
              <a:srgbClr val="406921"/>
            </a:solidFill>
          </a:ln>
        </p:spPr>
        <p:txBody>
          <a:bodyPr wrap="square" lIns="0" tIns="0" rIns="0" bIns="0" rtlCol="0"/>
          <a:lstStyle/>
          <a:p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9" name="object 35">
            <a:extLst>
              <a:ext uri="{FF2B5EF4-FFF2-40B4-BE49-F238E27FC236}">
                <a16:creationId xmlns:a16="http://schemas.microsoft.com/office/drawing/2014/main" id="{E5978A7A-2838-4112-8768-AA6455D5CA2A}"/>
              </a:ext>
            </a:extLst>
          </p:cNvPr>
          <p:cNvSpPr txBox="1"/>
          <p:nvPr/>
        </p:nvSpPr>
        <p:spPr>
          <a:xfrm>
            <a:off x="1012266" y="2315083"/>
            <a:ext cx="1257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63220" algn="l"/>
                <a:tab pos="1078865" algn="l"/>
              </a:tabLst>
            </a:pPr>
            <a:r>
              <a:rPr sz="1800" b="1" spc="-5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A	</a:t>
            </a:r>
            <a:r>
              <a:rPr sz="1200" b="1" spc="-5" dirty="0">
                <a:solidFill>
                  <a:srgbClr val="28643A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4</a:t>
            </a:r>
            <a:r>
              <a:rPr sz="1200" b="1" spc="-10" dirty="0">
                <a:solidFill>
                  <a:srgbClr val="28643A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sz="1200" b="1" dirty="0">
                <a:solidFill>
                  <a:srgbClr val="28643A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Point	</a:t>
            </a:r>
            <a:r>
              <a:rPr sz="1800" b="1" spc="-5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B</a:t>
            </a:r>
            <a:endParaRPr sz="1800"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30" name="object 36">
            <a:extLst>
              <a:ext uri="{FF2B5EF4-FFF2-40B4-BE49-F238E27FC236}">
                <a16:creationId xmlns:a16="http://schemas.microsoft.com/office/drawing/2014/main" id="{2F4B0619-EA8F-45DE-B61C-B5937B3353C4}"/>
              </a:ext>
            </a:extLst>
          </p:cNvPr>
          <p:cNvSpPr txBox="1"/>
          <p:nvPr/>
        </p:nvSpPr>
        <p:spPr>
          <a:xfrm>
            <a:off x="143890" y="3453765"/>
            <a:ext cx="500380" cy="530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815" algn="ctr">
              <a:lnSpc>
                <a:spcPct val="100000"/>
              </a:lnSpc>
              <a:spcBef>
                <a:spcPts val="100"/>
              </a:spcBef>
            </a:pPr>
            <a:r>
              <a:rPr sz="1400" b="1" spc="-45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A1</a:t>
            </a:r>
            <a:endParaRPr sz="1400"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55"/>
              </a:spcBef>
            </a:pPr>
            <a:r>
              <a:rPr sz="1200" spc="-5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1</a:t>
            </a:r>
            <a:r>
              <a:rPr sz="1200" spc="-65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sz="1200" spc="-5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Point</a:t>
            </a:r>
            <a:endParaRPr sz="1200"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31" name="object 37">
            <a:extLst>
              <a:ext uri="{FF2B5EF4-FFF2-40B4-BE49-F238E27FC236}">
                <a16:creationId xmlns:a16="http://schemas.microsoft.com/office/drawing/2014/main" id="{12DFA7C3-45E1-4063-B481-8E753EBD8E94}"/>
              </a:ext>
            </a:extLst>
          </p:cNvPr>
          <p:cNvSpPr txBox="1"/>
          <p:nvPr/>
        </p:nvSpPr>
        <p:spPr>
          <a:xfrm>
            <a:off x="1542033" y="3342144"/>
            <a:ext cx="500380" cy="629285"/>
          </a:xfrm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 marR="635" algn="ctr">
              <a:lnSpc>
                <a:spcPct val="100000"/>
              </a:lnSpc>
              <a:spcBef>
                <a:spcPts val="980"/>
              </a:spcBef>
            </a:pPr>
            <a:r>
              <a:rPr sz="1400" b="1" spc="-45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A3</a:t>
            </a:r>
            <a:endParaRPr sz="1400"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755"/>
              </a:spcBef>
            </a:pPr>
            <a:r>
              <a:rPr sz="1200" spc="-5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1</a:t>
            </a:r>
            <a:r>
              <a:rPr sz="1200" spc="-65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sz="1200" spc="-5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Point</a:t>
            </a:r>
            <a:endParaRPr sz="1200"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32" name="object 38">
            <a:extLst>
              <a:ext uri="{FF2B5EF4-FFF2-40B4-BE49-F238E27FC236}">
                <a16:creationId xmlns:a16="http://schemas.microsoft.com/office/drawing/2014/main" id="{49F12E1C-9394-4A38-B644-19FF12E5E218}"/>
              </a:ext>
            </a:extLst>
          </p:cNvPr>
          <p:cNvSpPr txBox="1"/>
          <p:nvPr/>
        </p:nvSpPr>
        <p:spPr>
          <a:xfrm>
            <a:off x="3609339" y="1214373"/>
            <a:ext cx="874393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9</a:t>
            </a:r>
            <a:r>
              <a:rPr sz="1600" b="1" spc="-70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sz="1600" b="1" spc="-5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Point</a:t>
            </a:r>
            <a:r>
              <a:rPr lang="en-IN" sz="1600" spc="-5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s</a:t>
            </a:r>
            <a:endParaRPr sz="1600" dirty="0"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33" name="object 39">
            <a:extLst>
              <a:ext uri="{FF2B5EF4-FFF2-40B4-BE49-F238E27FC236}">
                <a16:creationId xmlns:a16="http://schemas.microsoft.com/office/drawing/2014/main" id="{8AB26B41-55C1-474A-8422-616C30ED6369}"/>
              </a:ext>
            </a:extLst>
          </p:cNvPr>
          <p:cNvSpPr txBox="1"/>
          <p:nvPr/>
        </p:nvSpPr>
        <p:spPr>
          <a:xfrm>
            <a:off x="3480561" y="2418664"/>
            <a:ext cx="5340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28643A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1</a:t>
            </a:r>
            <a:r>
              <a:rPr sz="1200" b="1" spc="-80" dirty="0">
                <a:solidFill>
                  <a:srgbClr val="28643A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sz="1200" b="1" dirty="0">
                <a:solidFill>
                  <a:srgbClr val="28643A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Point</a:t>
            </a:r>
            <a:endParaRPr sz="1200"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34" name="object 40">
            <a:extLst>
              <a:ext uri="{FF2B5EF4-FFF2-40B4-BE49-F238E27FC236}">
                <a16:creationId xmlns:a16="http://schemas.microsoft.com/office/drawing/2014/main" id="{F1B72358-D28E-4A84-A925-5882C3E10764}"/>
              </a:ext>
            </a:extLst>
          </p:cNvPr>
          <p:cNvSpPr txBox="1"/>
          <p:nvPr/>
        </p:nvSpPr>
        <p:spPr>
          <a:xfrm>
            <a:off x="4550664" y="2418664"/>
            <a:ext cx="5340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28643A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1</a:t>
            </a:r>
            <a:r>
              <a:rPr sz="1200" b="1" spc="-80" dirty="0">
                <a:solidFill>
                  <a:srgbClr val="28643A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sz="1200" b="1" dirty="0">
                <a:solidFill>
                  <a:srgbClr val="28643A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Point</a:t>
            </a:r>
            <a:endParaRPr sz="1200"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35" name="object 41">
            <a:extLst>
              <a:ext uri="{FF2B5EF4-FFF2-40B4-BE49-F238E27FC236}">
                <a16:creationId xmlns:a16="http://schemas.microsoft.com/office/drawing/2014/main" id="{11AD191F-C143-41D0-ACB4-252F9C4971B5}"/>
              </a:ext>
            </a:extLst>
          </p:cNvPr>
          <p:cNvSpPr txBox="1"/>
          <p:nvPr/>
        </p:nvSpPr>
        <p:spPr>
          <a:xfrm>
            <a:off x="5638165" y="2418664"/>
            <a:ext cx="5340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28643A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1</a:t>
            </a:r>
            <a:r>
              <a:rPr sz="1200" b="1" spc="-80" dirty="0">
                <a:solidFill>
                  <a:srgbClr val="28643A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sz="1200" b="1" dirty="0">
                <a:solidFill>
                  <a:srgbClr val="28643A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Point</a:t>
            </a:r>
            <a:endParaRPr sz="1200"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36" name="object 11">
            <a:extLst>
              <a:ext uri="{FF2B5EF4-FFF2-40B4-BE49-F238E27FC236}">
                <a16:creationId xmlns:a16="http://schemas.microsoft.com/office/drawing/2014/main" id="{A7AF3842-D5EF-4E08-A900-6EBBEBAA040D}"/>
              </a:ext>
            </a:extLst>
          </p:cNvPr>
          <p:cNvSpPr txBox="1"/>
          <p:nvPr/>
        </p:nvSpPr>
        <p:spPr>
          <a:xfrm>
            <a:off x="6408292" y="1143000"/>
            <a:ext cx="5477002" cy="14241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0" tIns="13335" rIns="0" bIns="0" rtlCol="0">
            <a:spAutoFit/>
          </a:bodyPr>
          <a:lstStyle/>
          <a:p>
            <a:pPr marL="298450" marR="5080" indent="-285750">
              <a:lnSpc>
                <a:spcPct val="100000"/>
              </a:lnSpc>
              <a:spcBef>
                <a:spcPts val="105"/>
              </a:spcBef>
              <a:buFont typeface="Wingdings" panose="05000000000000000000" pitchFamily="2" charset="2"/>
              <a:buChar char="v"/>
              <a:tabLst>
                <a:tab pos="5249545" algn="l"/>
                <a:tab pos="8484870" algn="l"/>
                <a:tab pos="10246995" algn="l"/>
              </a:tabLst>
            </a:pPr>
            <a:r>
              <a:rPr lang="en-IN" spc="2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3% of Company’s Total BV Turnover Per Month  will be allocated for RCB, to be paid Monthly</a:t>
            </a:r>
          </a:p>
          <a:p>
            <a:pPr marL="298450" marR="5080" indent="-285750">
              <a:lnSpc>
                <a:spcPct val="100000"/>
              </a:lnSpc>
              <a:spcBef>
                <a:spcPts val="105"/>
              </a:spcBef>
              <a:buFont typeface="Wingdings" panose="05000000000000000000" pitchFamily="2" charset="2"/>
              <a:buChar char="v"/>
              <a:tabLst>
                <a:tab pos="5249545" algn="l"/>
                <a:tab pos="8484870" algn="l"/>
                <a:tab pos="10246995" algn="l"/>
              </a:tabLst>
            </a:pPr>
            <a:r>
              <a:rPr lang="en-IN" b="1" spc="2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Eligibility: </a:t>
            </a:r>
            <a:r>
              <a:rPr lang="en-IN" spc="2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Must be an Active Crown Ambassador</a:t>
            </a:r>
          </a:p>
          <a:p>
            <a:pPr marL="298450" marR="5080" indent="-285750">
              <a:lnSpc>
                <a:spcPct val="100000"/>
              </a:lnSpc>
              <a:spcBef>
                <a:spcPts val="105"/>
              </a:spcBef>
              <a:buFont typeface="Wingdings" panose="05000000000000000000" pitchFamily="2" charset="2"/>
              <a:buChar char="v"/>
              <a:tabLst>
                <a:tab pos="5249545" algn="l"/>
                <a:tab pos="8484870" algn="l"/>
                <a:tab pos="10246995" algn="l"/>
              </a:tabLst>
            </a:pPr>
            <a:r>
              <a:rPr lang="en-IN" b="1" spc="2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Criteria: </a:t>
            </a:r>
            <a:r>
              <a:rPr lang="en-IN" spc="2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1 RCB Point from Every Qualified Crown Ambassador within 3 Levels Compressed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961FE9-EBE3-4EA5-93BE-7730AA63DA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36" b="10892"/>
          <a:stretch/>
        </p:blipFill>
        <p:spPr>
          <a:xfrm>
            <a:off x="571686" y="4800600"/>
            <a:ext cx="11175365" cy="1812131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5603A7F-17F2-4DC4-ADFF-592DD1DFAAD5}"/>
              </a:ext>
            </a:extLst>
          </p:cNvPr>
          <p:cNvSpPr/>
          <p:nvPr/>
        </p:nvSpPr>
        <p:spPr>
          <a:xfrm>
            <a:off x="2895601" y="5163548"/>
            <a:ext cx="6476999" cy="6103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latin typeface="Roboto" panose="02000000000000000000" pitchFamily="2" charset="0"/>
                <a:ea typeface="Roboto" panose="02000000000000000000" pitchFamily="2" charset="0"/>
              </a:rPr>
              <a:t>ROYAL REWARD FOR ROYAL ACHIEVERS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0A0E8CA-5B34-4AA7-B862-D32F8A08A4A0}"/>
              </a:ext>
            </a:extLst>
          </p:cNvPr>
          <p:cNvSpPr/>
          <p:nvPr/>
        </p:nvSpPr>
        <p:spPr>
          <a:xfrm>
            <a:off x="6408292" y="3132794"/>
            <a:ext cx="5493656" cy="12868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Roboto"/>
              </a:rPr>
              <a:t>FOB UNIT VALUE CALCULATION</a:t>
            </a:r>
          </a:p>
          <a:p>
            <a:pPr algn="ctr"/>
            <a:endParaRPr lang="en-US" b="1" dirty="0">
              <a:solidFill>
                <a:schemeClr val="tx1"/>
              </a:solidFill>
              <a:latin typeface="Roboto"/>
            </a:endParaRPr>
          </a:p>
          <a:p>
            <a:pPr algn="r"/>
            <a:endParaRPr lang="en-US" sz="1400" dirty="0">
              <a:solidFill>
                <a:schemeClr val="tx1"/>
              </a:solidFill>
              <a:latin typeface="Roboto"/>
            </a:endParaRPr>
          </a:p>
          <a:p>
            <a:pPr algn="r"/>
            <a:endParaRPr lang="en-US" sz="1400" dirty="0">
              <a:solidFill>
                <a:schemeClr val="tx1"/>
              </a:solidFill>
              <a:latin typeface="Roboto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22D9844-372B-40AC-B767-69F8435C7F1B}"/>
              </a:ext>
            </a:extLst>
          </p:cNvPr>
          <p:cNvSpPr/>
          <p:nvPr/>
        </p:nvSpPr>
        <p:spPr>
          <a:xfrm>
            <a:off x="6439126" y="3778251"/>
            <a:ext cx="1485674" cy="2603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Roboto"/>
              </a:rPr>
              <a:t>1 RCB Unit Value =</a:t>
            </a:r>
            <a:endParaRPr lang="en-IN" sz="120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3226B5D-F5B5-457D-ADCC-16781A27B41F}"/>
              </a:ext>
            </a:extLst>
          </p:cNvPr>
          <p:cNvSpPr/>
          <p:nvPr/>
        </p:nvSpPr>
        <p:spPr>
          <a:xfrm>
            <a:off x="7829825" y="3666194"/>
            <a:ext cx="3691124" cy="2603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Roboto"/>
              </a:rPr>
              <a:t>Total Company BP Per Month  X 3%</a:t>
            </a:r>
            <a:endParaRPr lang="en-IN" sz="12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D82FC5B-33E6-41FA-A3E6-BC9656C2EF14}"/>
              </a:ext>
            </a:extLst>
          </p:cNvPr>
          <p:cNvSpPr/>
          <p:nvPr/>
        </p:nvSpPr>
        <p:spPr>
          <a:xfrm>
            <a:off x="7660331" y="3993127"/>
            <a:ext cx="3388763" cy="2433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Roboto"/>
              </a:rPr>
              <a:t>Total RCB Units Per Month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5593B79-EC28-4222-8DB0-BDF020C1CB98}"/>
              </a:ext>
            </a:extLst>
          </p:cNvPr>
          <p:cNvSpPr/>
          <p:nvPr/>
        </p:nvSpPr>
        <p:spPr>
          <a:xfrm>
            <a:off x="7829825" y="3786659"/>
            <a:ext cx="3691124" cy="328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Roboto"/>
              </a:rPr>
              <a:t>____________________________________________________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50255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PL PPT TITLE (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 8. SUPER PERFORMANCE BONUS (SPB): 2%  </a:t>
            </a:r>
            <a:endParaRPr lang="en-US" sz="3200" b="1" dirty="0">
              <a:solidFill>
                <a:srgbClr val="FFFF00"/>
              </a:solidFill>
              <a:latin typeface="Roboto"/>
            </a:endParaRPr>
          </a:p>
        </p:txBody>
      </p:sp>
      <p:sp>
        <p:nvSpPr>
          <p:cNvPr id="35" name="object 11">
            <a:extLst>
              <a:ext uri="{FF2B5EF4-FFF2-40B4-BE49-F238E27FC236}">
                <a16:creationId xmlns:a16="http://schemas.microsoft.com/office/drawing/2014/main" id="{FE0B2CD2-FEB6-4EDE-92BD-4AB7D989C252}"/>
              </a:ext>
            </a:extLst>
          </p:cNvPr>
          <p:cNvSpPr txBox="1"/>
          <p:nvPr/>
        </p:nvSpPr>
        <p:spPr>
          <a:xfrm>
            <a:off x="228600" y="1143000"/>
            <a:ext cx="5715000" cy="14241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0" tIns="13335" rIns="0" bIns="0" rtlCol="0">
            <a:spAutoFit/>
          </a:bodyPr>
          <a:lstStyle/>
          <a:p>
            <a:pPr marL="298450" marR="5080" indent="-285750">
              <a:lnSpc>
                <a:spcPct val="100000"/>
              </a:lnSpc>
              <a:spcBef>
                <a:spcPts val="105"/>
              </a:spcBef>
              <a:buFont typeface="Wingdings" panose="05000000000000000000" pitchFamily="2" charset="2"/>
              <a:buChar char="v"/>
              <a:tabLst>
                <a:tab pos="5249545" algn="l"/>
                <a:tab pos="8484870" algn="l"/>
                <a:tab pos="10246995" algn="l"/>
              </a:tabLst>
            </a:pPr>
            <a:r>
              <a:rPr lang="en-IN" spc="2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2% of Company’s Total BV Per Month will be allocated for SPB, to be paid Monthly </a:t>
            </a:r>
          </a:p>
          <a:p>
            <a:pPr marL="12700" marR="5080">
              <a:lnSpc>
                <a:spcPct val="100000"/>
              </a:lnSpc>
              <a:spcBef>
                <a:spcPts val="105"/>
              </a:spcBef>
              <a:tabLst>
                <a:tab pos="5249545" algn="l"/>
                <a:tab pos="8484870" algn="l"/>
                <a:tab pos="10246995" algn="l"/>
              </a:tabLst>
            </a:pPr>
            <a:endParaRPr lang="en-IN" spc="20" dirty="0"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  <a:p>
            <a:pPr marL="298450" marR="5080" indent="-285750">
              <a:lnSpc>
                <a:spcPct val="100000"/>
              </a:lnSpc>
              <a:spcBef>
                <a:spcPts val="105"/>
              </a:spcBef>
              <a:buFont typeface="Wingdings" panose="05000000000000000000" pitchFamily="2" charset="2"/>
              <a:buChar char="v"/>
              <a:tabLst>
                <a:tab pos="5249545" algn="l"/>
                <a:tab pos="8484870" algn="l"/>
                <a:tab pos="10246995" algn="l"/>
              </a:tabLst>
            </a:pPr>
            <a:r>
              <a:rPr lang="en-IN" b="1" spc="2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Eligibility: </a:t>
            </a:r>
            <a:r>
              <a:rPr lang="en-IN" spc="20" dirty="0"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25,00,000 Fresh BV will be considered as 1 SPB &amp; Personal FBV of 1750  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88B7842-3339-416E-BAA7-7F3390774919}"/>
              </a:ext>
            </a:extLst>
          </p:cNvPr>
          <p:cNvSpPr/>
          <p:nvPr/>
        </p:nvSpPr>
        <p:spPr>
          <a:xfrm>
            <a:off x="228600" y="2827994"/>
            <a:ext cx="5715000" cy="12868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Roboto"/>
              </a:rPr>
              <a:t>SPB UNIT VALUE CALCULATION</a:t>
            </a:r>
          </a:p>
          <a:p>
            <a:pPr algn="ctr"/>
            <a:endParaRPr lang="en-US" b="1" dirty="0">
              <a:solidFill>
                <a:schemeClr val="tx1"/>
              </a:solidFill>
              <a:latin typeface="Roboto"/>
            </a:endParaRPr>
          </a:p>
          <a:p>
            <a:pPr algn="r"/>
            <a:endParaRPr lang="en-US" sz="1400" dirty="0">
              <a:solidFill>
                <a:schemeClr val="tx1"/>
              </a:solidFill>
              <a:latin typeface="Roboto"/>
            </a:endParaRPr>
          </a:p>
          <a:p>
            <a:pPr algn="r"/>
            <a:endParaRPr lang="en-US" sz="1400" dirty="0">
              <a:solidFill>
                <a:schemeClr val="tx1"/>
              </a:solidFill>
              <a:latin typeface="Roboto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87760F0-0B81-4696-A0D4-8DBD67A5E1D0}"/>
              </a:ext>
            </a:extLst>
          </p:cNvPr>
          <p:cNvSpPr/>
          <p:nvPr/>
        </p:nvSpPr>
        <p:spPr>
          <a:xfrm>
            <a:off x="259433" y="3473451"/>
            <a:ext cx="1545533" cy="2603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Roboto"/>
              </a:rPr>
              <a:t>1 SPB Unit Value =</a:t>
            </a:r>
            <a:endParaRPr lang="en-IN" sz="12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87DF68A-018B-4A07-B2FC-C439D68F405D}"/>
              </a:ext>
            </a:extLst>
          </p:cNvPr>
          <p:cNvSpPr/>
          <p:nvPr/>
        </p:nvSpPr>
        <p:spPr>
          <a:xfrm>
            <a:off x="1650133" y="3361394"/>
            <a:ext cx="3839842" cy="2603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Roboto"/>
              </a:rPr>
              <a:t>Total Company BV Per Month  X 2%</a:t>
            </a:r>
            <a:endParaRPr lang="en-IN" sz="120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016BD9A-1F82-4290-BA1F-8EBD709644DC}"/>
              </a:ext>
            </a:extLst>
          </p:cNvPr>
          <p:cNvSpPr/>
          <p:nvPr/>
        </p:nvSpPr>
        <p:spPr>
          <a:xfrm>
            <a:off x="1480639" y="3688327"/>
            <a:ext cx="3525299" cy="2433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Roboto"/>
              </a:rPr>
              <a:t>            Total SPB Units Per Month 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3C9F8AB-FA3D-4A61-8438-B11FF34C63EF}"/>
              </a:ext>
            </a:extLst>
          </p:cNvPr>
          <p:cNvSpPr/>
          <p:nvPr/>
        </p:nvSpPr>
        <p:spPr>
          <a:xfrm>
            <a:off x="1650133" y="3429000"/>
            <a:ext cx="3839842" cy="328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Roboto"/>
              </a:rPr>
              <a:t>____________________________________________________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EE56D-D965-408B-8BC7-0C39236D3F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415" y="878328"/>
            <a:ext cx="5540585" cy="575107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AED4D81-3826-4131-B028-B95B8A1E50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450" y="4267200"/>
            <a:ext cx="3525299" cy="226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20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905368" y="2944369"/>
            <a:ext cx="1686432" cy="245580"/>
          </a:xfrm>
          <a:prstGeom prst="rect">
            <a:avLst/>
          </a:prstGeom>
          <a:solidFill>
            <a:srgbClr val="009900">
              <a:alpha val="70195"/>
            </a:srgbClr>
          </a:solidFill>
        </p:spPr>
        <p:txBody>
          <a:bodyPr vert="horz" wrap="square" lIns="0" tIns="29845" rIns="0" bIns="0" rtlCol="0">
            <a:spAutoFit/>
          </a:bodyPr>
          <a:lstStyle/>
          <a:p>
            <a:pPr marL="579120" marR="158750" indent="-407034" algn="ctr">
              <a:lnSpc>
                <a:spcPct val="100000"/>
              </a:lnSpc>
              <a:spcBef>
                <a:spcPts val="235"/>
              </a:spcBef>
            </a:pPr>
            <a:r>
              <a:rPr sz="1400" b="1" spc="-2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5,00,000</a:t>
            </a:r>
            <a:r>
              <a:rPr sz="1400" b="1" spc="-18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 </a:t>
            </a:r>
            <a:r>
              <a:rPr sz="1400" b="1" spc="6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GBV</a:t>
            </a:r>
            <a:endParaRPr sz="1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43600" y="2944369"/>
            <a:ext cx="1686432" cy="272510"/>
          </a:xfrm>
          <a:prstGeom prst="rect">
            <a:avLst/>
          </a:prstGeom>
          <a:solidFill>
            <a:srgbClr val="009900">
              <a:alpha val="70195"/>
            </a:srgbClr>
          </a:solidFill>
        </p:spPr>
        <p:txBody>
          <a:bodyPr vert="horz" wrap="square" lIns="0" tIns="56515" rIns="0" bIns="0" rtlCol="0">
            <a:spAutoFit/>
          </a:bodyPr>
          <a:lstStyle/>
          <a:p>
            <a:pPr marL="582930" marR="150495" indent="-410209" algn="ctr">
              <a:lnSpc>
                <a:spcPct val="100000"/>
              </a:lnSpc>
              <a:spcBef>
                <a:spcPts val="445"/>
              </a:spcBef>
            </a:pPr>
            <a:r>
              <a:rPr sz="1400" b="1" spc="-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5,00,000</a:t>
            </a:r>
            <a:r>
              <a:rPr sz="1400" b="1" spc="-17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 </a:t>
            </a:r>
            <a:r>
              <a:rPr sz="1400" b="1" spc="6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GBV</a:t>
            </a:r>
            <a:endParaRPr sz="1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946773" y="1941068"/>
            <a:ext cx="878840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IN" sz="1200" b="1" spc="114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LEFT</a:t>
            </a:r>
            <a:endParaRPr sz="1200" b="1" dirty="0"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113522" y="1941068"/>
            <a:ext cx="872490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IN" sz="1200" b="1" spc="100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RIGHT</a:t>
            </a:r>
            <a:endParaRPr sz="1200" b="1" dirty="0"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740377" y="1541526"/>
            <a:ext cx="2916555" cy="1330960"/>
          </a:xfrm>
          <a:custGeom>
            <a:avLst/>
            <a:gdLst/>
            <a:ahLst/>
            <a:cxnLst/>
            <a:rect l="l" t="t" r="r" b="b"/>
            <a:pathLst>
              <a:path w="2916554" h="1330960">
                <a:moveTo>
                  <a:pt x="2916555" y="1172972"/>
                </a:moveTo>
                <a:lnTo>
                  <a:pt x="2914269" y="1164209"/>
                </a:lnTo>
                <a:lnTo>
                  <a:pt x="2907284" y="1160145"/>
                </a:lnTo>
                <a:lnTo>
                  <a:pt x="2900426" y="1156081"/>
                </a:lnTo>
                <a:lnTo>
                  <a:pt x="2891536" y="1158494"/>
                </a:lnTo>
                <a:lnTo>
                  <a:pt x="2887599" y="1165352"/>
                </a:lnTo>
                <a:lnTo>
                  <a:pt x="2863977" y="1205852"/>
                </a:lnTo>
                <a:lnTo>
                  <a:pt x="2863850" y="1259459"/>
                </a:lnTo>
                <a:lnTo>
                  <a:pt x="2863850" y="1252220"/>
                </a:lnTo>
                <a:lnTo>
                  <a:pt x="2863850" y="1206068"/>
                </a:lnTo>
                <a:lnTo>
                  <a:pt x="2863850" y="676148"/>
                </a:lnTo>
                <a:lnTo>
                  <a:pt x="2863850" y="647192"/>
                </a:lnTo>
                <a:lnTo>
                  <a:pt x="1258189" y="647192"/>
                </a:lnTo>
                <a:lnTo>
                  <a:pt x="1258189" y="0"/>
                </a:lnTo>
                <a:lnTo>
                  <a:pt x="1229233" y="0"/>
                </a:lnTo>
                <a:lnTo>
                  <a:pt x="1229233" y="650748"/>
                </a:lnTo>
                <a:lnTo>
                  <a:pt x="52705" y="650748"/>
                </a:lnTo>
                <a:lnTo>
                  <a:pt x="52705" y="1248486"/>
                </a:lnTo>
                <a:lnTo>
                  <a:pt x="28956" y="1207770"/>
                </a:lnTo>
                <a:lnTo>
                  <a:pt x="25019" y="1200785"/>
                </a:lnTo>
                <a:lnTo>
                  <a:pt x="16129" y="1198499"/>
                </a:lnTo>
                <a:lnTo>
                  <a:pt x="9271" y="1202563"/>
                </a:lnTo>
                <a:lnTo>
                  <a:pt x="2286" y="1206500"/>
                </a:lnTo>
                <a:lnTo>
                  <a:pt x="0" y="1215390"/>
                </a:lnTo>
                <a:lnTo>
                  <a:pt x="67183" y="1330579"/>
                </a:lnTo>
                <a:lnTo>
                  <a:pt x="83921" y="1301877"/>
                </a:lnTo>
                <a:lnTo>
                  <a:pt x="134366" y="1215390"/>
                </a:lnTo>
                <a:lnTo>
                  <a:pt x="132080" y="1206500"/>
                </a:lnTo>
                <a:lnTo>
                  <a:pt x="125095" y="1202563"/>
                </a:lnTo>
                <a:lnTo>
                  <a:pt x="118237" y="1198499"/>
                </a:lnTo>
                <a:lnTo>
                  <a:pt x="109347" y="1200785"/>
                </a:lnTo>
                <a:lnTo>
                  <a:pt x="105410" y="1207770"/>
                </a:lnTo>
                <a:lnTo>
                  <a:pt x="81661" y="1248486"/>
                </a:lnTo>
                <a:lnTo>
                  <a:pt x="81661" y="679704"/>
                </a:lnTo>
                <a:lnTo>
                  <a:pt x="1258189" y="679704"/>
                </a:lnTo>
                <a:lnTo>
                  <a:pt x="1258189" y="676148"/>
                </a:lnTo>
                <a:lnTo>
                  <a:pt x="2834894" y="676148"/>
                </a:lnTo>
                <a:lnTo>
                  <a:pt x="2835021" y="1206068"/>
                </a:lnTo>
                <a:lnTo>
                  <a:pt x="2849435" y="1230782"/>
                </a:lnTo>
                <a:lnTo>
                  <a:pt x="2834894" y="1205852"/>
                </a:lnTo>
                <a:lnTo>
                  <a:pt x="2811272" y="1165352"/>
                </a:lnTo>
                <a:lnTo>
                  <a:pt x="2807208" y="1158494"/>
                </a:lnTo>
                <a:lnTo>
                  <a:pt x="2798318" y="1156081"/>
                </a:lnTo>
                <a:lnTo>
                  <a:pt x="2791460" y="1160145"/>
                </a:lnTo>
                <a:lnTo>
                  <a:pt x="2784475" y="1164209"/>
                </a:lnTo>
                <a:lnTo>
                  <a:pt x="2782189" y="1172972"/>
                </a:lnTo>
                <a:lnTo>
                  <a:pt x="2849372" y="1288288"/>
                </a:lnTo>
                <a:lnTo>
                  <a:pt x="2866199" y="1259459"/>
                </a:lnTo>
                <a:lnTo>
                  <a:pt x="2912618" y="1179957"/>
                </a:lnTo>
                <a:lnTo>
                  <a:pt x="2916555" y="1172972"/>
                </a:lnTo>
                <a:close/>
              </a:path>
            </a:pathLst>
          </a:custGeom>
          <a:solidFill>
            <a:srgbClr val="165C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086600" y="1143000"/>
            <a:ext cx="1818768" cy="352019"/>
          </a:xfrm>
          <a:prstGeom prst="rect">
            <a:avLst/>
          </a:prstGeom>
          <a:solidFill>
            <a:srgbClr val="0033CC">
              <a:alpha val="69804"/>
            </a:srgbClr>
          </a:solidFill>
        </p:spPr>
        <p:txBody>
          <a:bodyPr vert="horz" wrap="square" lIns="0" tIns="74295" rIns="0" bIns="0" rtlCol="0">
            <a:spAutoFit/>
          </a:bodyPr>
          <a:lstStyle/>
          <a:p>
            <a:pPr marL="156845" algn="ctr">
              <a:lnSpc>
                <a:spcPct val="100000"/>
              </a:lnSpc>
              <a:spcBef>
                <a:spcPts val="585"/>
              </a:spcBef>
            </a:pPr>
            <a:r>
              <a:rPr lang="en-IN" b="1" spc="7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YOU</a:t>
            </a:r>
            <a:endParaRPr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pic>
        <p:nvPicPr>
          <p:cNvPr id="17" name="Picture 16" descr="SHPL PPT TITLE (1).png">
            <a:extLst>
              <a:ext uri="{FF2B5EF4-FFF2-40B4-BE49-F238E27FC236}">
                <a16:creationId xmlns:a16="http://schemas.microsoft.com/office/drawing/2014/main" id="{1CB77736-CA65-46A8-A31A-7F7AB9BECB3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47B20A6-1AF0-4C6D-8DAD-CB0D3441CCE6}"/>
              </a:ext>
            </a:extLst>
          </p:cNvPr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 DOUBLE CROWN AMBASSADOR </a:t>
            </a:r>
            <a:endParaRPr lang="en-US" sz="3200" b="1" dirty="0">
              <a:solidFill>
                <a:srgbClr val="FFFF00"/>
              </a:solidFill>
              <a:latin typeface="Roboto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9308AD-4D2E-4A59-977B-E65F4D4F0CB7}"/>
              </a:ext>
            </a:extLst>
          </p:cNvPr>
          <p:cNvSpPr/>
          <p:nvPr/>
        </p:nvSpPr>
        <p:spPr>
          <a:xfrm>
            <a:off x="6553200" y="3636870"/>
            <a:ext cx="3505200" cy="5334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YOUR REWARD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0E88847-0512-4C8E-8B01-FDF97B6FAA1D}"/>
              </a:ext>
            </a:extLst>
          </p:cNvPr>
          <p:cNvSpPr/>
          <p:nvPr/>
        </p:nvSpPr>
        <p:spPr>
          <a:xfrm>
            <a:off x="6553200" y="4244086"/>
            <a:ext cx="3505200" cy="1851914"/>
          </a:xfrm>
          <a:prstGeom prst="rect">
            <a:avLst/>
          </a:pr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dirty="0">
                <a:latin typeface="Roboto" panose="02000000000000000000" pitchFamily="2" charset="0"/>
                <a:ea typeface="Roboto" panose="02000000000000000000" pitchFamily="2" charset="0"/>
              </a:rPr>
              <a:t>4N/5D</a:t>
            </a:r>
          </a:p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INTERNATIONAL TOUR OF </a:t>
            </a:r>
            <a:r>
              <a:rPr lang="en-IN" sz="4800" b="1" dirty="0">
                <a:latin typeface="Roboto" panose="02000000000000000000" pitchFamily="2" charset="0"/>
                <a:ea typeface="Roboto" panose="02000000000000000000" pitchFamily="2" charset="0"/>
              </a:rPr>
              <a:t>THAILAND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5DDD81D-8D1A-460D-B48E-12F1A63E70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9112"/>
            <a:ext cx="4495800" cy="59944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932D2FB-6870-41E2-AA6C-F214AEC10345}"/>
              </a:ext>
            </a:extLst>
          </p:cNvPr>
          <p:cNvSpPr/>
          <p:nvPr/>
        </p:nvSpPr>
        <p:spPr>
          <a:xfrm>
            <a:off x="6553200" y="6169816"/>
            <a:ext cx="3505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Wingdings" panose="05000000000000000000" pitchFamily="2" charset="2"/>
              <a:buChar char="v"/>
            </a:pPr>
            <a:r>
              <a:rPr lang="en-IN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Fresh BV Per Month</a:t>
            </a:r>
          </a:p>
          <a:p>
            <a:pPr marL="171450" indent="-171450" algn="ctr">
              <a:buFont typeface="Wingdings" panose="05000000000000000000" pitchFamily="2" charset="2"/>
              <a:buChar char="v"/>
            </a:pPr>
            <a:r>
              <a:rPr lang="en-IN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Reward is One-Time </a:t>
            </a:r>
          </a:p>
        </p:txBody>
      </p:sp>
      <p:sp>
        <p:nvSpPr>
          <p:cNvPr id="26" name="object 10">
            <a:extLst>
              <a:ext uri="{FF2B5EF4-FFF2-40B4-BE49-F238E27FC236}">
                <a16:creationId xmlns:a16="http://schemas.microsoft.com/office/drawing/2014/main" id="{1D92472C-F95D-49F7-BDEA-1D08F4E9CDCF}"/>
              </a:ext>
            </a:extLst>
          </p:cNvPr>
          <p:cNvSpPr txBox="1"/>
          <p:nvPr/>
        </p:nvSpPr>
        <p:spPr>
          <a:xfrm>
            <a:off x="9077832" y="1143000"/>
            <a:ext cx="1437768" cy="352019"/>
          </a:xfrm>
          <a:prstGeom prst="rect">
            <a:avLst/>
          </a:prstGeom>
          <a:solidFill>
            <a:schemeClr val="accent6">
              <a:lumMod val="75000"/>
              <a:alpha val="69804"/>
            </a:schemeClr>
          </a:solidFill>
        </p:spPr>
        <p:txBody>
          <a:bodyPr vert="horz" wrap="square" lIns="0" tIns="74295" rIns="0" bIns="0" rtlCol="0">
            <a:spAutoFit/>
          </a:bodyPr>
          <a:lstStyle/>
          <a:p>
            <a:pPr marL="156845" algn="ctr">
              <a:lnSpc>
                <a:spcPct val="100000"/>
              </a:lnSpc>
              <a:spcBef>
                <a:spcPts val="585"/>
              </a:spcBef>
            </a:pPr>
            <a:r>
              <a:rPr lang="en-IN" b="1" spc="7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1250 PBV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905368" y="2944369"/>
            <a:ext cx="1686432" cy="245580"/>
          </a:xfrm>
          <a:prstGeom prst="rect">
            <a:avLst/>
          </a:prstGeom>
          <a:solidFill>
            <a:srgbClr val="009900">
              <a:alpha val="70195"/>
            </a:srgbClr>
          </a:solidFill>
        </p:spPr>
        <p:txBody>
          <a:bodyPr vert="horz" wrap="square" lIns="0" tIns="29845" rIns="0" bIns="0" rtlCol="0">
            <a:spAutoFit/>
          </a:bodyPr>
          <a:lstStyle/>
          <a:p>
            <a:pPr marL="579120" marR="158750" indent="-407034" algn="ctr">
              <a:lnSpc>
                <a:spcPct val="100000"/>
              </a:lnSpc>
              <a:spcBef>
                <a:spcPts val="235"/>
              </a:spcBef>
            </a:pPr>
            <a:r>
              <a:rPr lang="en-IN" sz="1400" b="1" spc="-2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10</a:t>
            </a:r>
            <a:r>
              <a:rPr sz="1400" b="1" spc="-2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,00,000</a:t>
            </a:r>
            <a:r>
              <a:rPr sz="1400" b="1" spc="-18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 </a:t>
            </a:r>
            <a:r>
              <a:rPr sz="1400" b="1" spc="6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GBV</a:t>
            </a:r>
            <a:endParaRPr sz="1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43600" y="2944369"/>
            <a:ext cx="1686432" cy="272510"/>
          </a:xfrm>
          <a:prstGeom prst="rect">
            <a:avLst/>
          </a:prstGeom>
          <a:solidFill>
            <a:srgbClr val="009900">
              <a:alpha val="70195"/>
            </a:srgbClr>
          </a:solidFill>
        </p:spPr>
        <p:txBody>
          <a:bodyPr vert="horz" wrap="square" lIns="0" tIns="56515" rIns="0" bIns="0" rtlCol="0">
            <a:spAutoFit/>
          </a:bodyPr>
          <a:lstStyle/>
          <a:p>
            <a:pPr marL="582930" marR="150495" indent="-410209" algn="ctr">
              <a:lnSpc>
                <a:spcPct val="100000"/>
              </a:lnSpc>
              <a:spcBef>
                <a:spcPts val="445"/>
              </a:spcBef>
            </a:pPr>
            <a:r>
              <a:rPr lang="en-IN" sz="1400" b="1" spc="-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10</a:t>
            </a:r>
            <a:r>
              <a:rPr sz="1400" b="1" spc="-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,00,000</a:t>
            </a:r>
            <a:r>
              <a:rPr sz="1400" b="1" spc="-17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 </a:t>
            </a:r>
            <a:r>
              <a:rPr sz="1400" b="1" spc="6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GBV</a:t>
            </a:r>
            <a:endParaRPr sz="1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946773" y="1941068"/>
            <a:ext cx="878840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IN" sz="1200" b="1" spc="114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LEFT</a:t>
            </a:r>
            <a:endParaRPr sz="1200" b="1" dirty="0"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113522" y="1941068"/>
            <a:ext cx="872490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IN" sz="1200" b="1" spc="100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RIGHT</a:t>
            </a:r>
            <a:endParaRPr sz="1200" b="1" dirty="0"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740377" y="1541526"/>
            <a:ext cx="2916555" cy="1330960"/>
          </a:xfrm>
          <a:custGeom>
            <a:avLst/>
            <a:gdLst/>
            <a:ahLst/>
            <a:cxnLst/>
            <a:rect l="l" t="t" r="r" b="b"/>
            <a:pathLst>
              <a:path w="2916554" h="1330960">
                <a:moveTo>
                  <a:pt x="2916555" y="1172972"/>
                </a:moveTo>
                <a:lnTo>
                  <a:pt x="2914269" y="1164209"/>
                </a:lnTo>
                <a:lnTo>
                  <a:pt x="2907284" y="1160145"/>
                </a:lnTo>
                <a:lnTo>
                  <a:pt x="2900426" y="1156081"/>
                </a:lnTo>
                <a:lnTo>
                  <a:pt x="2891536" y="1158494"/>
                </a:lnTo>
                <a:lnTo>
                  <a:pt x="2887599" y="1165352"/>
                </a:lnTo>
                <a:lnTo>
                  <a:pt x="2863977" y="1205852"/>
                </a:lnTo>
                <a:lnTo>
                  <a:pt x="2863850" y="1259459"/>
                </a:lnTo>
                <a:lnTo>
                  <a:pt x="2863850" y="1252220"/>
                </a:lnTo>
                <a:lnTo>
                  <a:pt x="2863850" y="1206068"/>
                </a:lnTo>
                <a:lnTo>
                  <a:pt x="2863850" y="676148"/>
                </a:lnTo>
                <a:lnTo>
                  <a:pt x="2863850" y="647192"/>
                </a:lnTo>
                <a:lnTo>
                  <a:pt x="1258189" y="647192"/>
                </a:lnTo>
                <a:lnTo>
                  <a:pt x="1258189" y="0"/>
                </a:lnTo>
                <a:lnTo>
                  <a:pt x="1229233" y="0"/>
                </a:lnTo>
                <a:lnTo>
                  <a:pt x="1229233" y="650748"/>
                </a:lnTo>
                <a:lnTo>
                  <a:pt x="52705" y="650748"/>
                </a:lnTo>
                <a:lnTo>
                  <a:pt x="52705" y="1248486"/>
                </a:lnTo>
                <a:lnTo>
                  <a:pt x="28956" y="1207770"/>
                </a:lnTo>
                <a:lnTo>
                  <a:pt x="25019" y="1200785"/>
                </a:lnTo>
                <a:lnTo>
                  <a:pt x="16129" y="1198499"/>
                </a:lnTo>
                <a:lnTo>
                  <a:pt x="9271" y="1202563"/>
                </a:lnTo>
                <a:lnTo>
                  <a:pt x="2286" y="1206500"/>
                </a:lnTo>
                <a:lnTo>
                  <a:pt x="0" y="1215390"/>
                </a:lnTo>
                <a:lnTo>
                  <a:pt x="67183" y="1330579"/>
                </a:lnTo>
                <a:lnTo>
                  <a:pt x="83921" y="1301877"/>
                </a:lnTo>
                <a:lnTo>
                  <a:pt x="134366" y="1215390"/>
                </a:lnTo>
                <a:lnTo>
                  <a:pt x="132080" y="1206500"/>
                </a:lnTo>
                <a:lnTo>
                  <a:pt x="125095" y="1202563"/>
                </a:lnTo>
                <a:lnTo>
                  <a:pt x="118237" y="1198499"/>
                </a:lnTo>
                <a:lnTo>
                  <a:pt x="109347" y="1200785"/>
                </a:lnTo>
                <a:lnTo>
                  <a:pt x="105410" y="1207770"/>
                </a:lnTo>
                <a:lnTo>
                  <a:pt x="81661" y="1248486"/>
                </a:lnTo>
                <a:lnTo>
                  <a:pt x="81661" y="679704"/>
                </a:lnTo>
                <a:lnTo>
                  <a:pt x="1258189" y="679704"/>
                </a:lnTo>
                <a:lnTo>
                  <a:pt x="1258189" y="676148"/>
                </a:lnTo>
                <a:lnTo>
                  <a:pt x="2834894" y="676148"/>
                </a:lnTo>
                <a:lnTo>
                  <a:pt x="2835021" y="1206068"/>
                </a:lnTo>
                <a:lnTo>
                  <a:pt x="2849435" y="1230782"/>
                </a:lnTo>
                <a:lnTo>
                  <a:pt x="2834894" y="1205852"/>
                </a:lnTo>
                <a:lnTo>
                  <a:pt x="2811272" y="1165352"/>
                </a:lnTo>
                <a:lnTo>
                  <a:pt x="2807208" y="1158494"/>
                </a:lnTo>
                <a:lnTo>
                  <a:pt x="2798318" y="1156081"/>
                </a:lnTo>
                <a:lnTo>
                  <a:pt x="2791460" y="1160145"/>
                </a:lnTo>
                <a:lnTo>
                  <a:pt x="2784475" y="1164209"/>
                </a:lnTo>
                <a:lnTo>
                  <a:pt x="2782189" y="1172972"/>
                </a:lnTo>
                <a:lnTo>
                  <a:pt x="2849372" y="1288288"/>
                </a:lnTo>
                <a:lnTo>
                  <a:pt x="2866199" y="1259459"/>
                </a:lnTo>
                <a:lnTo>
                  <a:pt x="2912618" y="1179957"/>
                </a:lnTo>
                <a:lnTo>
                  <a:pt x="2916555" y="1172972"/>
                </a:lnTo>
                <a:close/>
              </a:path>
            </a:pathLst>
          </a:custGeom>
          <a:solidFill>
            <a:srgbClr val="165C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086600" y="1143000"/>
            <a:ext cx="1818768" cy="352019"/>
          </a:xfrm>
          <a:prstGeom prst="rect">
            <a:avLst/>
          </a:prstGeom>
          <a:solidFill>
            <a:srgbClr val="0033CC">
              <a:alpha val="69804"/>
            </a:srgbClr>
          </a:solidFill>
        </p:spPr>
        <p:txBody>
          <a:bodyPr vert="horz" wrap="square" lIns="0" tIns="74295" rIns="0" bIns="0" rtlCol="0">
            <a:spAutoFit/>
          </a:bodyPr>
          <a:lstStyle/>
          <a:p>
            <a:pPr marL="156845" algn="ctr">
              <a:lnSpc>
                <a:spcPct val="100000"/>
              </a:lnSpc>
              <a:spcBef>
                <a:spcPts val="585"/>
              </a:spcBef>
            </a:pPr>
            <a:r>
              <a:rPr lang="en-IN" b="1" spc="7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YOU</a:t>
            </a:r>
            <a:endParaRPr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pic>
        <p:nvPicPr>
          <p:cNvPr id="17" name="Picture 16" descr="SHPL PPT TITLE (1).png">
            <a:extLst>
              <a:ext uri="{FF2B5EF4-FFF2-40B4-BE49-F238E27FC236}">
                <a16:creationId xmlns:a16="http://schemas.microsoft.com/office/drawing/2014/main" id="{1CB77736-CA65-46A8-A31A-7F7AB9BECB3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47B20A6-1AF0-4C6D-8DAD-CB0D3441CCE6}"/>
              </a:ext>
            </a:extLst>
          </p:cNvPr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 TRIPLE CROWN AMBASSADOR </a:t>
            </a:r>
            <a:endParaRPr lang="en-US" sz="3200" b="1" dirty="0">
              <a:solidFill>
                <a:srgbClr val="FFFF00"/>
              </a:solidFill>
              <a:latin typeface="Roboto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9308AD-4D2E-4A59-977B-E65F4D4F0CB7}"/>
              </a:ext>
            </a:extLst>
          </p:cNvPr>
          <p:cNvSpPr/>
          <p:nvPr/>
        </p:nvSpPr>
        <p:spPr>
          <a:xfrm>
            <a:off x="6553200" y="3636870"/>
            <a:ext cx="3505200" cy="5334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YOUR REWARD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0E88847-0512-4C8E-8B01-FDF97B6FAA1D}"/>
              </a:ext>
            </a:extLst>
          </p:cNvPr>
          <p:cNvSpPr/>
          <p:nvPr/>
        </p:nvSpPr>
        <p:spPr>
          <a:xfrm>
            <a:off x="6553200" y="4244086"/>
            <a:ext cx="3505200" cy="185191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dirty="0">
                <a:latin typeface="Roboto" panose="02000000000000000000" pitchFamily="2" charset="0"/>
                <a:ea typeface="Roboto" panose="02000000000000000000" pitchFamily="2" charset="0"/>
              </a:rPr>
              <a:t>4N/5D</a:t>
            </a:r>
          </a:p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INTERNATIONAL TOUR OF </a:t>
            </a:r>
            <a:r>
              <a:rPr lang="en-IN" sz="4800" b="1" dirty="0">
                <a:latin typeface="Roboto" panose="02000000000000000000" pitchFamily="2" charset="0"/>
                <a:ea typeface="Roboto" panose="02000000000000000000" pitchFamily="2" charset="0"/>
              </a:rPr>
              <a:t>DUBAI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932D2FB-6870-41E2-AA6C-F214AEC10345}"/>
              </a:ext>
            </a:extLst>
          </p:cNvPr>
          <p:cNvSpPr/>
          <p:nvPr/>
        </p:nvSpPr>
        <p:spPr>
          <a:xfrm>
            <a:off x="6553200" y="6096000"/>
            <a:ext cx="3505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Wingdings" panose="05000000000000000000" pitchFamily="2" charset="2"/>
              <a:buChar char="v"/>
            </a:pPr>
            <a:r>
              <a:rPr lang="en-IN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Fresh BV Per Month</a:t>
            </a:r>
          </a:p>
          <a:p>
            <a:pPr marL="171450" indent="-171450" algn="ctr">
              <a:buFont typeface="Wingdings" panose="05000000000000000000" pitchFamily="2" charset="2"/>
              <a:buChar char="v"/>
            </a:pPr>
            <a:r>
              <a:rPr lang="en-IN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Reward is One-Time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DB12CA-77BF-42A0-8870-E0DA670AA0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3" r="17436"/>
          <a:stretch/>
        </p:blipFill>
        <p:spPr>
          <a:xfrm>
            <a:off x="-1" y="862550"/>
            <a:ext cx="5638801" cy="5766850"/>
          </a:xfrm>
          <a:prstGeom prst="rect">
            <a:avLst/>
          </a:prstGeom>
        </p:spPr>
      </p:pic>
      <p:sp>
        <p:nvSpPr>
          <p:cNvPr id="16" name="object 10">
            <a:extLst>
              <a:ext uri="{FF2B5EF4-FFF2-40B4-BE49-F238E27FC236}">
                <a16:creationId xmlns:a16="http://schemas.microsoft.com/office/drawing/2014/main" id="{B4FEDF4F-3861-47A8-B50C-B408676222CC}"/>
              </a:ext>
            </a:extLst>
          </p:cNvPr>
          <p:cNvSpPr txBox="1"/>
          <p:nvPr/>
        </p:nvSpPr>
        <p:spPr>
          <a:xfrm>
            <a:off x="9077832" y="1143000"/>
            <a:ext cx="1437768" cy="352019"/>
          </a:xfrm>
          <a:prstGeom prst="rect">
            <a:avLst/>
          </a:prstGeom>
          <a:solidFill>
            <a:schemeClr val="accent6">
              <a:lumMod val="75000"/>
              <a:alpha val="69804"/>
            </a:schemeClr>
          </a:solidFill>
        </p:spPr>
        <p:txBody>
          <a:bodyPr vert="horz" wrap="square" lIns="0" tIns="74295" rIns="0" bIns="0" rtlCol="0">
            <a:spAutoFit/>
          </a:bodyPr>
          <a:lstStyle/>
          <a:p>
            <a:pPr marL="156845" algn="ctr">
              <a:lnSpc>
                <a:spcPct val="100000"/>
              </a:lnSpc>
              <a:spcBef>
                <a:spcPts val="585"/>
              </a:spcBef>
            </a:pPr>
            <a:r>
              <a:rPr lang="en-IN" b="1" spc="7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1500 PBV </a:t>
            </a:r>
          </a:p>
        </p:txBody>
      </p:sp>
    </p:spTree>
    <p:extLst>
      <p:ext uri="{BB962C8B-B14F-4D97-AF65-F5344CB8AC3E}">
        <p14:creationId xmlns:p14="http://schemas.microsoft.com/office/powerpoint/2010/main" val="20001749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9286368" y="2944369"/>
            <a:ext cx="1686432" cy="245580"/>
          </a:xfrm>
          <a:prstGeom prst="rect">
            <a:avLst/>
          </a:prstGeom>
          <a:solidFill>
            <a:srgbClr val="009900">
              <a:alpha val="70195"/>
            </a:srgbClr>
          </a:solidFill>
        </p:spPr>
        <p:txBody>
          <a:bodyPr vert="horz" wrap="square" lIns="0" tIns="29845" rIns="0" bIns="0" rtlCol="0">
            <a:spAutoFit/>
          </a:bodyPr>
          <a:lstStyle/>
          <a:p>
            <a:pPr marL="579120" marR="158750" indent="-407034" algn="ctr">
              <a:lnSpc>
                <a:spcPct val="100000"/>
              </a:lnSpc>
              <a:spcBef>
                <a:spcPts val="235"/>
              </a:spcBef>
            </a:pPr>
            <a:r>
              <a:rPr lang="en-IN" sz="1400" b="1" spc="-2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25</a:t>
            </a:r>
            <a:r>
              <a:rPr sz="1400" b="1" spc="-2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,00,000</a:t>
            </a:r>
            <a:r>
              <a:rPr sz="1400" b="1" spc="-18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 </a:t>
            </a:r>
            <a:r>
              <a:rPr sz="1400" b="1" spc="6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GBV</a:t>
            </a:r>
            <a:endParaRPr sz="1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24600" y="2944369"/>
            <a:ext cx="1686432" cy="272510"/>
          </a:xfrm>
          <a:prstGeom prst="rect">
            <a:avLst/>
          </a:prstGeom>
          <a:solidFill>
            <a:srgbClr val="009900">
              <a:alpha val="70195"/>
            </a:srgbClr>
          </a:solidFill>
        </p:spPr>
        <p:txBody>
          <a:bodyPr vert="horz" wrap="square" lIns="0" tIns="56515" rIns="0" bIns="0" rtlCol="0">
            <a:spAutoFit/>
          </a:bodyPr>
          <a:lstStyle/>
          <a:p>
            <a:pPr marL="582930" marR="150495" indent="-410209" algn="ctr">
              <a:lnSpc>
                <a:spcPct val="100000"/>
              </a:lnSpc>
              <a:spcBef>
                <a:spcPts val="445"/>
              </a:spcBef>
            </a:pPr>
            <a:r>
              <a:rPr lang="en-IN" sz="1400" b="1" spc="-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25</a:t>
            </a:r>
            <a:r>
              <a:rPr sz="1400" b="1" spc="-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,00,000</a:t>
            </a:r>
            <a:r>
              <a:rPr sz="1400" b="1" spc="-17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 </a:t>
            </a:r>
            <a:r>
              <a:rPr sz="1400" b="1" spc="6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GBV</a:t>
            </a:r>
            <a:endParaRPr sz="1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27773" y="1941068"/>
            <a:ext cx="878840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IN" sz="1200" b="1" spc="114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LEFT</a:t>
            </a:r>
            <a:endParaRPr sz="1200" b="1" dirty="0"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494522" y="1941068"/>
            <a:ext cx="872490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IN" sz="1200" b="1" spc="100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RIGHT</a:t>
            </a:r>
            <a:endParaRPr sz="1200" b="1" dirty="0"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121377" y="1541526"/>
            <a:ext cx="2916555" cy="1330960"/>
          </a:xfrm>
          <a:custGeom>
            <a:avLst/>
            <a:gdLst/>
            <a:ahLst/>
            <a:cxnLst/>
            <a:rect l="l" t="t" r="r" b="b"/>
            <a:pathLst>
              <a:path w="2916554" h="1330960">
                <a:moveTo>
                  <a:pt x="2916555" y="1172972"/>
                </a:moveTo>
                <a:lnTo>
                  <a:pt x="2914269" y="1164209"/>
                </a:lnTo>
                <a:lnTo>
                  <a:pt x="2907284" y="1160145"/>
                </a:lnTo>
                <a:lnTo>
                  <a:pt x="2900426" y="1156081"/>
                </a:lnTo>
                <a:lnTo>
                  <a:pt x="2891536" y="1158494"/>
                </a:lnTo>
                <a:lnTo>
                  <a:pt x="2887599" y="1165352"/>
                </a:lnTo>
                <a:lnTo>
                  <a:pt x="2863977" y="1205852"/>
                </a:lnTo>
                <a:lnTo>
                  <a:pt x="2863850" y="1259459"/>
                </a:lnTo>
                <a:lnTo>
                  <a:pt x="2863850" y="1252220"/>
                </a:lnTo>
                <a:lnTo>
                  <a:pt x="2863850" y="1206068"/>
                </a:lnTo>
                <a:lnTo>
                  <a:pt x="2863850" y="676148"/>
                </a:lnTo>
                <a:lnTo>
                  <a:pt x="2863850" y="647192"/>
                </a:lnTo>
                <a:lnTo>
                  <a:pt x="1258189" y="647192"/>
                </a:lnTo>
                <a:lnTo>
                  <a:pt x="1258189" y="0"/>
                </a:lnTo>
                <a:lnTo>
                  <a:pt x="1229233" y="0"/>
                </a:lnTo>
                <a:lnTo>
                  <a:pt x="1229233" y="650748"/>
                </a:lnTo>
                <a:lnTo>
                  <a:pt x="52705" y="650748"/>
                </a:lnTo>
                <a:lnTo>
                  <a:pt x="52705" y="1248486"/>
                </a:lnTo>
                <a:lnTo>
                  <a:pt x="28956" y="1207770"/>
                </a:lnTo>
                <a:lnTo>
                  <a:pt x="25019" y="1200785"/>
                </a:lnTo>
                <a:lnTo>
                  <a:pt x="16129" y="1198499"/>
                </a:lnTo>
                <a:lnTo>
                  <a:pt x="9271" y="1202563"/>
                </a:lnTo>
                <a:lnTo>
                  <a:pt x="2286" y="1206500"/>
                </a:lnTo>
                <a:lnTo>
                  <a:pt x="0" y="1215390"/>
                </a:lnTo>
                <a:lnTo>
                  <a:pt x="67183" y="1330579"/>
                </a:lnTo>
                <a:lnTo>
                  <a:pt x="83921" y="1301877"/>
                </a:lnTo>
                <a:lnTo>
                  <a:pt x="134366" y="1215390"/>
                </a:lnTo>
                <a:lnTo>
                  <a:pt x="132080" y="1206500"/>
                </a:lnTo>
                <a:lnTo>
                  <a:pt x="125095" y="1202563"/>
                </a:lnTo>
                <a:lnTo>
                  <a:pt x="118237" y="1198499"/>
                </a:lnTo>
                <a:lnTo>
                  <a:pt x="109347" y="1200785"/>
                </a:lnTo>
                <a:lnTo>
                  <a:pt x="105410" y="1207770"/>
                </a:lnTo>
                <a:lnTo>
                  <a:pt x="81661" y="1248486"/>
                </a:lnTo>
                <a:lnTo>
                  <a:pt x="81661" y="679704"/>
                </a:lnTo>
                <a:lnTo>
                  <a:pt x="1258189" y="679704"/>
                </a:lnTo>
                <a:lnTo>
                  <a:pt x="1258189" y="676148"/>
                </a:lnTo>
                <a:lnTo>
                  <a:pt x="2834894" y="676148"/>
                </a:lnTo>
                <a:lnTo>
                  <a:pt x="2835021" y="1206068"/>
                </a:lnTo>
                <a:lnTo>
                  <a:pt x="2849435" y="1230782"/>
                </a:lnTo>
                <a:lnTo>
                  <a:pt x="2834894" y="1205852"/>
                </a:lnTo>
                <a:lnTo>
                  <a:pt x="2811272" y="1165352"/>
                </a:lnTo>
                <a:lnTo>
                  <a:pt x="2807208" y="1158494"/>
                </a:lnTo>
                <a:lnTo>
                  <a:pt x="2798318" y="1156081"/>
                </a:lnTo>
                <a:lnTo>
                  <a:pt x="2791460" y="1160145"/>
                </a:lnTo>
                <a:lnTo>
                  <a:pt x="2784475" y="1164209"/>
                </a:lnTo>
                <a:lnTo>
                  <a:pt x="2782189" y="1172972"/>
                </a:lnTo>
                <a:lnTo>
                  <a:pt x="2849372" y="1288288"/>
                </a:lnTo>
                <a:lnTo>
                  <a:pt x="2866199" y="1259459"/>
                </a:lnTo>
                <a:lnTo>
                  <a:pt x="2912618" y="1179957"/>
                </a:lnTo>
                <a:lnTo>
                  <a:pt x="2916555" y="1172972"/>
                </a:lnTo>
                <a:close/>
              </a:path>
            </a:pathLst>
          </a:custGeom>
          <a:solidFill>
            <a:srgbClr val="165C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467600" y="1143000"/>
            <a:ext cx="1818768" cy="352019"/>
          </a:xfrm>
          <a:prstGeom prst="rect">
            <a:avLst/>
          </a:prstGeom>
          <a:solidFill>
            <a:srgbClr val="0033CC">
              <a:alpha val="69804"/>
            </a:srgbClr>
          </a:solidFill>
        </p:spPr>
        <p:txBody>
          <a:bodyPr vert="horz" wrap="square" lIns="0" tIns="74295" rIns="0" bIns="0" rtlCol="0">
            <a:spAutoFit/>
          </a:bodyPr>
          <a:lstStyle/>
          <a:p>
            <a:pPr marL="156845" algn="ctr">
              <a:lnSpc>
                <a:spcPct val="100000"/>
              </a:lnSpc>
              <a:spcBef>
                <a:spcPts val="585"/>
              </a:spcBef>
            </a:pPr>
            <a:r>
              <a:rPr lang="en-IN" b="1" spc="7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YOU</a:t>
            </a:r>
            <a:endParaRPr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pic>
        <p:nvPicPr>
          <p:cNvPr id="17" name="Picture 16" descr="SHPL PPT TITLE (1).png">
            <a:extLst>
              <a:ext uri="{FF2B5EF4-FFF2-40B4-BE49-F238E27FC236}">
                <a16:creationId xmlns:a16="http://schemas.microsoft.com/office/drawing/2014/main" id="{1CB77736-CA65-46A8-A31A-7F7AB9BECB3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47B20A6-1AF0-4C6D-8DAD-CB0D3441CCE6}"/>
              </a:ext>
            </a:extLst>
          </p:cNvPr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 UNIVERSAL CROWN AMBASSADOR </a:t>
            </a:r>
            <a:endParaRPr lang="en-US" sz="3200" b="1" dirty="0">
              <a:solidFill>
                <a:srgbClr val="FFFF00"/>
              </a:solidFill>
              <a:latin typeface="Roboto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9308AD-4D2E-4A59-977B-E65F4D4F0CB7}"/>
              </a:ext>
            </a:extLst>
          </p:cNvPr>
          <p:cNvSpPr/>
          <p:nvPr/>
        </p:nvSpPr>
        <p:spPr>
          <a:xfrm>
            <a:off x="6324600" y="3636870"/>
            <a:ext cx="4648200" cy="5334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YOUR REWARD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0E88847-0512-4C8E-8B01-FDF97B6FAA1D}"/>
              </a:ext>
            </a:extLst>
          </p:cNvPr>
          <p:cNvSpPr/>
          <p:nvPr/>
        </p:nvSpPr>
        <p:spPr>
          <a:xfrm>
            <a:off x="6324600" y="4244086"/>
            <a:ext cx="4648200" cy="185191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latin typeface="Roboto" panose="02000000000000000000" pitchFamily="2" charset="0"/>
                <a:ea typeface="Roboto" panose="02000000000000000000" pitchFamily="2" charset="0"/>
              </a:rPr>
              <a:t>VACATION FOR 1 IN</a:t>
            </a:r>
          </a:p>
          <a:p>
            <a:pPr algn="ctr"/>
            <a:r>
              <a:rPr lang="en-IN" sz="4800" b="1" dirty="0">
                <a:latin typeface="Roboto" panose="02000000000000000000" pitchFamily="2" charset="0"/>
                <a:ea typeface="Roboto" panose="02000000000000000000" pitchFamily="2" charset="0"/>
              </a:rPr>
              <a:t>STAR CRUISE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932D2FB-6870-41E2-AA6C-F214AEC10345}"/>
              </a:ext>
            </a:extLst>
          </p:cNvPr>
          <p:cNvSpPr/>
          <p:nvPr/>
        </p:nvSpPr>
        <p:spPr>
          <a:xfrm>
            <a:off x="7010400" y="6096000"/>
            <a:ext cx="3505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Wingdings" panose="05000000000000000000" pitchFamily="2" charset="2"/>
              <a:buChar char="v"/>
            </a:pPr>
            <a:r>
              <a:rPr lang="en-IN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Fresh BV Per Month</a:t>
            </a:r>
          </a:p>
          <a:p>
            <a:pPr marL="171450" indent="-171450" algn="ctr">
              <a:buFont typeface="Wingdings" panose="05000000000000000000" pitchFamily="2" charset="2"/>
              <a:buChar char="v"/>
            </a:pPr>
            <a:r>
              <a:rPr lang="en-IN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Reward is One-Time </a:t>
            </a:r>
          </a:p>
        </p:txBody>
      </p:sp>
      <p:sp>
        <p:nvSpPr>
          <p:cNvPr id="16" name="object 10">
            <a:extLst>
              <a:ext uri="{FF2B5EF4-FFF2-40B4-BE49-F238E27FC236}">
                <a16:creationId xmlns:a16="http://schemas.microsoft.com/office/drawing/2014/main" id="{B4FEDF4F-3861-47A8-B50C-B408676222CC}"/>
              </a:ext>
            </a:extLst>
          </p:cNvPr>
          <p:cNvSpPr txBox="1"/>
          <p:nvPr/>
        </p:nvSpPr>
        <p:spPr>
          <a:xfrm>
            <a:off x="9458832" y="1143000"/>
            <a:ext cx="1437768" cy="352019"/>
          </a:xfrm>
          <a:prstGeom prst="rect">
            <a:avLst/>
          </a:prstGeom>
          <a:solidFill>
            <a:schemeClr val="accent6">
              <a:lumMod val="75000"/>
              <a:alpha val="69804"/>
            </a:schemeClr>
          </a:solidFill>
        </p:spPr>
        <p:txBody>
          <a:bodyPr vert="horz" wrap="square" lIns="0" tIns="74295" rIns="0" bIns="0" rtlCol="0">
            <a:spAutoFit/>
          </a:bodyPr>
          <a:lstStyle/>
          <a:p>
            <a:pPr marL="156845" algn="ctr">
              <a:lnSpc>
                <a:spcPct val="100000"/>
              </a:lnSpc>
              <a:spcBef>
                <a:spcPts val="585"/>
              </a:spcBef>
            </a:pPr>
            <a:r>
              <a:rPr lang="en-IN" b="1" spc="7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1750 PBV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B9DBBC-7D1B-48C3-BE2C-9088ADF824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r="5205"/>
          <a:stretch/>
        </p:blipFill>
        <p:spPr>
          <a:xfrm>
            <a:off x="0" y="844550"/>
            <a:ext cx="5867400" cy="578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2974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342768" y="2944369"/>
            <a:ext cx="1686432" cy="245580"/>
          </a:xfrm>
          <a:prstGeom prst="rect">
            <a:avLst/>
          </a:prstGeom>
          <a:solidFill>
            <a:srgbClr val="009900">
              <a:alpha val="70195"/>
            </a:srgbClr>
          </a:solidFill>
        </p:spPr>
        <p:txBody>
          <a:bodyPr vert="horz" wrap="square" lIns="0" tIns="29845" rIns="0" bIns="0" rtlCol="0">
            <a:spAutoFit/>
          </a:bodyPr>
          <a:lstStyle/>
          <a:p>
            <a:pPr marL="579120" marR="158750" indent="-407034" algn="ctr">
              <a:lnSpc>
                <a:spcPct val="100000"/>
              </a:lnSpc>
              <a:spcBef>
                <a:spcPts val="235"/>
              </a:spcBef>
            </a:pPr>
            <a:r>
              <a:rPr lang="en-IN" sz="1400" b="1" spc="-2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50</a:t>
            </a:r>
            <a:r>
              <a:rPr sz="1400" b="1" spc="-2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,00,000</a:t>
            </a:r>
            <a:r>
              <a:rPr sz="1400" b="1" spc="-18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 </a:t>
            </a:r>
            <a:r>
              <a:rPr sz="1400" b="1" spc="6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GBV</a:t>
            </a:r>
            <a:endParaRPr sz="1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1000" y="2944369"/>
            <a:ext cx="1686432" cy="272510"/>
          </a:xfrm>
          <a:prstGeom prst="rect">
            <a:avLst/>
          </a:prstGeom>
          <a:solidFill>
            <a:srgbClr val="009900">
              <a:alpha val="70195"/>
            </a:srgbClr>
          </a:solidFill>
        </p:spPr>
        <p:txBody>
          <a:bodyPr vert="horz" wrap="square" lIns="0" tIns="56515" rIns="0" bIns="0" rtlCol="0">
            <a:spAutoFit/>
          </a:bodyPr>
          <a:lstStyle/>
          <a:p>
            <a:pPr marL="582930" marR="150495" indent="-410209" algn="ctr">
              <a:lnSpc>
                <a:spcPct val="100000"/>
              </a:lnSpc>
              <a:spcBef>
                <a:spcPts val="445"/>
              </a:spcBef>
            </a:pPr>
            <a:r>
              <a:rPr lang="en-IN" sz="1400" b="1" spc="-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50</a:t>
            </a:r>
            <a:r>
              <a:rPr sz="1400" b="1" spc="-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,00,000</a:t>
            </a:r>
            <a:r>
              <a:rPr sz="1400" b="1" spc="-17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 </a:t>
            </a:r>
            <a:r>
              <a:rPr sz="1400" b="1" spc="6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GBV</a:t>
            </a:r>
            <a:endParaRPr sz="1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84173" y="1941068"/>
            <a:ext cx="878840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IN" sz="1200" b="1" spc="114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LEFT</a:t>
            </a:r>
            <a:endParaRPr sz="1200" b="1" dirty="0"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50922" y="1941068"/>
            <a:ext cx="872490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IN" sz="1200" b="1" spc="100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RIGHT</a:t>
            </a:r>
            <a:endParaRPr sz="1200" b="1" dirty="0"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77777" y="1541526"/>
            <a:ext cx="2916555" cy="1330960"/>
          </a:xfrm>
          <a:custGeom>
            <a:avLst/>
            <a:gdLst/>
            <a:ahLst/>
            <a:cxnLst/>
            <a:rect l="l" t="t" r="r" b="b"/>
            <a:pathLst>
              <a:path w="2916554" h="1330960">
                <a:moveTo>
                  <a:pt x="2916555" y="1172972"/>
                </a:moveTo>
                <a:lnTo>
                  <a:pt x="2914269" y="1164209"/>
                </a:lnTo>
                <a:lnTo>
                  <a:pt x="2907284" y="1160145"/>
                </a:lnTo>
                <a:lnTo>
                  <a:pt x="2900426" y="1156081"/>
                </a:lnTo>
                <a:lnTo>
                  <a:pt x="2891536" y="1158494"/>
                </a:lnTo>
                <a:lnTo>
                  <a:pt x="2887599" y="1165352"/>
                </a:lnTo>
                <a:lnTo>
                  <a:pt x="2863977" y="1205852"/>
                </a:lnTo>
                <a:lnTo>
                  <a:pt x="2863850" y="1259459"/>
                </a:lnTo>
                <a:lnTo>
                  <a:pt x="2863850" y="1252220"/>
                </a:lnTo>
                <a:lnTo>
                  <a:pt x="2863850" y="1206068"/>
                </a:lnTo>
                <a:lnTo>
                  <a:pt x="2863850" y="676148"/>
                </a:lnTo>
                <a:lnTo>
                  <a:pt x="2863850" y="647192"/>
                </a:lnTo>
                <a:lnTo>
                  <a:pt x="1258189" y="647192"/>
                </a:lnTo>
                <a:lnTo>
                  <a:pt x="1258189" y="0"/>
                </a:lnTo>
                <a:lnTo>
                  <a:pt x="1229233" y="0"/>
                </a:lnTo>
                <a:lnTo>
                  <a:pt x="1229233" y="650748"/>
                </a:lnTo>
                <a:lnTo>
                  <a:pt x="52705" y="650748"/>
                </a:lnTo>
                <a:lnTo>
                  <a:pt x="52705" y="1248486"/>
                </a:lnTo>
                <a:lnTo>
                  <a:pt x="28956" y="1207770"/>
                </a:lnTo>
                <a:lnTo>
                  <a:pt x="25019" y="1200785"/>
                </a:lnTo>
                <a:lnTo>
                  <a:pt x="16129" y="1198499"/>
                </a:lnTo>
                <a:lnTo>
                  <a:pt x="9271" y="1202563"/>
                </a:lnTo>
                <a:lnTo>
                  <a:pt x="2286" y="1206500"/>
                </a:lnTo>
                <a:lnTo>
                  <a:pt x="0" y="1215390"/>
                </a:lnTo>
                <a:lnTo>
                  <a:pt x="67183" y="1330579"/>
                </a:lnTo>
                <a:lnTo>
                  <a:pt x="83921" y="1301877"/>
                </a:lnTo>
                <a:lnTo>
                  <a:pt x="134366" y="1215390"/>
                </a:lnTo>
                <a:lnTo>
                  <a:pt x="132080" y="1206500"/>
                </a:lnTo>
                <a:lnTo>
                  <a:pt x="125095" y="1202563"/>
                </a:lnTo>
                <a:lnTo>
                  <a:pt x="118237" y="1198499"/>
                </a:lnTo>
                <a:lnTo>
                  <a:pt x="109347" y="1200785"/>
                </a:lnTo>
                <a:lnTo>
                  <a:pt x="105410" y="1207770"/>
                </a:lnTo>
                <a:lnTo>
                  <a:pt x="81661" y="1248486"/>
                </a:lnTo>
                <a:lnTo>
                  <a:pt x="81661" y="679704"/>
                </a:lnTo>
                <a:lnTo>
                  <a:pt x="1258189" y="679704"/>
                </a:lnTo>
                <a:lnTo>
                  <a:pt x="1258189" y="676148"/>
                </a:lnTo>
                <a:lnTo>
                  <a:pt x="2834894" y="676148"/>
                </a:lnTo>
                <a:lnTo>
                  <a:pt x="2835021" y="1206068"/>
                </a:lnTo>
                <a:lnTo>
                  <a:pt x="2849435" y="1230782"/>
                </a:lnTo>
                <a:lnTo>
                  <a:pt x="2834894" y="1205852"/>
                </a:lnTo>
                <a:lnTo>
                  <a:pt x="2811272" y="1165352"/>
                </a:lnTo>
                <a:lnTo>
                  <a:pt x="2807208" y="1158494"/>
                </a:lnTo>
                <a:lnTo>
                  <a:pt x="2798318" y="1156081"/>
                </a:lnTo>
                <a:lnTo>
                  <a:pt x="2791460" y="1160145"/>
                </a:lnTo>
                <a:lnTo>
                  <a:pt x="2784475" y="1164209"/>
                </a:lnTo>
                <a:lnTo>
                  <a:pt x="2782189" y="1172972"/>
                </a:lnTo>
                <a:lnTo>
                  <a:pt x="2849372" y="1288288"/>
                </a:lnTo>
                <a:lnTo>
                  <a:pt x="2866199" y="1259459"/>
                </a:lnTo>
                <a:lnTo>
                  <a:pt x="2912618" y="1179957"/>
                </a:lnTo>
                <a:lnTo>
                  <a:pt x="2916555" y="1172972"/>
                </a:lnTo>
                <a:close/>
              </a:path>
            </a:pathLst>
          </a:custGeom>
          <a:solidFill>
            <a:srgbClr val="165C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524000" y="1143000"/>
            <a:ext cx="1818768" cy="352019"/>
          </a:xfrm>
          <a:prstGeom prst="rect">
            <a:avLst/>
          </a:prstGeom>
          <a:solidFill>
            <a:srgbClr val="0033CC">
              <a:alpha val="69804"/>
            </a:srgbClr>
          </a:solidFill>
        </p:spPr>
        <p:txBody>
          <a:bodyPr vert="horz" wrap="square" lIns="0" tIns="74295" rIns="0" bIns="0" rtlCol="0">
            <a:spAutoFit/>
          </a:bodyPr>
          <a:lstStyle/>
          <a:p>
            <a:pPr marL="156845" algn="ctr">
              <a:lnSpc>
                <a:spcPct val="100000"/>
              </a:lnSpc>
              <a:spcBef>
                <a:spcPts val="585"/>
              </a:spcBef>
            </a:pPr>
            <a:r>
              <a:rPr lang="en-IN" b="1" spc="7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YOU</a:t>
            </a:r>
            <a:endParaRPr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pic>
        <p:nvPicPr>
          <p:cNvPr id="17" name="Picture 16" descr="SHPL PPT TITLE (1).png">
            <a:extLst>
              <a:ext uri="{FF2B5EF4-FFF2-40B4-BE49-F238E27FC236}">
                <a16:creationId xmlns:a16="http://schemas.microsoft.com/office/drawing/2014/main" id="{1CB77736-CA65-46A8-A31A-7F7AB9BECB3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47B20A6-1AF0-4C6D-8DAD-CB0D3441CCE6}"/>
              </a:ext>
            </a:extLst>
          </p:cNvPr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 DOUBLE UNIVERSAL CROWN AMBASSADOR </a:t>
            </a:r>
            <a:endParaRPr lang="en-US" sz="3200" b="1" dirty="0">
              <a:solidFill>
                <a:srgbClr val="FFFF00"/>
              </a:solidFill>
              <a:latin typeface="Roboto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9308AD-4D2E-4A59-977B-E65F4D4F0CB7}"/>
              </a:ext>
            </a:extLst>
          </p:cNvPr>
          <p:cNvSpPr/>
          <p:nvPr/>
        </p:nvSpPr>
        <p:spPr>
          <a:xfrm>
            <a:off x="381000" y="3636870"/>
            <a:ext cx="4648200" cy="5334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YOUR REWARD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0E88847-0512-4C8E-8B01-FDF97B6FAA1D}"/>
              </a:ext>
            </a:extLst>
          </p:cNvPr>
          <p:cNvSpPr/>
          <p:nvPr/>
        </p:nvSpPr>
        <p:spPr>
          <a:xfrm>
            <a:off x="381000" y="4244086"/>
            <a:ext cx="4648200" cy="185191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latin typeface="Roboto" panose="02000000000000000000" pitchFamily="2" charset="0"/>
                <a:ea typeface="Roboto" panose="02000000000000000000" pitchFamily="2" charset="0"/>
              </a:rPr>
              <a:t>4N/5D</a:t>
            </a:r>
          </a:p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INTERNATIONAL HOLIDAY OF </a:t>
            </a:r>
          </a:p>
          <a:p>
            <a:pPr algn="ctr"/>
            <a:r>
              <a:rPr lang="en-IN" sz="4800" b="1" dirty="0">
                <a:latin typeface="Roboto" panose="02000000000000000000" pitchFamily="2" charset="0"/>
                <a:ea typeface="Roboto" panose="02000000000000000000" pitchFamily="2" charset="0"/>
              </a:rPr>
              <a:t>SWITZERLAND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932D2FB-6870-41E2-AA6C-F214AEC10345}"/>
              </a:ext>
            </a:extLst>
          </p:cNvPr>
          <p:cNvSpPr/>
          <p:nvPr/>
        </p:nvSpPr>
        <p:spPr>
          <a:xfrm>
            <a:off x="1066800" y="6096000"/>
            <a:ext cx="3505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Wingdings" panose="05000000000000000000" pitchFamily="2" charset="2"/>
              <a:buChar char="v"/>
            </a:pPr>
            <a:r>
              <a:rPr lang="en-IN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Fresh BV Per Month</a:t>
            </a:r>
          </a:p>
          <a:p>
            <a:pPr marL="171450" indent="-171450" algn="ctr">
              <a:buFont typeface="Wingdings" panose="05000000000000000000" pitchFamily="2" charset="2"/>
              <a:buChar char="v"/>
            </a:pPr>
            <a:r>
              <a:rPr lang="en-IN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Reward is One-Time </a:t>
            </a:r>
          </a:p>
        </p:txBody>
      </p:sp>
      <p:sp>
        <p:nvSpPr>
          <p:cNvPr id="16" name="object 10">
            <a:extLst>
              <a:ext uri="{FF2B5EF4-FFF2-40B4-BE49-F238E27FC236}">
                <a16:creationId xmlns:a16="http://schemas.microsoft.com/office/drawing/2014/main" id="{B4FEDF4F-3861-47A8-B50C-B408676222CC}"/>
              </a:ext>
            </a:extLst>
          </p:cNvPr>
          <p:cNvSpPr txBox="1"/>
          <p:nvPr/>
        </p:nvSpPr>
        <p:spPr>
          <a:xfrm>
            <a:off x="3515232" y="1143000"/>
            <a:ext cx="1437768" cy="352019"/>
          </a:xfrm>
          <a:prstGeom prst="rect">
            <a:avLst/>
          </a:prstGeom>
          <a:solidFill>
            <a:schemeClr val="accent6">
              <a:lumMod val="75000"/>
              <a:alpha val="69804"/>
            </a:schemeClr>
          </a:solidFill>
        </p:spPr>
        <p:txBody>
          <a:bodyPr vert="horz" wrap="square" lIns="0" tIns="74295" rIns="0" bIns="0" rtlCol="0">
            <a:spAutoFit/>
          </a:bodyPr>
          <a:lstStyle/>
          <a:p>
            <a:pPr marL="156845" algn="ctr">
              <a:lnSpc>
                <a:spcPct val="100000"/>
              </a:lnSpc>
              <a:spcBef>
                <a:spcPts val="585"/>
              </a:spcBef>
            </a:pPr>
            <a:r>
              <a:rPr lang="en-IN" b="1" spc="7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2000 PBV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EF2B5D-AA87-4DC5-8CBA-52162701E7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323" y="844550"/>
            <a:ext cx="6527109" cy="33995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C10933-F943-4B74-800C-791914207A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0" b="23333"/>
          <a:stretch/>
        </p:blipFill>
        <p:spPr>
          <a:xfrm>
            <a:off x="5618214" y="4250436"/>
            <a:ext cx="6573785" cy="237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7096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342768" y="2944369"/>
            <a:ext cx="1686432" cy="245580"/>
          </a:xfrm>
          <a:prstGeom prst="rect">
            <a:avLst/>
          </a:prstGeom>
          <a:solidFill>
            <a:srgbClr val="009900">
              <a:alpha val="70195"/>
            </a:srgbClr>
          </a:solidFill>
        </p:spPr>
        <p:txBody>
          <a:bodyPr vert="horz" wrap="square" lIns="0" tIns="29845" rIns="0" bIns="0" rtlCol="0">
            <a:spAutoFit/>
          </a:bodyPr>
          <a:lstStyle/>
          <a:p>
            <a:pPr marL="579120" marR="158750" indent="-407034" algn="ctr">
              <a:lnSpc>
                <a:spcPct val="100000"/>
              </a:lnSpc>
              <a:spcBef>
                <a:spcPts val="235"/>
              </a:spcBef>
            </a:pPr>
            <a:r>
              <a:rPr lang="en-IN" sz="1400" b="1" spc="-2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100</a:t>
            </a:r>
            <a:r>
              <a:rPr sz="1400" b="1" spc="-2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,00,000</a:t>
            </a:r>
            <a:r>
              <a:rPr sz="1400" b="1" spc="-18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 </a:t>
            </a:r>
            <a:r>
              <a:rPr sz="1400" b="1" spc="6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GBV</a:t>
            </a:r>
            <a:endParaRPr sz="1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1000" y="2944369"/>
            <a:ext cx="1686432" cy="272510"/>
          </a:xfrm>
          <a:prstGeom prst="rect">
            <a:avLst/>
          </a:prstGeom>
          <a:solidFill>
            <a:srgbClr val="009900">
              <a:alpha val="70195"/>
            </a:srgbClr>
          </a:solidFill>
        </p:spPr>
        <p:txBody>
          <a:bodyPr vert="horz" wrap="square" lIns="0" tIns="56515" rIns="0" bIns="0" rtlCol="0">
            <a:spAutoFit/>
          </a:bodyPr>
          <a:lstStyle/>
          <a:p>
            <a:pPr marL="582930" marR="150495" indent="-410209" algn="ctr">
              <a:lnSpc>
                <a:spcPct val="100000"/>
              </a:lnSpc>
              <a:spcBef>
                <a:spcPts val="445"/>
              </a:spcBef>
            </a:pPr>
            <a:r>
              <a:rPr lang="en-IN" sz="1400" b="1" spc="-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100</a:t>
            </a:r>
            <a:r>
              <a:rPr sz="1400" b="1" spc="-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,00,000</a:t>
            </a:r>
            <a:r>
              <a:rPr sz="1400" b="1" spc="-17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 </a:t>
            </a:r>
            <a:r>
              <a:rPr sz="1400" b="1" spc="6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GBV</a:t>
            </a:r>
            <a:endParaRPr sz="1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84173" y="1941068"/>
            <a:ext cx="878840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IN" sz="1200" b="1" spc="114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LEFT</a:t>
            </a:r>
            <a:endParaRPr sz="1200" b="1" dirty="0"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50922" y="1941068"/>
            <a:ext cx="872490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IN" sz="1200" b="1" spc="100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RIGHT</a:t>
            </a:r>
            <a:endParaRPr sz="1200" b="1" dirty="0"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77777" y="1541526"/>
            <a:ext cx="2916555" cy="1330960"/>
          </a:xfrm>
          <a:custGeom>
            <a:avLst/>
            <a:gdLst/>
            <a:ahLst/>
            <a:cxnLst/>
            <a:rect l="l" t="t" r="r" b="b"/>
            <a:pathLst>
              <a:path w="2916554" h="1330960">
                <a:moveTo>
                  <a:pt x="2916555" y="1172972"/>
                </a:moveTo>
                <a:lnTo>
                  <a:pt x="2914269" y="1164209"/>
                </a:lnTo>
                <a:lnTo>
                  <a:pt x="2907284" y="1160145"/>
                </a:lnTo>
                <a:lnTo>
                  <a:pt x="2900426" y="1156081"/>
                </a:lnTo>
                <a:lnTo>
                  <a:pt x="2891536" y="1158494"/>
                </a:lnTo>
                <a:lnTo>
                  <a:pt x="2887599" y="1165352"/>
                </a:lnTo>
                <a:lnTo>
                  <a:pt x="2863977" y="1205852"/>
                </a:lnTo>
                <a:lnTo>
                  <a:pt x="2863850" y="1259459"/>
                </a:lnTo>
                <a:lnTo>
                  <a:pt x="2863850" y="1252220"/>
                </a:lnTo>
                <a:lnTo>
                  <a:pt x="2863850" y="1206068"/>
                </a:lnTo>
                <a:lnTo>
                  <a:pt x="2863850" y="676148"/>
                </a:lnTo>
                <a:lnTo>
                  <a:pt x="2863850" y="647192"/>
                </a:lnTo>
                <a:lnTo>
                  <a:pt x="1258189" y="647192"/>
                </a:lnTo>
                <a:lnTo>
                  <a:pt x="1258189" y="0"/>
                </a:lnTo>
                <a:lnTo>
                  <a:pt x="1229233" y="0"/>
                </a:lnTo>
                <a:lnTo>
                  <a:pt x="1229233" y="650748"/>
                </a:lnTo>
                <a:lnTo>
                  <a:pt x="52705" y="650748"/>
                </a:lnTo>
                <a:lnTo>
                  <a:pt x="52705" y="1248486"/>
                </a:lnTo>
                <a:lnTo>
                  <a:pt x="28956" y="1207770"/>
                </a:lnTo>
                <a:lnTo>
                  <a:pt x="25019" y="1200785"/>
                </a:lnTo>
                <a:lnTo>
                  <a:pt x="16129" y="1198499"/>
                </a:lnTo>
                <a:lnTo>
                  <a:pt x="9271" y="1202563"/>
                </a:lnTo>
                <a:lnTo>
                  <a:pt x="2286" y="1206500"/>
                </a:lnTo>
                <a:lnTo>
                  <a:pt x="0" y="1215390"/>
                </a:lnTo>
                <a:lnTo>
                  <a:pt x="67183" y="1330579"/>
                </a:lnTo>
                <a:lnTo>
                  <a:pt x="83921" y="1301877"/>
                </a:lnTo>
                <a:lnTo>
                  <a:pt x="134366" y="1215390"/>
                </a:lnTo>
                <a:lnTo>
                  <a:pt x="132080" y="1206500"/>
                </a:lnTo>
                <a:lnTo>
                  <a:pt x="125095" y="1202563"/>
                </a:lnTo>
                <a:lnTo>
                  <a:pt x="118237" y="1198499"/>
                </a:lnTo>
                <a:lnTo>
                  <a:pt x="109347" y="1200785"/>
                </a:lnTo>
                <a:lnTo>
                  <a:pt x="105410" y="1207770"/>
                </a:lnTo>
                <a:lnTo>
                  <a:pt x="81661" y="1248486"/>
                </a:lnTo>
                <a:lnTo>
                  <a:pt x="81661" y="679704"/>
                </a:lnTo>
                <a:lnTo>
                  <a:pt x="1258189" y="679704"/>
                </a:lnTo>
                <a:lnTo>
                  <a:pt x="1258189" y="676148"/>
                </a:lnTo>
                <a:lnTo>
                  <a:pt x="2834894" y="676148"/>
                </a:lnTo>
                <a:lnTo>
                  <a:pt x="2835021" y="1206068"/>
                </a:lnTo>
                <a:lnTo>
                  <a:pt x="2849435" y="1230782"/>
                </a:lnTo>
                <a:lnTo>
                  <a:pt x="2834894" y="1205852"/>
                </a:lnTo>
                <a:lnTo>
                  <a:pt x="2811272" y="1165352"/>
                </a:lnTo>
                <a:lnTo>
                  <a:pt x="2807208" y="1158494"/>
                </a:lnTo>
                <a:lnTo>
                  <a:pt x="2798318" y="1156081"/>
                </a:lnTo>
                <a:lnTo>
                  <a:pt x="2791460" y="1160145"/>
                </a:lnTo>
                <a:lnTo>
                  <a:pt x="2784475" y="1164209"/>
                </a:lnTo>
                <a:lnTo>
                  <a:pt x="2782189" y="1172972"/>
                </a:lnTo>
                <a:lnTo>
                  <a:pt x="2849372" y="1288288"/>
                </a:lnTo>
                <a:lnTo>
                  <a:pt x="2866199" y="1259459"/>
                </a:lnTo>
                <a:lnTo>
                  <a:pt x="2912618" y="1179957"/>
                </a:lnTo>
                <a:lnTo>
                  <a:pt x="2916555" y="1172972"/>
                </a:lnTo>
                <a:close/>
              </a:path>
            </a:pathLst>
          </a:custGeom>
          <a:solidFill>
            <a:srgbClr val="165C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524000" y="1143000"/>
            <a:ext cx="1818768" cy="352019"/>
          </a:xfrm>
          <a:prstGeom prst="rect">
            <a:avLst/>
          </a:prstGeom>
          <a:solidFill>
            <a:srgbClr val="0033CC">
              <a:alpha val="69804"/>
            </a:srgbClr>
          </a:solidFill>
        </p:spPr>
        <p:txBody>
          <a:bodyPr vert="horz" wrap="square" lIns="0" tIns="74295" rIns="0" bIns="0" rtlCol="0">
            <a:spAutoFit/>
          </a:bodyPr>
          <a:lstStyle/>
          <a:p>
            <a:pPr marL="156845" algn="ctr">
              <a:lnSpc>
                <a:spcPct val="100000"/>
              </a:lnSpc>
              <a:spcBef>
                <a:spcPts val="585"/>
              </a:spcBef>
            </a:pPr>
            <a:r>
              <a:rPr lang="en-IN" b="1" spc="7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YOU</a:t>
            </a:r>
            <a:endParaRPr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pic>
        <p:nvPicPr>
          <p:cNvPr id="17" name="Picture 16" descr="SHPL PPT TITLE (1).png">
            <a:extLst>
              <a:ext uri="{FF2B5EF4-FFF2-40B4-BE49-F238E27FC236}">
                <a16:creationId xmlns:a16="http://schemas.microsoft.com/office/drawing/2014/main" id="{1CB77736-CA65-46A8-A31A-7F7AB9BECB3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47B20A6-1AF0-4C6D-8DAD-CB0D3441CCE6}"/>
              </a:ext>
            </a:extLst>
          </p:cNvPr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 PRESIDENTIAL CLUB DIRECTOR </a:t>
            </a:r>
            <a:endParaRPr lang="en-US" sz="3200" b="1" dirty="0">
              <a:solidFill>
                <a:srgbClr val="FFFF00"/>
              </a:solidFill>
              <a:latin typeface="Roboto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9308AD-4D2E-4A59-977B-E65F4D4F0CB7}"/>
              </a:ext>
            </a:extLst>
          </p:cNvPr>
          <p:cNvSpPr/>
          <p:nvPr/>
        </p:nvSpPr>
        <p:spPr>
          <a:xfrm>
            <a:off x="381000" y="3636870"/>
            <a:ext cx="4648200" cy="5334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YOUR REWARD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0E88847-0512-4C8E-8B01-FDF97B6FAA1D}"/>
              </a:ext>
            </a:extLst>
          </p:cNvPr>
          <p:cNvSpPr/>
          <p:nvPr/>
        </p:nvSpPr>
        <p:spPr>
          <a:xfrm>
            <a:off x="381000" y="4244086"/>
            <a:ext cx="4648200" cy="185191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7N/8D</a:t>
            </a:r>
          </a:p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INTERNATIONAL TOUR OF </a:t>
            </a:r>
          </a:p>
          <a:p>
            <a:pPr algn="ctr"/>
            <a:r>
              <a:rPr lang="en-IN" sz="4800" b="1" dirty="0">
                <a:latin typeface="Roboto" panose="02000000000000000000" pitchFamily="2" charset="0"/>
                <a:ea typeface="Roboto" panose="02000000000000000000" pitchFamily="2" charset="0"/>
              </a:rPr>
              <a:t>EUROPE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932D2FB-6870-41E2-AA6C-F214AEC10345}"/>
              </a:ext>
            </a:extLst>
          </p:cNvPr>
          <p:cNvSpPr/>
          <p:nvPr/>
        </p:nvSpPr>
        <p:spPr>
          <a:xfrm>
            <a:off x="1066800" y="6096000"/>
            <a:ext cx="3505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Wingdings" panose="05000000000000000000" pitchFamily="2" charset="2"/>
              <a:buChar char="v"/>
            </a:pPr>
            <a:r>
              <a:rPr lang="en-IN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Fresh BV Per Month</a:t>
            </a:r>
          </a:p>
          <a:p>
            <a:pPr marL="171450" indent="-171450" algn="ctr">
              <a:buFont typeface="Wingdings" panose="05000000000000000000" pitchFamily="2" charset="2"/>
              <a:buChar char="v"/>
            </a:pPr>
            <a:r>
              <a:rPr lang="en-IN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Reward is One-Time </a:t>
            </a:r>
          </a:p>
        </p:txBody>
      </p:sp>
      <p:sp>
        <p:nvSpPr>
          <p:cNvPr id="16" name="object 10">
            <a:extLst>
              <a:ext uri="{FF2B5EF4-FFF2-40B4-BE49-F238E27FC236}">
                <a16:creationId xmlns:a16="http://schemas.microsoft.com/office/drawing/2014/main" id="{B4FEDF4F-3861-47A8-B50C-B408676222CC}"/>
              </a:ext>
            </a:extLst>
          </p:cNvPr>
          <p:cNvSpPr txBox="1"/>
          <p:nvPr/>
        </p:nvSpPr>
        <p:spPr>
          <a:xfrm>
            <a:off x="3515232" y="1143000"/>
            <a:ext cx="1437768" cy="352019"/>
          </a:xfrm>
          <a:prstGeom prst="rect">
            <a:avLst/>
          </a:prstGeom>
          <a:solidFill>
            <a:schemeClr val="accent6">
              <a:lumMod val="75000"/>
              <a:alpha val="69804"/>
            </a:schemeClr>
          </a:solidFill>
        </p:spPr>
        <p:txBody>
          <a:bodyPr vert="horz" wrap="square" lIns="0" tIns="74295" rIns="0" bIns="0" rtlCol="0">
            <a:spAutoFit/>
          </a:bodyPr>
          <a:lstStyle/>
          <a:p>
            <a:pPr marL="156845" algn="ctr">
              <a:lnSpc>
                <a:spcPct val="100000"/>
              </a:lnSpc>
              <a:spcBef>
                <a:spcPts val="585"/>
              </a:spcBef>
            </a:pPr>
            <a:r>
              <a:rPr lang="en-IN" b="1" spc="7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2250 PBV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D0B03E-A1D3-4748-A6D9-A601E7FE2B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739" y="844550"/>
            <a:ext cx="3340242" cy="57848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91ECEE-7603-4EDB-8CFD-4E5FFBABA6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1" y="838200"/>
            <a:ext cx="3340242" cy="578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585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495168" y="2944369"/>
            <a:ext cx="1686432" cy="245580"/>
          </a:xfrm>
          <a:prstGeom prst="rect">
            <a:avLst/>
          </a:prstGeom>
          <a:solidFill>
            <a:srgbClr val="009900">
              <a:alpha val="70195"/>
            </a:srgbClr>
          </a:solidFill>
        </p:spPr>
        <p:txBody>
          <a:bodyPr vert="horz" wrap="square" lIns="0" tIns="29845" rIns="0" bIns="0" rtlCol="0">
            <a:spAutoFit/>
          </a:bodyPr>
          <a:lstStyle/>
          <a:p>
            <a:pPr marL="579120" marR="158750" indent="-407034" algn="ctr">
              <a:lnSpc>
                <a:spcPct val="100000"/>
              </a:lnSpc>
              <a:spcBef>
                <a:spcPts val="235"/>
              </a:spcBef>
            </a:pPr>
            <a:r>
              <a:rPr lang="en-IN" sz="1400" b="1" spc="-2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250</a:t>
            </a:r>
            <a:r>
              <a:rPr sz="1400" b="1" spc="-2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,00,000</a:t>
            </a:r>
            <a:r>
              <a:rPr sz="1400" b="1" spc="-18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 </a:t>
            </a:r>
            <a:r>
              <a:rPr sz="1400" b="1" spc="6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GBV</a:t>
            </a:r>
            <a:endParaRPr sz="1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3400" y="2944369"/>
            <a:ext cx="1686432" cy="272510"/>
          </a:xfrm>
          <a:prstGeom prst="rect">
            <a:avLst/>
          </a:prstGeom>
          <a:solidFill>
            <a:srgbClr val="009900">
              <a:alpha val="70195"/>
            </a:srgbClr>
          </a:solidFill>
        </p:spPr>
        <p:txBody>
          <a:bodyPr vert="horz" wrap="square" lIns="0" tIns="56515" rIns="0" bIns="0" rtlCol="0">
            <a:spAutoFit/>
          </a:bodyPr>
          <a:lstStyle/>
          <a:p>
            <a:pPr marL="582930" marR="150495" indent="-410209" algn="ctr">
              <a:lnSpc>
                <a:spcPct val="100000"/>
              </a:lnSpc>
              <a:spcBef>
                <a:spcPts val="445"/>
              </a:spcBef>
            </a:pPr>
            <a:r>
              <a:rPr lang="en-IN" sz="1400" b="1" spc="-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250</a:t>
            </a:r>
            <a:r>
              <a:rPr sz="1400" b="1" spc="-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,00,000</a:t>
            </a:r>
            <a:r>
              <a:rPr sz="1400" b="1" spc="-17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 </a:t>
            </a:r>
            <a:r>
              <a:rPr sz="1400" b="1" spc="6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GBV</a:t>
            </a:r>
            <a:endParaRPr sz="1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36573" y="1941068"/>
            <a:ext cx="878840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IN" sz="1200" b="1" spc="114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LEFT</a:t>
            </a:r>
            <a:endParaRPr sz="1200" b="1" dirty="0"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703322" y="1941068"/>
            <a:ext cx="872490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IN" sz="1200" b="1" spc="100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RIGHT</a:t>
            </a:r>
            <a:endParaRPr sz="1200" b="1" dirty="0"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30177" y="1541526"/>
            <a:ext cx="2916555" cy="1330960"/>
          </a:xfrm>
          <a:custGeom>
            <a:avLst/>
            <a:gdLst/>
            <a:ahLst/>
            <a:cxnLst/>
            <a:rect l="l" t="t" r="r" b="b"/>
            <a:pathLst>
              <a:path w="2916554" h="1330960">
                <a:moveTo>
                  <a:pt x="2916555" y="1172972"/>
                </a:moveTo>
                <a:lnTo>
                  <a:pt x="2914269" y="1164209"/>
                </a:lnTo>
                <a:lnTo>
                  <a:pt x="2907284" y="1160145"/>
                </a:lnTo>
                <a:lnTo>
                  <a:pt x="2900426" y="1156081"/>
                </a:lnTo>
                <a:lnTo>
                  <a:pt x="2891536" y="1158494"/>
                </a:lnTo>
                <a:lnTo>
                  <a:pt x="2887599" y="1165352"/>
                </a:lnTo>
                <a:lnTo>
                  <a:pt x="2863977" y="1205852"/>
                </a:lnTo>
                <a:lnTo>
                  <a:pt x="2863850" y="1259459"/>
                </a:lnTo>
                <a:lnTo>
                  <a:pt x="2863850" y="1252220"/>
                </a:lnTo>
                <a:lnTo>
                  <a:pt x="2863850" y="1206068"/>
                </a:lnTo>
                <a:lnTo>
                  <a:pt x="2863850" y="676148"/>
                </a:lnTo>
                <a:lnTo>
                  <a:pt x="2863850" y="647192"/>
                </a:lnTo>
                <a:lnTo>
                  <a:pt x="1258189" y="647192"/>
                </a:lnTo>
                <a:lnTo>
                  <a:pt x="1258189" y="0"/>
                </a:lnTo>
                <a:lnTo>
                  <a:pt x="1229233" y="0"/>
                </a:lnTo>
                <a:lnTo>
                  <a:pt x="1229233" y="650748"/>
                </a:lnTo>
                <a:lnTo>
                  <a:pt x="52705" y="650748"/>
                </a:lnTo>
                <a:lnTo>
                  <a:pt x="52705" y="1248486"/>
                </a:lnTo>
                <a:lnTo>
                  <a:pt x="28956" y="1207770"/>
                </a:lnTo>
                <a:lnTo>
                  <a:pt x="25019" y="1200785"/>
                </a:lnTo>
                <a:lnTo>
                  <a:pt x="16129" y="1198499"/>
                </a:lnTo>
                <a:lnTo>
                  <a:pt x="9271" y="1202563"/>
                </a:lnTo>
                <a:lnTo>
                  <a:pt x="2286" y="1206500"/>
                </a:lnTo>
                <a:lnTo>
                  <a:pt x="0" y="1215390"/>
                </a:lnTo>
                <a:lnTo>
                  <a:pt x="67183" y="1330579"/>
                </a:lnTo>
                <a:lnTo>
                  <a:pt x="83921" y="1301877"/>
                </a:lnTo>
                <a:lnTo>
                  <a:pt x="134366" y="1215390"/>
                </a:lnTo>
                <a:lnTo>
                  <a:pt x="132080" y="1206500"/>
                </a:lnTo>
                <a:lnTo>
                  <a:pt x="125095" y="1202563"/>
                </a:lnTo>
                <a:lnTo>
                  <a:pt x="118237" y="1198499"/>
                </a:lnTo>
                <a:lnTo>
                  <a:pt x="109347" y="1200785"/>
                </a:lnTo>
                <a:lnTo>
                  <a:pt x="105410" y="1207770"/>
                </a:lnTo>
                <a:lnTo>
                  <a:pt x="81661" y="1248486"/>
                </a:lnTo>
                <a:lnTo>
                  <a:pt x="81661" y="679704"/>
                </a:lnTo>
                <a:lnTo>
                  <a:pt x="1258189" y="679704"/>
                </a:lnTo>
                <a:lnTo>
                  <a:pt x="1258189" y="676148"/>
                </a:lnTo>
                <a:lnTo>
                  <a:pt x="2834894" y="676148"/>
                </a:lnTo>
                <a:lnTo>
                  <a:pt x="2835021" y="1206068"/>
                </a:lnTo>
                <a:lnTo>
                  <a:pt x="2849435" y="1230782"/>
                </a:lnTo>
                <a:lnTo>
                  <a:pt x="2834894" y="1205852"/>
                </a:lnTo>
                <a:lnTo>
                  <a:pt x="2811272" y="1165352"/>
                </a:lnTo>
                <a:lnTo>
                  <a:pt x="2807208" y="1158494"/>
                </a:lnTo>
                <a:lnTo>
                  <a:pt x="2798318" y="1156081"/>
                </a:lnTo>
                <a:lnTo>
                  <a:pt x="2791460" y="1160145"/>
                </a:lnTo>
                <a:lnTo>
                  <a:pt x="2784475" y="1164209"/>
                </a:lnTo>
                <a:lnTo>
                  <a:pt x="2782189" y="1172972"/>
                </a:lnTo>
                <a:lnTo>
                  <a:pt x="2849372" y="1288288"/>
                </a:lnTo>
                <a:lnTo>
                  <a:pt x="2866199" y="1259459"/>
                </a:lnTo>
                <a:lnTo>
                  <a:pt x="2912618" y="1179957"/>
                </a:lnTo>
                <a:lnTo>
                  <a:pt x="2916555" y="1172972"/>
                </a:lnTo>
                <a:close/>
              </a:path>
            </a:pathLst>
          </a:custGeom>
          <a:solidFill>
            <a:srgbClr val="165C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676400" y="1143000"/>
            <a:ext cx="1818768" cy="352019"/>
          </a:xfrm>
          <a:prstGeom prst="rect">
            <a:avLst/>
          </a:prstGeom>
          <a:solidFill>
            <a:srgbClr val="0033CC">
              <a:alpha val="69804"/>
            </a:srgbClr>
          </a:solidFill>
        </p:spPr>
        <p:txBody>
          <a:bodyPr vert="horz" wrap="square" lIns="0" tIns="74295" rIns="0" bIns="0" rtlCol="0">
            <a:spAutoFit/>
          </a:bodyPr>
          <a:lstStyle/>
          <a:p>
            <a:pPr marL="156845" algn="ctr">
              <a:lnSpc>
                <a:spcPct val="100000"/>
              </a:lnSpc>
              <a:spcBef>
                <a:spcPts val="585"/>
              </a:spcBef>
            </a:pPr>
            <a:r>
              <a:rPr lang="en-IN" b="1" spc="7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YOU</a:t>
            </a:r>
            <a:endParaRPr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pic>
        <p:nvPicPr>
          <p:cNvPr id="17" name="Picture 16" descr="SHPL PPT TITLE (1).png">
            <a:extLst>
              <a:ext uri="{FF2B5EF4-FFF2-40B4-BE49-F238E27FC236}">
                <a16:creationId xmlns:a16="http://schemas.microsoft.com/office/drawing/2014/main" id="{1CB77736-CA65-46A8-A31A-7F7AB9BECB3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47B20A6-1AF0-4C6D-8DAD-CB0D3441CCE6}"/>
              </a:ext>
            </a:extLst>
          </p:cNvPr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 ROYAL PRESIDENTIAL CLUB DIRECTOR</a:t>
            </a:r>
            <a:endParaRPr lang="en-US" sz="3200" b="1" dirty="0">
              <a:solidFill>
                <a:srgbClr val="FFFF00"/>
              </a:solidFill>
              <a:latin typeface="Roboto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9308AD-4D2E-4A59-977B-E65F4D4F0CB7}"/>
              </a:ext>
            </a:extLst>
          </p:cNvPr>
          <p:cNvSpPr/>
          <p:nvPr/>
        </p:nvSpPr>
        <p:spPr>
          <a:xfrm>
            <a:off x="533400" y="3636870"/>
            <a:ext cx="4648200" cy="5334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YOUR REWARD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0E88847-0512-4C8E-8B01-FDF97B6FAA1D}"/>
              </a:ext>
            </a:extLst>
          </p:cNvPr>
          <p:cNvSpPr/>
          <p:nvPr/>
        </p:nvSpPr>
        <p:spPr>
          <a:xfrm>
            <a:off x="533400" y="4244086"/>
            <a:ext cx="4648200" cy="185191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7N/8D</a:t>
            </a:r>
          </a:p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INTERNATIONAL TOUR OF </a:t>
            </a:r>
          </a:p>
          <a:p>
            <a:pPr algn="ctr"/>
            <a:r>
              <a:rPr lang="en-IN" sz="4000" b="1" dirty="0">
                <a:latin typeface="Roboto" panose="02000000000000000000" pitchFamily="2" charset="0"/>
                <a:ea typeface="Roboto" panose="02000000000000000000" pitchFamily="2" charset="0"/>
              </a:rPr>
              <a:t>USA / AUSTRALIA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932D2FB-6870-41E2-AA6C-F214AEC10345}"/>
              </a:ext>
            </a:extLst>
          </p:cNvPr>
          <p:cNvSpPr/>
          <p:nvPr/>
        </p:nvSpPr>
        <p:spPr>
          <a:xfrm>
            <a:off x="1219200" y="6096000"/>
            <a:ext cx="3505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Wingdings" panose="05000000000000000000" pitchFamily="2" charset="2"/>
              <a:buChar char="v"/>
            </a:pPr>
            <a:r>
              <a:rPr lang="en-IN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Fresh BV Per Month</a:t>
            </a:r>
          </a:p>
          <a:p>
            <a:pPr marL="171450" indent="-171450" algn="ctr">
              <a:buFont typeface="Wingdings" panose="05000000000000000000" pitchFamily="2" charset="2"/>
              <a:buChar char="v"/>
            </a:pPr>
            <a:r>
              <a:rPr lang="en-IN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Reward is One-Time </a:t>
            </a:r>
          </a:p>
        </p:txBody>
      </p:sp>
      <p:sp>
        <p:nvSpPr>
          <p:cNvPr id="16" name="object 10">
            <a:extLst>
              <a:ext uri="{FF2B5EF4-FFF2-40B4-BE49-F238E27FC236}">
                <a16:creationId xmlns:a16="http://schemas.microsoft.com/office/drawing/2014/main" id="{B4FEDF4F-3861-47A8-B50C-B408676222CC}"/>
              </a:ext>
            </a:extLst>
          </p:cNvPr>
          <p:cNvSpPr txBox="1"/>
          <p:nvPr/>
        </p:nvSpPr>
        <p:spPr>
          <a:xfrm>
            <a:off x="3667632" y="1143000"/>
            <a:ext cx="1437768" cy="352019"/>
          </a:xfrm>
          <a:prstGeom prst="rect">
            <a:avLst/>
          </a:prstGeom>
          <a:solidFill>
            <a:schemeClr val="accent6">
              <a:lumMod val="75000"/>
              <a:alpha val="69804"/>
            </a:schemeClr>
          </a:solidFill>
        </p:spPr>
        <p:txBody>
          <a:bodyPr vert="horz" wrap="square" lIns="0" tIns="74295" rIns="0" bIns="0" rtlCol="0">
            <a:spAutoFit/>
          </a:bodyPr>
          <a:lstStyle/>
          <a:p>
            <a:pPr marL="156845" algn="ctr">
              <a:lnSpc>
                <a:spcPct val="100000"/>
              </a:lnSpc>
              <a:spcBef>
                <a:spcPts val="585"/>
              </a:spcBef>
            </a:pPr>
            <a:r>
              <a:rPr lang="en-IN" b="1" spc="7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2500 PBV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BE8AB8-ADCB-4BAF-A153-7A77002450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" t="2769" r="-180" b="-1282"/>
          <a:stretch/>
        </p:blipFill>
        <p:spPr>
          <a:xfrm>
            <a:off x="6096000" y="870170"/>
            <a:ext cx="6096000" cy="37452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A34492-C6C5-49E4-B3B4-DE72B7ED26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19"/>
          <a:stretch/>
        </p:blipFill>
        <p:spPr>
          <a:xfrm>
            <a:off x="6096000" y="4331615"/>
            <a:ext cx="6096000" cy="228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8301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266568" y="2944369"/>
            <a:ext cx="1686432" cy="245580"/>
          </a:xfrm>
          <a:prstGeom prst="rect">
            <a:avLst/>
          </a:prstGeom>
          <a:solidFill>
            <a:srgbClr val="009900">
              <a:alpha val="70195"/>
            </a:srgbClr>
          </a:solidFill>
        </p:spPr>
        <p:txBody>
          <a:bodyPr vert="horz" wrap="square" lIns="0" tIns="29845" rIns="0" bIns="0" rtlCol="0">
            <a:spAutoFit/>
          </a:bodyPr>
          <a:lstStyle/>
          <a:p>
            <a:pPr marL="579120" marR="158750" indent="-407034" algn="ctr">
              <a:lnSpc>
                <a:spcPct val="100000"/>
              </a:lnSpc>
              <a:spcBef>
                <a:spcPts val="235"/>
              </a:spcBef>
            </a:pPr>
            <a:r>
              <a:rPr lang="en-IN" sz="1400" b="1" spc="-2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500</a:t>
            </a:r>
            <a:r>
              <a:rPr sz="1400" b="1" spc="-2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,00,000</a:t>
            </a:r>
            <a:r>
              <a:rPr sz="1400" b="1" spc="-18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 </a:t>
            </a:r>
            <a:r>
              <a:rPr sz="1400" b="1" spc="6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GBV</a:t>
            </a:r>
            <a:endParaRPr sz="1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4800" y="2944369"/>
            <a:ext cx="1686432" cy="272510"/>
          </a:xfrm>
          <a:prstGeom prst="rect">
            <a:avLst/>
          </a:prstGeom>
          <a:solidFill>
            <a:srgbClr val="009900">
              <a:alpha val="70195"/>
            </a:srgbClr>
          </a:solidFill>
        </p:spPr>
        <p:txBody>
          <a:bodyPr vert="horz" wrap="square" lIns="0" tIns="56515" rIns="0" bIns="0" rtlCol="0">
            <a:spAutoFit/>
          </a:bodyPr>
          <a:lstStyle/>
          <a:p>
            <a:pPr marL="582930" marR="150495" indent="-410209" algn="ctr">
              <a:lnSpc>
                <a:spcPct val="100000"/>
              </a:lnSpc>
              <a:spcBef>
                <a:spcPts val="445"/>
              </a:spcBef>
            </a:pPr>
            <a:r>
              <a:rPr lang="en-IN" sz="1400" b="1" spc="-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500</a:t>
            </a:r>
            <a:r>
              <a:rPr sz="1400" b="1" spc="-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,00,000</a:t>
            </a:r>
            <a:r>
              <a:rPr sz="1400" b="1" spc="-17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 </a:t>
            </a:r>
            <a:r>
              <a:rPr sz="1400" b="1" spc="6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GBV</a:t>
            </a:r>
            <a:endParaRPr sz="1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07973" y="1941068"/>
            <a:ext cx="878840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IN" sz="1200" b="1" spc="114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LEFT</a:t>
            </a:r>
            <a:endParaRPr sz="1200" b="1" dirty="0"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74722" y="1941068"/>
            <a:ext cx="872490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IN" sz="1200" b="1" spc="100" dirty="0">
                <a:solidFill>
                  <a:srgbClr val="212A35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RIGHT</a:t>
            </a:r>
            <a:endParaRPr sz="1200" b="1" dirty="0"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01577" y="1541526"/>
            <a:ext cx="2916555" cy="1330960"/>
          </a:xfrm>
          <a:custGeom>
            <a:avLst/>
            <a:gdLst/>
            <a:ahLst/>
            <a:cxnLst/>
            <a:rect l="l" t="t" r="r" b="b"/>
            <a:pathLst>
              <a:path w="2916554" h="1330960">
                <a:moveTo>
                  <a:pt x="2916555" y="1172972"/>
                </a:moveTo>
                <a:lnTo>
                  <a:pt x="2914269" y="1164209"/>
                </a:lnTo>
                <a:lnTo>
                  <a:pt x="2907284" y="1160145"/>
                </a:lnTo>
                <a:lnTo>
                  <a:pt x="2900426" y="1156081"/>
                </a:lnTo>
                <a:lnTo>
                  <a:pt x="2891536" y="1158494"/>
                </a:lnTo>
                <a:lnTo>
                  <a:pt x="2887599" y="1165352"/>
                </a:lnTo>
                <a:lnTo>
                  <a:pt x="2863977" y="1205852"/>
                </a:lnTo>
                <a:lnTo>
                  <a:pt x="2863850" y="1259459"/>
                </a:lnTo>
                <a:lnTo>
                  <a:pt x="2863850" y="1252220"/>
                </a:lnTo>
                <a:lnTo>
                  <a:pt x="2863850" y="1206068"/>
                </a:lnTo>
                <a:lnTo>
                  <a:pt x="2863850" y="676148"/>
                </a:lnTo>
                <a:lnTo>
                  <a:pt x="2863850" y="647192"/>
                </a:lnTo>
                <a:lnTo>
                  <a:pt x="1258189" y="647192"/>
                </a:lnTo>
                <a:lnTo>
                  <a:pt x="1258189" y="0"/>
                </a:lnTo>
                <a:lnTo>
                  <a:pt x="1229233" y="0"/>
                </a:lnTo>
                <a:lnTo>
                  <a:pt x="1229233" y="650748"/>
                </a:lnTo>
                <a:lnTo>
                  <a:pt x="52705" y="650748"/>
                </a:lnTo>
                <a:lnTo>
                  <a:pt x="52705" y="1248486"/>
                </a:lnTo>
                <a:lnTo>
                  <a:pt x="28956" y="1207770"/>
                </a:lnTo>
                <a:lnTo>
                  <a:pt x="25019" y="1200785"/>
                </a:lnTo>
                <a:lnTo>
                  <a:pt x="16129" y="1198499"/>
                </a:lnTo>
                <a:lnTo>
                  <a:pt x="9271" y="1202563"/>
                </a:lnTo>
                <a:lnTo>
                  <a:pt x="2286" y="1206500"/>
                </a:lnTo>
                <a:lnTo>
                  <a:pt x="0" y="1215390"/>
                </a:lnTo>
                <a:lnTo>
                  <a:pt x="67183" y="1330579"/>
                </a:lnTo>
                <a:lnTo>
                  <a:pt x="83921" y="1301877"/>
                </a:lnTo>
                <a:lnTo>
                  <a:pt x="134366" y="1215390"/>
                </a:lnTo>
                <a:lnTo>
                  <a:pt x="132080" y="1206500"/>
                </a:lnTo>
                <a:lnTo>
                  <a:pt x="125095" y="1202563"/>
                </a:lnTo>
                <a:lnTo>
                  <a:pt x="118237" y="1198499"/>
                </a:lnTo>
                <a:lnTo>
                  <a:pt x="109347" y="1200785"/>
                </a:lnTo>
                <a:lnTo>
                  <a:pt x="105410" y="1207770"/>
                </a:lnTo>
                <a:lnTo>
                  <a:pt x="81661" y="1248486"/>
                </a:lnTo>
                <a:lnTo>
                  <a:pt x="81661" y="679704"/>
                </a:lnTo>
                <a:lnTo>
                  <a:pt x="1258189" y="679704"/>
                </a:lnTo>
                <a:lnTo>
                  <a:pt x="1258189" y="676148"/>
                </a:lnTo>
                <a:lnTo>
                  <a:pt x="2834894" y="676148"/>
                </a:lnTo>
                <a:lnTo>
                  <a:pt x="2835021" y="1206068"/>
                </a:lnTo>
                <a:lnTo>
                  <a:pt x="2849435" y="1230782"/>
                </a:lnTo>
                <a:lnTo>
                  <a:pt x="2834894" y="1205852"/>
                </a:lnTo>
                <a:lnTo>
                  <a:pt x="2811272" y="1165352"/>
                </a:lnTo>
                <a:lnTo>
                  <a:pt x="2807208" y="1158494"/>
                </a:lnTo>
                <a:lnTo>
                  <a:pt x="2798318" y="1156081"/>
                </a:lnTo>
                <a:lnTo>
                  <a:pt x="2791460" y="1160145"/>
                </a:lnTo>
                <a:lnTo>
                  <a:pt x="2784475" y="1164209"/>
                </a:lnTo>
                <a:lnTo>
                  <a:pt x="2782189" y="1172972"/>
                </a:lnTo>
                <a:lnTo>
                  <a:pt x="2849372" y="1288288"/>
                </a:lnTo>
                <a:lnTo>
                  <a:pt x="2866199" y="1259459"/>
                </a:lnTo>
                <a:lnTo>
                  <a:pt x="2912618" y="1179957"/>
                </a:lnTo>
                <a:lnTo>
                  <a:pt x="2916555" y="1172972"/>
                </a:lnTo>
                <a:close/>
              </a:path>
            </a:pathLst>
          </a:custGeom>
          <a:solidFill>
            <a:srgbClr val="165C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447800" y="1143000"/>
            <a:ext cx="1818768" cy="352019"/>
          </a:xfrm>
          <a:prstGeom prst="rect">
            <a:avLst/>
          </a:prstGeom>
          <a:solidFill>
            <a:srgbClr val="0033CC">
              <a:alpha val="69804"/>
            </a:srgbClr>
          </a:solidFill>
        </p:spPr>
        <p:txBody>
          <a:bodyPr vert="horz" wrap="square" lIns="0" tIns="74295" rIns="0" bIns="0" rtlCol="0">
            <a:spAutoFit/>
          </a:bodyPr>
          <a:lstStyle/>
          <a:p>
            <a:pPr marL="156845" algn="ctr">
              <a:lnSpc>
                <a:spcPct val="100000"/>
              </a:lnSpc>
              <a:spcBef>
                <a:spcPts val="585"/>
              </a:spcBef>
            </a:pPr>
            <a:r>
              <a:rPr lang="en-IN" b="1" spc="7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YOU</a:t>
            </a:r>
            <a:endParaRPr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rebuchet MS"/>
            </a:endParaRPr>
          </a:p>
        </p:txBody>
      </p:sp>
      <p:pic>
        <p:nvPicPr>
          <p:cNvPr id="17" name="Picture 16" descr="SHPL PPT TITLE (1).png">
            <a:extLst>
              <a:ext uri="{FF2B5EF4-FFF2-40B4-BE49-F238E27FC236}">
                <a16:creationId xmlns:a16="http://schemas.microsoft.com/office/drawing/2014/main" id="{1CB77736-CA65-46A8-A31A-7F7AB9BECB3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47B20A6-1AF0-4C6D-8DAD-CB0D3441CCE6}"/>
              </a:ext>
            </a:extLst>
          </p:cNvPr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 SHPL BRAND AMBASSADOR </a:t>
            </a:r>
            <a:endParaRPr lang="en-US" sz="3200" b="1" dirty="0">
              <a:solidFill>
                <a:srgbClr val="FFFF00"/>
              </a:solidFill>
              <a:latin typeface="Roboto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9308AD-4D2E-4A59-977B-E65F4D4F0CB7}"/>
              </a:ext>
            </a:extLst>
          </p:cNvPr>
          <p:cNvSpPr/>
          <p:nvPr/>
        </p:nvSpPr>
        <p:spPr>
          <a:xfrm>
            <a:off x="304800" y="3636870"/>
            <a:ext cx="4648200" cy="5334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YOUR REWARD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0E88847-0512-4C8E-8B01-FDF97B6FAA1D}"/>
              </a:ext>
            </a:extLst>
          </p:cNvPr>
          <p:cNvSpPr/>
          <p:nvPr/>
        </p:nvSpPr>
        <p:spPr>
          <a:xfrm>
            <a:off x="304800" y="4244086"/>
            <a:ext cx="4648200" cy="185191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12N / 13D </a:t>
            </a:r>
          </a:p>
          <a:p>
            <a:pPr algn="ctr"/>
            <a:r>
              <a:rPr lang="en-IN" b="1" dirty="0">
                <a:latin typeface="Roboto" panose="02000000000000000000" pitchFamily="2" charset="0"/>
                <a:ea typeface="Roboto" panose="02000000000000000000" pitchFamily="2" charset="0"/>
              </a:rPr>
              <a:t>MEMORABLE HOLIDAY OF </a:t>
            </a:r>
          </a:p>
          <a:p>
            <a:pPr algn="ctr"/>
            <a:r>
              <a:rPr lang="en-IN" sz="4800" b="1" dirty="0">
                <a:latin typeface="Roboto" panose="02000000000000000000" pitchFamily="2" charset="0"/>
                <a:ea typeface="Roboto" panose="02000000000000000000" pitchFamily="2" charset="0"/>
              </a:rPr>
              <a:t>WORLD TOUR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932D2FB-6870-41E2-AA6C-F214AEC10345}"/>
              </a:ext>
            </a:extLst>
          </p:cNvPr>
          <p:cNvSpPr/>
          <p:nvPr/>
        </p:nvSpPr>
        <p:spPr>
          <a:xfrm>
            <a:off x="990600" y="6096000"/>
            <a:ext cx="3505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Wingdings" panose="05000000000000000000" pitchFamily="2" charset="2"/>
              <a:buChar char="v"/>
            </a:pPr>
            <a:r>
              <a:rPr lang="en-IN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Fresh BV Per Month</a:t>
            </a:r>
          </a:p>
          <a:p>
            <a:pPr marL="171450" indent="-171450" algn="ctr">
              <a:buFont typeface="Wingdings" panose="05000000000000000000" pitchFamily="2" charset="2"/>
              <a:buChar char="v"/>
            </a:pPr>
            <a:r>
              <a:rPr lang="en-IN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Reward is One-Time </a:t>
            </a:r>
          </a:p>
        </p:txBody>
      </p:sp>
      <p:sp>
        <p:nvSpPr>
          <p:cNvPr id="16" name="object 10">
            <a:extLst>
              <a:ext uri="{FF2B5EF4-FFF2-40B4-BE49-F238E27FC236}">
                <a16:creationId xmlns:a16="http://schemas.microsoft.com/office/drawing/2014/main" id="{B4FEDF4F-3861-47A8-B50C-B408676222CC}"/>
              </a:ext>
            </a:extLst>
          </p:cNvPr>
          <p:cNvSpPr txBox="1"/>
          <p:nvPr/>
        </p:nvSpPr>
        <p:spPr>
          <a:xfrm>
            <a:off x="3439032" y="1143000"/>
            <a:ext cx="1437768" cy="352019"/>
          </a:xfrm>
          <a:prstGeom prst="rect">
            <a:avLst/>
          </a:prstGeom>
          <a:solidFill>
            <a:schemeClr val="accent6">
              <a:lumMod val="75000"/>
              <a:alpha val="69804"/>
            </a:schemeClr>
          </a:solidFill>
        </p:spPr>
        <p:txBody>
          <a:bodyPr vert="horz" wrap="square" lIns="0" tIns="74295" rIns="0" bIns="0" rtlCol="0">
            <a:spAutoFit/>
          </a:bodyPr>
          <a:lstStyle/>
          <a:p>
            <a:pPr marL="156845" algn="ctr">
              <a:lnSpc>
                <a:spcPct val="100000"/>
              </a:lnSpc>
              <a:spcBef>
                <a:spcPts val="585"/>
              </a:spcBef>
            </a:pPr>
            <a:r>
              <a:rPr lang="en-IN" b="1" spc="7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rebuchet MS"/>
              </a:rPr>
              <a:t>3000 PBV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C0257E-2AC1-456D-A36C-1E146BE20F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"/>
          <a:stretch/>
        </p:blipFill>
        <p:spPr>
          <a:xfrm>
            <a:off x="5277864" y="870474"/>
            <a:ext cx="6879482" cy="40195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5300A8-2BCB-4F6D-83FB-197759C060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6" b="9399"/>
          <a:stretch/>
        </p:blipFill>
        <p:spPr>
          <a:xfrm>
            <a:off x="5277864" y="4833001"/>
            <a:ext cx="6879482" cy="181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843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4754A74-BA71-46A9-A446-75B7010C7A6D}"/>
              </a:ext>
            </a:extLst>
          </p:cNvPr>
          <p:cNvSpPr/>
          <p:nvPr/>
        </p:nvSpPr>
        <p:spPr>
          <a:xfrm>
            <a:off x="5943600" y="1295400"/>
            <a:ext cx="5867400" cy="3200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 be one amongst the  </a:t>
            </a:r>
          </a:p>
          <a:p>
            <a:r>
              <a:rPr lang="en-IN" sz="3200" b="1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Top 5 Direct Selling Companies</a:t>
            </a:r>
          </a:p>
          <a:p>
            <a:r>
              <a:rPr lang="en-IN" sz="3200" b="1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of India by </a:t>
            </a:r>
          </a:p>
          <a:p>
            <a:r>
              <a:rPr lang="en-IN" sz="32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FY 2025-26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6F8C36-622C-4E19-A031-6A628D457E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0" r="18132" b="2252"/>
          <a:stretch/>
        </p:blipFill>
        <p:spPr>
          <a:xfrm>
            <a:off x="-25138" y="781423"/>
            <a:ext cx="5740138" cy="577177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EDAB31F-DC1F-40C5-BDF3-9EC166EC3129}"/>
              </a:ext>
            </a:extLst>
          </p:cNvPr>
          <p:cNvSpPr/>
          <p:nvPr/>
        </p:nvSpPr>
        <p:spPr>
          <a:xfrm>
            <a:off x="5867400" y="4724400"/>
            <a:ext cx="6324600" cy="1676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Most Respected Leading Direct Selling Company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Professional, Clean and Transparent Management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Finest Quality Products with Affordable Pricing 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Legitimate Business that follows TCP(DS) Rules 2021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SHPL Education: Finest Training and Support System 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57ED90-A282-4332-9044-05EAD329EC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8" r="3071"/>
          <a:stretch/>
        </p:blipFill>
        <p:spPr>
          <a:xfrm flipH="1">
            <a:off x="9159438" y="920751"/>
            <a:ext cx="3032562" cy="3803649"/>
          </a:xfrm>
          <a:prstGeom prst="rect">
            <a:avLst/>
          </a:prstGeom>
        </p:spPr>
      </p:pic>
      <p:pic>
        <p:nvPicPr>
          <p:cNvPr id="9" name="Picture 8" descr="SHPL PPT TITLE (1).png">
            <a:extLst>
              <a:ext uri="{FF2B5EF4-FFF2-40B4-BE49-F238E27FC236}">
                <a16:creationId xmlns:a16="http://schemas.microsoft.com/office/drawing/2014/main" id="{82FF6544-3BF1-4942-83BE-BA370FDFDA8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ECCA8D2-2DAB-4189-A4C6-D65A9B7DD2B3}"/>
              </a:ext>
            </a:extLst>
          </p:cNvPr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SAARVASRI </a:t>
            </a:r>
            <a:r>
              <a:rPr lang="en-US" sz="3200" b="1" dirty="0">
                <a:solidFill>
                  <a:srgbClr val="FFFF00"/>
                </a:solidFill>
                <a:latin typeface="Roboto"/>
              </a:rPr>
              <a:t>MISSION</a:t>
            </a:r>
          </a:p>
        </p:txBody>
      </p:sp>
    </p:spTree>
    <p:extLst>
      <p:ext uri="{BB962C8B-B14F-4D97-AF65-F5344CB8AC3E}">
        <p14:creationId xmlns:p14="http://schemas.microsoft.com/office/powerpoint/2010/main" val="163555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38200"/>
            <a:ext cx="12198379" cy="37597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6476999"/>
            <a:ext cx="12189460" cy="381000"/>
            <a:chOff x="0" y="6476999"/>
            <a:chExt cx="12189460" cy="381000"/>
          </a:xfrm>
        </p:grpSpPr>
        <p:sp>
          <p:nvSpPr>
            <p:cNvPr id="4" name="object 4"/>
            <p:cNvSpPr/>
            <p:nvPr/>
          </p:nvSpPr>
          <p:spPr>
            <a:xfrm>
              <a:off x="0" y="6476999"/>
              <a:ext cx="2438400" cy="381000"/>
            </a:xfrm>
            <a:custGeom>
              <a:avLst/>
              <a:gdLst/>
              <a:ahLst/>
              <a:cxnLst/>
              <a:rect l="l" t="t" r="r" b="b"/>
              <a:pathLst>
                <a:path w="2438400" h="381000">
                  <a:moveTo>
                    <a:pt x="2438400" y="0"/>
                  </a:moveTo>
                  <a:lnTo>
                    <a:pt x="0" y="0"/>
                  </a:lnTo>
                  <a:lnTo>
                    <a:pt x="0" y="380999"/>
                  </a:lnTo>
                  <a:lnTo>
                    <a:pt x="2438400" y="380999"/>
                  </a:lnTo>
                  <a:lnTo>
                    <a:pt x="2438400" y="0"/>
                  </a:lnTo>
                  <a:close/>
                </a:path>
              </a:pathLst>
            </a:custGeom>
            <a:solidFill>
              <a:srgbClr val="82C5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438400" y="6476999"/>
              <a:ext cx="2437130" cy="381000"/>
            </a:xfrm>
            <a:custGeom>
              <a:avLst/>
              <a:gdLst/>
              <a:ahLst/>
              <a:cxnLst/>
              <a:rect l="l" t="t" r="r" b="b"/>
              <a:pathLst>
                <a:path w="2437129" h="381000">
                  <a:moveTo>
                    <a:pt x="2436876" y="0"/>
                  </a:moveTo>
                  <a:lnTo>
                    <a:pt x="0" y="0"/>
                  </a:lnTo>
                  <a:lnTo>
                    <a:pt x="0" y="380999"/>
                  </a:lnTo>
                  <a:lnTo>
                    <a:pt x="2436876" y="380999"/>
                  </a:lnTo>
                  <a:lnTo>
                    <a:pt x="2436876" y="0"/>
                  </a:lnTo>
                  <a:close/>
                </a:path>
              </a:pathLst>
            </a:custGeom>
            <a:solidFill>
              <a:srgbClr val="5CBD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75276" y="6476999"/>
              <a:ext cx="2438400" cy="381000"/>
            </a:xfrm>
            <a:custGeom>
              <a:avLst/>
              <a:gdLst/>
              <a:ahLst/>
              <a:cxnLst/>
              <a:rect l="l" t="t" r="r" b="b"/>
              <a:pathLst>
                <a:path w="2438400" h="381000">
                  <a:moveTo>
                    <a:pt x="2438400" y="0"/>
                  </a:moveTo>
                  <a:lnTo>
                    <a:pt x="0" y="0"/>
                  </a:lnTo>
                  <a:lnTo>
                    <a:pt x="0" y="380999"/>
                  </a:lnTo>
                  <a:lnTo>
                    <a:pt x="2438400" y="380999"/>
                  </a:lnTo>
                  <a:lnTo>
                    <a:pt x="2438400" y="0"/>
                  </a:lnTo>
                  <a:close/>
                </a:path>
              </a:pathLst>
            </a:custGeom>
            <a:solidFill>
              <a:srgbClr val="2CB8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313676" y="6476999"/>
              <a:ext cx="2437130" cy="381000"/>
            </a:xfrm>
            <a:custGeom>
              <a:avLst/>
              <a:gdLst/>
              <a:ahLst/>
              <a:cxnLst/>
              <a:rect l="l" t="t" r="r" b="b"/>
              <a:pathLst>
                <a:path w="2437129" h="381000">
                  <a:moveTo>
                    <a:pt x="2436876" y="0"/>
                  </a:moveTo>
                  <a:lnTo>
                    <a:pt x="0" y="0"/>
                  </a:lnTo>
                  <a:lnTo>
                    <a:pt x="0" y="380999"/>
                  </a:lnTo>
                  <a:lnTo>
                    <a:pt x="2436876" y="380999"/>
                  </a:lnTo>
                  <a:lnTo>
                    <a:pt x="2436876" y="0"/>
                  </a:lnTo>
                  <a:close/>
                </a:path>
              </a:pathLst>
            </a:custGeom>
            <a:solidFill>
              <a:srgbClr val="23A8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750552" y="6476999"/>
              <a:ext cx="2438400" cy="381000"/>
            </a:xfrm>
            <a:custGeom>
              <a:avLst/>
              <a:gdLst/>
              <a:ahLst/>
              <a:cxnLst/>
              <a:rect l="l" t="t" r="r" b="b"/>
              <a:pathLst>
                <a:path w="2438400" h="381000">
                  <a:moveTo>
                    <a:pt x="2438400" y="0"/>
                  </a:moveTo>
                  <a:lnTo>
                    <a:pt x="0" y="0"/>
                  </a:lnTo>
                  <a:lnTo>
                    <a:pt x="0" y="380999"/>
                  </a:lnTo>
                  <a:lnTo>
                    <a:pt x="2438400" y="380999"/>
                  </a:lnTo>
                  <a:lnTo>
                    <a:pt x="2438400" y="0"/>
                  </a:lnTo>
                  <a:close/>
                </a:path>
              </a:pathLst>
            </a:custGeom>
            <a:solidFill>
              <a:srgbClr val="239E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0" y="3962400"/>
            <a:ext cx="12188952" cy="1371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85800" y="4081653"/>
            <a:ext cx="10744200" cy="14285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3175"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If </a:t>
            </a:r>
            <a:r>
              <a:rPr sz="1800" spc="-5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any SHPL </a:t>
            </a:r>
            <a:r>
              <a:rPr lang="en-IN" b="1" spc="-5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Active </a:t>
            </a:r>
            <a:r>
              <a:rPr lang="en-IN" sz="1800" b="1" spc="-5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Independent Business Associate (IBA) </a:t>
            </a:r>
            <a:r>
              <a:rPr lang="en-IN" sz="1800" spc="-5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meets with an unfortunate casualty and looses his / her life due to </a:t>
            </a:r>
            <a:r>
              <a:rPr lang="en-IN" sz="1800" b="1" spc="-5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An Accidental</a:t>
            </a:r>
            <a:r>
              <a:rPr sz="1800" b="1" spc="-5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lang="en-IN" sz="1800" b="1" spc="-5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D</a:t>
            </a:r>
            <a:r>
              <a:rPr sz="1800" b="1" spc="-5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eath</a:t>
            </a:r>
            <a:r>
              <a:rPr sz="1800" spc="-5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, his/her </a:t>
            </a:r>
            <a:r>
              <a:rPr lang="en-IN" sz="1800" b="1" spc="-5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N</a:t>
            </a:r>
            <a:r>
              <a:rPr sz="1800" b="1" spc="-5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nominee </a:t>
            </a:r>
            <a:r>
              <a:rPr sz="1800" spc="-15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will </a:t>
            </a:r>
            <a:r>
              <a:rPr sz="1800" spc="-5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be  compensated </a:t>
            </a:r>
            <a:r>
              <a:rPr sz="1800" spc="-15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with </a:t>
            </a:r>
            <a:r>
              <a:rPr sz="1800" spc="-5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2% </a:t>
            </a:r>
            <a:r>
              <a:rPr sz="1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of</a:t>
            </a:r>
            <a:r>
              <a:rPr lang="en-IN" sz="1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the T</a:t>
            </a:r>
            <a:r>
              <a:rPr sz="18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otal</a:t>
            </a:r>
            <a:r>
              <a:rPr sz="1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BV of the </a:t>
            </a:r>
            <a:r>
              <a:rPr sz="1800" spc="-5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Company </a:t>
            </a:r>
            <a:r>
              <a:rPr sz="1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for </a:t>
            </a:r>
            <a:r>
              <a:rPr sz="1800" spc="-5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that particular month,  provided that the distributor should have maintain</a:t>
            </a:r>
            <a:r>
              <a:rPr lang="en-IN" sz="1800" spc="-5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ed</a:t>
            </a:r>
            <a:r>
              <a:rPr sz="1800" spc="-5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self Re-purchase </a:t>
            </a:r>
            <a:r>
              <a:rPr sz="1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of </a:t>
            </a:r>
            <a:r>
              <a:rPr sz="1800" spc="-5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1000 </a:t>
            </a:r>
            <a:r>
              <a:rPr sz="1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BV  </a:t>
            </a:r>
            <a:r>
              <a:rPr sz="1800" spc="-5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in three consecutive months prior </a:t>
            </a:r>
            <a:r>
              <a:rPr sz="1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to </a:t>
            </a:r>
            <a:r>
              <a:rPr sz="1800" spc="-5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the month </a:t>
            </a:r>
            <a:r>
              <a:rPr sz="1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of</a:t>
            </a:r>
            <a:r>
              <a:rPr sz="1800" spc="4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death.</a:t>
            </a:r>
            <a:endParaRPr sz="1800" dirty="0"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  <a:p>
            <a:pPr>
              <a:lnSpc>
                <a:spcPct val="100000"/>
              </a:lnSpc>
            </a:pPr>
            <a:endParaRPr sz="2000" dirty="0">
              <a:latin typeface="Arial"/>
              <a:cs typeface="Arial"/>
            </a:endParaRPr>
          </a:p>
        </p:txBody>
      </p:sp>
      <p:pic>
        <p:nvPicPr>
          <p:cNvPr id="14" name="Picture 13" descr="SHPL PPT TITLE (1).png">
            <a:extLst>
              <a:ext uri="{FF2B5EF4-FFF2-40B4-BE49-F238E27FC236}">
                <a16:creationId xmlns:a16="http://schemas.microsoft.com/office/drawing/2014/main" id="{C2DEFA14-E146-4CAA-A4C7-6BF724AA8EE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179DEAA-260E-4DBC-B7EC-810DA9892BD2}"/>
              </a:ext>
            </a:extLst>
          </p:cNvPr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 SHPL FAMILY SAVER SCHEME </a:t>
            </a:r>
            <a:endParaRPr lang="en-US" sz="3200" b="1" dirty="0">
              <a:solidFill>
                <a:srgbClr val="FFFF00"/>
              </a:solidFill>
              <a:latin typeface="Roboto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56A7DB-336D-4A19-992D-5DDC858B74FC}"/>
              </a:ext>
            </a:extLst>
          </p:cNvPr>
          <p:cNvSpPr txBox="1"/>
          <p:nvPr/>
        </p:nvSpPr>
        <p:spPr>
          <a:xfrm>
            <a:off x="76200" y="5715000"/>
            <a:ext cx="121127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4604" algn="ctr">
              <a:lnSpc>
                <a:spcPct val="100000"/>
              </a:lnSpc>
              <a:spcBef>
                <a:spcPts val="1250"/>
              </a:spcBef>
            </a:pPr>
            <a:r>
              <a:rPr lang="en-US" sz="1800" dirty="0">
                <a:solidFill>
                  <a:srgbClr val="5F9D33"/>
                </a:solidFill>
                <a:latin typeface="Arial"/>
                <a:cs typeface="Arial"/>
              </a:rPr>
              <a:t>In </a:t>
            </a:r>
            <a:r>
              <a:rPr lang="en-US" sz="1800" spc="-5" dirty="0">
                <a:solidFill>
                  <a:srgbClr val="5F9D33"/>
                </a:solidFill>
                <a:latin typeface="Arial"/>
                <a:cs typeface="Arial"/>
              </a:rPr>
              <a:t>case </a:t>
            </a:r>
            <a:r>
              <a:rPr lang="en-US" sz="1800" dirty="0">
                <a:solidFill>
                  <a:srgbClr val="5F9D33"/>
                </a:solidFill>
                <a:latin typeface="Arial"/>
                <a:cs typeface="Arial"/>
              </a:rPr>
              <a:t>of </a:t>
            </a:r>
            <a:r>
              <a:rPr lang="en-US" sz="1800" spc="-5" dirty="0">
                <a:solidFill>
                  <a:srgbClr val="5F9D33"/>
                </a:solidFill>
                <a:latin typeface="Arial"/>
                <a:cs typeface="Arial"/>
              </a:rPr>
              <a:t>more than one incident, </a:t>
            </a:r>
            <a:r>
              <a:rPr lang="en-US" sz="1800" dirty="0">
                <a:solidFill>
                  <a:srgbClr val="5F9D33"/>
                </a:solidFill>
                <a:latin typeface="Arial"/>
                <a:cs typeface="Arial"/>
              </a:rPr>
              <a:t>the </a:t>
            </a:r>
            <a:r>
              <a:rPr lang="en-US" sz="1800" spc="-5" dirty="0">
                <a:solidFill>
                  <a:srgbClr val="5F9D33"/>
                </a:solidFill>
                <a:latin typeface="Arial"/>
                <a:cs typeface="Arial"/>
              </a:rPr>
              <a:t>same </a:t>
            </a:r>
            <a:r>
              <a:rPr lang="en-US" sz="1800" spc="-15" dirty="0">
                <a:solidFill>
                  <a:srgbClr val="5F9D33"/>
                </a:solidFill>
                <a:latin typeface="Arial"/>
                <a:cs typeface="Arial"/>
              </a:rPr>
              <a:t>will </a:t>
            </a:r>
            <a:r>
              <a:rPr lang="en-US" sz="1800" spc="-5" dirty="0">
                <a:solidFill>
                  <a:srgbClr val="5F9D33"/>
                </a:solidFill>
                <a:latin typeface="Arial"/>
                <a:cs typeface="Arial"/>
              </a:rPr>
              <a:t>be distributed among</a:t>
            </a:r>
            <a:r>
              <a:rPr lang="en-US" sz="1800" spc="140" dirty="0">
                <a:solidFill>
                  <a:srgbClr val="5F9D33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5F9D33"/>
                </a:solidFill>
                <a:latin typeface="Arial"/>
                <a:cs typeface="Arial"/>
              </a:rPr>
              <a:t>the </a:t>
            </a:r>
            <a:r>
              <a:rPr lang="en-US" sz="1800" spc="-10" dirty="0">
                <a:solidFill>
                  <a:srgbClr val="5F9D33"/>
                </a:solidFill>
                <a:latin typeface="Arial"/>
                <a:cs typeface="Arial"/>
              </a:rPr>
              <a:t>different </a:t>
            </a:r>
            <a:r>
              <a:rPr lang="en-US" sz="1800" dirty="0">
                <a:solidFill>
                  <a:srgbClr val="5F9D33"/>
                </a:solidFill>
                <a:latin typeface="Arial"/>
                <a:cs typeface="Arial"/>
              </a:rPr>
              <a:t>member’s</a:t>
            </a:r>
            <a:r>
              <a:rPr lang="en-US" sz="1800" spc="30" dirty="0">
                <a:solidFill>
                  <a:srgbClr val="5F9D33"/>
                </a:solidFill>
                <a:latin typeface="Arial"/>
                <a:cs typeface="Arial"/>
              </a:rPr>
              <a:t> </a:t>
            </a:r>
            <a:r>
              <a:rPr lang="en-US" sz="1800" spc="-10" dirty="0">
                <a:solidFill>
                  <a:srgbClr val="5F9D33"/>
                </a:solidFill>
                <a:latin typeface="Arial"/>
                <a:cs typeface="Arial"/>
              </a:rPr>
              <a:t>nominee.</a:t>
            </a:r>
            <a:endParaRPr lang="en-US"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66152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1F5943D-1161-4357-A902-88F0A316C051}"/>
              </a:ext>
            </a:extLst>
          </p:cNvPr>
          <p:cNvSpPr/>
          <p:nvPr/>
        </p:nvSpPr>
        <p:spPr>
          <a:xfrm>
            <a:off x="0" y="0"/>
            <a:ext cx="107442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IN" sz="3200" b="1" dirty="0">
                <a:latin typeface="Roboto" panose="02000000000000000000" pitchFamily="2" charset="0"/>
                <a:ea typeface="Roboto" panose="02000000000000000000" pitchFamily="2" charset="0"/>
              </a:rPr>
              <a:t>ABOUT SAARVASRI HERBS </a:t>
            </a:r>
          </a:p>
        </p:txBody>
      </p:sp>
      <p:pic>
        <p:nvPicPr>
          <p:cNvPr id="7" name="Picture 6" descr="SHPL PPT TITLE (1).png">
            <a:extLst>
              <a:ext uri="{FF2B5EF4-FFF2-40B4-BE49-F238E27FC236}">
                <a16:creationId xmlns:a16="http://schemas.microsoft.com/office/drawing/2014/main" id="{F4D12238-D43A-4118-840E-4992BF7A88F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F729935-5271-453D-9867-26FEE188A080}"/>
              </a:ext>
            </a:extLst>
          </p:cNvPr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  TRAINING PROGRAMS &amp; EVENTS </a:t>
            </a:r>
            <a:endParaRPr lang="en-US" sz="3200" b="1" dirty="0">
              <a:solidFill>
                <a:srgbClr val="FFFF00"/>
              </a:solidFill>
              <a:latin typeface="Roboto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58720C-4B27-43E3-B858-7C46D96A53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4"/>
          <a:stretch/>
        </p:blipFill>
        <p:spPr>
          <a:xfrm>
            <a:off x="7973476" y="2692884"/>
            <a:ext cx="3856199" cy="15091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D256E4-15D3-4DE8-8342-01B97F1B22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72" y="2692884"/>
            <a:ext cx="2454014" cy="15316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C69BD5-3001-4249-BD60-A760EBCA72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22" y="4432760"/>
            <a:ext cx="2295934" cy="19076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D4C3837-6C22-41F3-97F2-B6B4F24CD7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398" y="1105250"/>
            <a:ext cx="2372099" cy="12790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52DCD44-5C66-467F-9590-8ADAA0C610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963" y="1062352"/>
            <a:ext cx="2426435" cy="1364869"/>
          </a:xfrm>
          <a:prstGeom prst="rect">
            <a:avLst/>
          </a:prstGeom>
        </p:spPr>
      </p:pic>
      <p:pic>
        <p:nvPicPr>
          <p:cNvPr id="1026" name="Picture 2" descr="YouTube">
            <a:extLst>
              <a:ext uri="{FF2B5EF4-FFF2-40B4-BE49-F238E27FC236}">
                <a16:creationId xmlns:a16="http://schemas.microsoft.com/office/drawing/2014/main" id="{B3774EC0-13EC-45A2-9CA5-D8F229D1BB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37778" r="6666" b="38889"/>
          <a:stretch/>
        </p:blipFill>
        <p:spPr bwMode="auto">
          <a:xfrm>
            <a:off x="8375758" y="1303116"/>
            <a:ext cx="3292467" cy="886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186808-FF78-DAED-FB57-0E31761393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506" y="2921855"/>
            <a:ext cx="2181694" cy="10679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FBCDC3D-5F6D-9892-BCCE-B325949426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896" y="4202017"/>
            <a:ext cx="2812278" cy="21542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AB57C2-1607-4A36-54B6-CEBCA7908F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631776"/>
            <a:ext cx="2410202" cy="184621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03F01E3-3574-9E91-201A-2AAA846473E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974" y="4320620"/>
            <a:ext cx="2816411" cy="215737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4BC3537-013D-F65E-4CE4-06829694DC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987" y="2530828"/>
            <a:ext cx="2372100" cy="18170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D809D4-6A7A-4443-8A96-DAF1EFAE4B1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13" b="5250"/>
          <a:stretch/>
        </p:blipFill>
        <p:spPr>
          <a:xfrm>
            <a:off x="347631" y="748382"/>
            <a:ext cx="2143125" cy="204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0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blob:https://web.whatsapp.com/edd92c8d-e837-4357-80ea-8c9b45a7cc9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8" name="AutoShape 4" descr="blob:https://web.whatsapp.com/edd92c8d-e837-4357-80ea-8c9b45a7cc9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" name="AutoShape 6" descr="blob:https://web.whatsapp.com/edd92c8d-e837-4357-80ea-8c9b45a7cc96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1" name="AutoShape 8" descr="blob:https://web.whatsapp.com/edd92c8d-e837-4357-80ea-8c9b45a7cc96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" name="AutoShape 2" descr="I Am a Money Magnet - The Secret Photo (23316446) - Fanpop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" name="AutoShape 2" descr="Change Your Habits, Change Your Life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AD9CE6-DC6B-8EA7-CDD4-D76794927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7"/>
            <a:ext cx="12192000" cy="684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802099"/>
      </p:ext>
    </p:extLst>
  </p:cSld>
  <p:clrMapOvr>
    <a:masterClrMapping/>
  </p:clrMapOvr>
  <p:transition spd="slow">
    <p:randomBar dir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blob:https://web.whatsapp.com/edd92c8d-e837-4357-80ea-8c9b45a7cc9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8" name="AutoShape 4" descr="blob:https://web.whatsapp.com/edd92c8d-e837-4357-80ea-8c9b45a7cc9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" name="AutoShape 6" descr="blob:https://web.whatsapp.com/edd92c8d-e837-4357-80ea-8c9b45a7cc96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1" name="AutoShape 8" descr="blob:https://web.whatsapp.com/edd92c8d-e837-4357-80ea-8c9b45a7cc96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" name="AutoShape 2" descr="I Am a Money Magnet - The Secret Photo (23316446) - Fanpop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" name="AutoShape 2" descr="Change Your Habits, Change Your Life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78657D-92DB-1150-29B6-8E794FD6A6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761324"/>
      </p:ext>
    </p:extLst>
  </p:cSld>
  <p:clrMapOvr>
    <a:masterClrMapping/>
  </p:clrMapOvr>
  <p:transition spd="slow">
    <p:randomBar dir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blob:https://web.whatsapp.com/edd92c8d-e837-4357-80ea-8c9b45a7cc9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8" name="AutoShape 4" descr="blob:https://web.whatsapp.com/edd92c8d-e837-4357-80ea-8c9b45a7cc9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" name="AutoShape 6" descr="blob:https://web.whatsapp.com/edd92c8d-e837-4357-80ea-8c9b45a7cc96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1" name="AutoShape 8" descr="blob:https://web.whatsapp.com/edd92c8d-e837-4357-80ea-8c9b45a7cc96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" name="AutoShape 2" descr="I Am a Money Magnet - The Secret Photo (23316446) - Fanpop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" name="AutoShape 2" descr="Change Your Habits, Change Your Life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D4D720-DFF7-5AE0-BB06-45EB56A63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564351"/>
      </p:ext>
    </p:extLst>
  </p:cSld>
  <p:clrMapOvr>
    <a:masterClrMapping/>
  </p:clrMapOvr>
  <p:transition spd="slow">
    <p:randomBar dir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blob:https://web.whatsapp.com/edd92c8d-e837-4357-80ea-8c9b45a7cc9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8" name="AutoShape 4" descr="blob:https://web.whatsapp.com/edd92c8d-e837-4357-80ea-8c9b45a7cc9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" name="AutoShape 6" descr="blob:https://web.whatsapp.com/edd92c8d-e837-4357-80ea-8c9b45a7cc96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1" name="AutoShape 8" descr="blob:https://web.whatsapp.com/edd92c8d-e837-4357-80ea-8c9b45a7cc96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" name="AutoShape 2" descr="I Am a Money Magnet - The Secret Photo (23316446) - Fanpop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" name="AutoShape 2" descr="Change Your Habits, Change Your Life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84253A-55C0-5FB6-FE4C-0B81FF92C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48183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19E634-D786-44B6-971B-A7C1673AAB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451" y="1132852"/>
            <a:ext cx="2671243" cy="26009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7A05A1-136A-47A9-9BE7-8DFE875805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90" y="1132853"/>
            <a:ext cx="2671243" cy="26712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548579-8EE2-43A9-938B-03D8296E62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606" y="1132852"/>
            <a:ext cx="2671243" cy="26009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A12524-2028-402C-B51C-734A03079A4A}"/>
              </a:ext>
            </a:extLst>
          </p:cNvPr>
          <p:cNvSpPr/>
          <p:nvPr/>
        </p:nvSpPr>
        <p:spPr>
          <a:xfrm>
            <a:off x="228600" y="3962400"/>
            <a:ext cx="2693433" cy="6096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GOPAL KUNDU</a:t>
            </a:r>
          </a:p>
          <a:p>
            <a:pPr algn="ctr"/>
            <a:r>
              <a:rPr lang="en-IN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Chairman &amp; Managing Director (CMD)</a:t>
            </a:r>
            <a:endParaRPr lang="en-IN" sz="1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81B010-94FF-4EA7-A10E-36A372C3CAF6}"/>
              </a:ext>
            </a:extLst>
          </p:cNvPr>
          <p:cNvSpPr/>
          <p:nvPr/>
        </p:nvSpPr>
        <p:spPr>
          <a:xfrm>
            <a:off x="3150820" y="3939619"/>
            <a:ext cx="2693433" cy="6096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SUBASH SAHU</a:t>
            </a:r>
          </a:p>
          <a:p>
            <a:pPr algn="ctr"/>
            <a:r>
              <a:rPr lang="en-IN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Chief Financial Officer (CFO)</a:t>
            </a:r>
            <a:endParaRPr lang="en-IN" sz="12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4CBA8B-01AC-4A6E-B6B3-9FF6382D4B40}"/>
              </a:ext>
            </a:extLst>
          </p:cNvPr>
          <p:cNvSpPr/>
          <p:nvPr/>
        </p:nvSpPr>
        <p:spPr>
          <a:xfrm>
            <a:off x="6123451" y="3962400"/>
            <a:ext cx="2671243" cy="6096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PRASANATA KUNDU</a:t>
            </a:r>
          </a:p>
          <a:p>
            <a:pPr algn="ctr"/>
            <a:r>
              <a:rPr lang="en-IN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Chief Operating Officer (COO)</a:t>
            </a:r>
            <a:endParaRPr lang="en-IN" sz="12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61AED0E-CD8B-4F96-B885-59CF6834D2C4}"/>
              </a:ext>
            </a:extLst>
          </p:cNvPr>
          <p:cNvSpPr/>
          <p:nvPr/>
        </p:nvSpPr>
        <p:spPr>
          <a:xfrm>
            <a:off x="457200" y="5072406"/>
            <a:ext cx="2067233" cy="129540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Bahnschrift" panose="020B0502040204020203" pitchFamily="34" charset="0"/>
                <a:ea typeface="Roboto" panose="02000000000000000000" pitchFamily="2" charset="0"/>
              </a:rPr>
              <a:t>PROFESSIONAL</a:t>
            </a:r>
          </a:p>
          <a:p>
            <a:pPr algn="ctr"/>
            <a:r>
              <a:rPr lang="en-IN" sz="2000" b="1" dirty="0">
                <a:latin typeface="Bahnschrift" panose="020B0502040204020203" pitchFamily="34" charset="0"/>
                <a:ea typeface="Roboto" panose="02000000000000000000" pitchFamily="2" charset="0"/>
              </a:rPr>
              <a:t>ADVISORS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1EBF65B-5D73-407B-BBC1-070ADD07BF6E}"/>
              </a:ext>
            </a:extLst>
          </p:cNvPr>
          <p:cNvSpPr/>
          <p:nvPr/>
        </p:nvSpPr>
        <p:spPr>
          <a:xfrm>
            <a:off x="2676833" y="5088903"/>
            <a:ext cx="2067233" cy="129540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Bahnschrift" panose="020B0502040204020203" pitchFamily="34" charset="0"/>
                <a:ea typeface="Roboto" panose="02000000000000000000" pitchFamily="2" charset="0"/>
              </a:rPr>
              <a:t>DEDICATED</a:t>
            </a:r>
          </a:p>
          <a:p>
            <a:pPr algn="ctr"/>
            <a:r>
              <a:rPr lang="en-IN" sz="2000" b="1" dirty="0">
                <a:latin typeface="Bahnschrift" panose="020B0502040204020203" pitchFamily="34" charset="0"/>
                <a:ea typeface="Roboto" panose="02000000000000000000" pitchFamily="2" charset="0"/>
              </a:rPr>
              <a:t>YOUNG TEAM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DC1BA96-EBEE-4761-B630-3244D9CD6AE7}"/>
              </a:ext>
            </a:extLst>
          </p:cNvPr>
          <p:cNvSpPr/>
          <p:nvPr/>
        </p:nvSpPr>
        <p:spPr>
          <a:xfrm>
            <a:off x="4901179" y="5067693"/>
            <a:ext cx="2067233" cy="129540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Bahnschrift" panose="020B0502040204020203" pitchFamily="34" charset="0"/>
                <a:ea typeface="Roboto" panose="02000000000000000000" pitchFamily="2" charset="0"/>
              </a:rPr>
              <a:t>IN-HOUSE</a:t>
            </a:r>
          </a:p>
          <a:p>
            <a:pPr algn="ctr"/>
            <a:r>
              <a:rPr lang="en-IN" sz="2000" b="1" dirty="0">
                <a:latin typeface="Bahnschrift" panose="020B0502040204020203" pitchFamily="34" charset="0"/>
                <a:ea typeface="Roboto" panose="02000000000000000000" pitchFamily="2" charset="0"/>
              </a:rPr>
              <a:t>WEB &amp; IT 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9F4851B-22DD-4115-BC00-122F872F9D38}"/>
              </a:ext>
            </a:extLst>
          </p:cNvPr>
          <p:cNvSpPr/>
          <p:nvPr/>
        </p:nvSpPr>
        <p:spPr>
          <a:xfrm>
            <a:off x="7120812" y="5067693"/>
            <a:ext cx="2067233" cy="129540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Bahnschrift" panose="020B0502040204020203" pitchFamily="34" charset="0"/>
                <a:ea typeface="Roboto" panose="02000000000000000000" pitchFamily="2" charset="0"/>
              </a:rPr>
              <a:t>MULTILINGUIL</a:t>
            </a:r>
          </a:p>
          <a:p>
            <a:pPr algn="ctr"/>
            <a:r>
              <a:rPr lang="en-IN" sz="2000" b="1" dirty="0">
                <a:latin typeface="Bahnschrift" panose="020B0502040204020203" pitchFamily="34" charset="0"/>
                <a:ea typeface="Roboto" panose="02000000000000000000" pitchFamily="2" charset="0"/>
              </a:rPr>
              <a:t>TRAINERS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D006650-3433-4EE3-9FE0-3E93E9F58B09}"/>
              </a:ext>
            </a:extLst>
          </p:cNvPr>
          <p:cNvSpPr/>
          <p:nvPr/>
        </p:nvSpPr>
        <p:spPr>
          <a:xfrm>
            <a:off x="9372600" y="5088903"/>
            <a:ext cx="2067233" cy="129540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Bahnschrift" panose="020B0502040204020203" pitchFamily="34" charset="0"/>
                <a:ea typeface="Roboto" panose="02000000000000000000" pitchFamily="2" charset="0"/>
              </a:rPr>
              <a:t>EFFICIENT</a:t>
            </a:r>
          </a:p>
          <a:p>
            <a:pPr algn="ctr"/>
            <a:r>
              <a:rPr lang="en-IN" sz="2000" b="1" dirty="0">
                <a:latin typeface="Bahnschrift" panose="020B0502040204020203" pitchFamily="34" charset="0"/>
                <a:ea typeface="Roboto" panose="02000000000000000000" pitchFamily="2" charset="0"/>
              </a:rPr>
              <a:t>SERVICES</a:t>
            </a:r>
          </a:p>
        </p:txBody>
      </p:sp>
      <p:pic>
        <p:nvPicPr>
          <p:cNvPr id="15" name="Picture 14" descr="SHPL PPT TITLE (1).png">
            <a:extLst>
              <a:ext uri="{FF2B5EF4-FFF2-40B4-BE49-F238E27FC236}">
                <a16:creationId xmlns:a16="http://schemas.microsoft.com/office/drawing/2014/main" id="{786572CC-F4E8-4E25-AE32-8220071BAEF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2F51E96-E4AC-4FF2-A409-9EDCD2312391}"/>
              </a:ext>
            </a:extLst>
          </p:cNvPr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SAARVASRI </a:t>
            </a:r>
            <a:r>
              <a:rPr lang="en-US" sz="3200" b="1" dirty="0">
                <a:solidFill>
                  <a:srgbClr val="FFFF00"/>
                </a:solidFill>
                <a:latin typeface="Roboto"/>
              </a:rPr>
              <a:t>MANAGEMENT</a:t>
            </a:r>
          </a:p>
        </p:txBody>
      </p:sp>
      <p:pic>
        <p:nvPicPr>
          <p:cNvPr id="17" name="Picture 2" descr="https://www.mywelocity.com/newtheam/images/team-02.jpeg">
            <a:extLst>
              <a:ext uri="{FF2B5EF4-FFF2-40B4-BE49-F238E27FC236}">
                <a16:creationId xmlns:a16="http://schemas.microsoft.com/office/drawing/2014/main" id="{8E70E358-766D-4327-AF9C-F628BCAE5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121" y="1097076"/>
            <a:ext cx="2628938" cy="2614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C2D9A99-0F8B-4B2C-ACC1-45D9B7FAA3B0}"/>
              </a:ext>
            </a:extLst>
          </p:cNvPr>
          <p:cNvSpPr/>
          <p:nvPr/>
        </p:nvSpPr>
        <p:spPr>
          <a:xfrm>
            <a:off x="9179978" y="3906625"/>
            <a:ext cx="2671243" cy="6096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STAN SERRAO</a:t>
            </a:r>
          </a:p>
          <a:p>
            <a:pPr algn="ctr"/>
            <a:r>
              <a:rPr lang="en-IN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Business Coach</a:t>
            </a:r>
            <a:endParaRPr lang="en-IN" sz="12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3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3">
            <a:extLst>
              <a:ext uri="{FF2B5EF4-FFF2-40B4-BE49-F238E27FC236}">
                <a16:creationId xmlns:a16="http://schemas.microsoft.com/office/drawing/2014/main" id="{B1689413-5E85-4E04-A521-149DEB1347D3}"/>
              </a:ext>
            </a:extLst>
          </p:cNvPr>
          <p:cNvSpPr/>
          <p:nvPr/>
        </p:nvSpPr>
        <p:spPr>
          <a:xfrm>
            <a:off x="152400" y="3872318"/>
            <a:ext cx="2060406" cy="26131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260CA1DC-EF4E-4E49-BF2C-DB5BC90E956B}"/>
              </a:ext>
            </a:extLst>
          </p:cNvPr>
          <p:cNvSpPr/>
          <p:nvPr/>
        </p:nvSpPr>
        <p:spPr>
          <a:xfrm>
            <a:off x="2226698" y="3886200"/>
            <a:ext cx="2060406" cy="26099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1CAA6C4-C0C3-4A42-8EE3-F1904DF7C305}"/>
              </a:ext>
            </a:extLst>
          </p:cNvPr>
          <p:cNvSpPr/>
          <p:nvPr/>
        </p:nvSpPr>
        <p:spPr>
          <a:xfrm>
            <a:off x="4325584" y="3883031"/>
            <a:ext cx="3852028" cy="26131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4">
            <a:extLst>
              <a:ext uri="{FF2B5EF4-FFF2-40B4-BE49-F238E27FC236}">
                <a16:creationId xmlns:a16="http://schemas.microsoft.com/office/drawing/2014/main" id="{A9BFC932-108D-458A-9FD7-CB459008436B}"/>
              </a:ext>
            </a:extLst>
          </p:cNvPr>
          <p:cNvSpPr/>
          <p:nvPr/>
        </p:nvSpPr>
        <p:spPr>
          <a:xfrm>
            <a:off x="8232990" y="3872317"/>
            <a:ext cx="2057400" cy="26046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5">
            <a:extLst>
              <a:ext uri="{FF2B5EF4-FFF2-40B4-BE49-F238E27FC236}">
                <a16:creationId xmlns:a16="http://schemas.microsoft.com/office/drawing/2014/main" id="{EF80D96B-031C-414E-AA75-5DF22DAD2591}"/>
              </a:ext>
            </a:extLst>
          </p:cNvPr>
          <p:cNvSpPr/>
          <p:nvPr/>
        </p:nvSpPr>
        <p:spPr>
          <a:xfrm>
            <a:off x="10326927" y="3872317"/>
            <a:ext cx="1712673" cy="26238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0771D64-657B-438A-A63A-4E9FEE180B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4677"/>
            <a:ext cx="12171576" cy="263052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3041A3F-DB8C-4A01-B9D4-2953F0343859}"/>
              </a:ext>
            </a:extLst>
          </p:cNvPr>
          <p:cNvSpPr/>
          <p:nvPr/>
        </p:nvSpPr>
        <p:spPr>
          <a:xfrm>
            <a:off x="3124200" y="1225550"/>
            <a:ext cx="6172200" cy="90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dirty="0">
                <a:solidFill>
                  <a:srgbClr val="3333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CONSUMER PROTECTION (DIRECT SELLING) RULES 2021 </a:t>
            </a:r>
          </a:p>
        </p:txBody>
      </p:sp>
      <p:pic>
        <p:nvPicPr>
          <p:cNvPr id="13" name="Picture 12" descr="SHPL PPT TITLE (1).png">
            <a:extLst>
              <a:ext uri="{FF2B5EF4-FFF2-40B4-BE49-F238E27FC236}">
                <a16:creationId xmlns:a16="http://schemas.microsoft.com/office/drawing/2014/main" id="{0C254DB6-92BF-43E3-AAA6-FB4C76A5DD88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43109E6-E430-4279-8C94-F3DD8E44F4E7}"/>
              </a:ext>
            </a:extLst>
          </p:cNvPr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SAARVASRI </a:t>
            </a:r>
            <a:r>
              <a:rPr lang="en-US" sz="3200" b="1" dirty="0">
                <a:solidFill>
                  <a:srgbClr val="FFFF00"/>
                </a:solidFill>
                <a:latin typeface="Roboto"/>
              </a:rPr>
              <a:t>COMPLIANCE</a:t>
            </a:r>
          </a:p>
        </p:txBody>
      </p:sp>
    </p:spTree>
    <p:extLst>
      <p:ext uri="{BB962C8B-B14F-4D97-AF65-F5344CB8AC3E}">
        <p14:creationId xmlns:p14="http://schemas.microsoft.com/office/powerpoint/2010/main" val="144138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D721F4-3697-A826-2EFC-22346271B5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598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8943BE-AA99-4DDC-ABF4-36345B9184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" r="3108"/>
          <a:stretch/>
        </p:blipFill>
        <p:spPr>
          <a:xfrm>
            <a:off x="102909" y="1488649"/>
            <a:ext cx="6705600" cy="46609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27FF151-65C0-4B53-8A57-DDACB0CA8B8F}"/>
              </a:ext>
            </a:extLst>
          </p:cNvPr>
          <p:cNvSpPr/>
          <p:nvPr/>
        </p:nvSpPr>
        <p:spPr>
          <a:xfrm>
            <a:off x="6781800" y="1295400"/>
            <a:ext cx="5105400" cy="44299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EVER-GREEN INDUSTRY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A44859-366E-449D-A667-C4D229D53089}"/>
              </a:ext>
            </a:extLst>
          </p:cNvPr>
          <p:cNvSpPr/>
          <p:nvPr/>
        </p:nvSpPr>
        <p:spPr>
          <a:xfrm>
            <a:off x="6781800" y="1828800"/>
            <a:ext cx="5105400" cy="426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Recession Proof Industry with Demand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Fastest Growing Industry World-Wide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 Times Bigger than the Pharma Industry</a:t>
            </a:r>
          </a:p>
          <a:p>
            <a:endParaRPr lang="en-IN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Numerous Unresolved Medical Diagnosis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Obesity and Multiple Chronic Diseases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Malnutrition &gt; Anaemia &gt; Poor Lifestyle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Back to Nature from Modern Lifestyle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Natural &gt; Organic &gt; Alternative Therapy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Traditional &amp; Ancient Healing System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IN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Ayurveda Medicine &gt; Nutraceuticals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Beauty Care &gt; Personal Care Products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Wellness Food  &gt; Recipes &gt; Beverages </a:t>
            </a:r>
          </a:p>
        </p:txBody>
      </p:sp>
      <p:pic>
        <p:nvPicPr>
          <p:cNvPr id="8" name="Picture 7" descr="SHPL PPT TITLE (1).png">
            <a:extLst>
              <a:ext uri="{FF2B5EF4-FFF2-40B4-BE49-F238E27FC236}">
                <a16:creationId xmlns:a16="http://schemas.microsoft.com/office/drawing/2014/main" id="{E6409B7B-03B1-4F2B-847C-039954AA495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88342A0-71A4-4824-9CCE-2DB29865490C}"/>
              </a:ext>
            </a:extLst>
          </p:cNvPr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Roboto"/>
              </a:rPr>
              <a:t>TRILLION DOLLAR </a:t>
            </a:r>
            <a:r>
              <a:rPr lang="en-US" sz="3200" b="1" dirty="0">
                <a:solidFill>
                  <a:srgbClr val="FFFF00"/>
                </a:solidFill>
                <a:latin typeface="Roboto"/>
              </a:rPr>
              <a:t>WELLNESS INDUSTRY </a:t>
            </a:r>
          </a:p>
        </p:txBody>
      </p:sp>
    </p:spTree>
    <p:extLst>
      <p:ext uri="{BB962C8B-B14F-4D97-AF65-F5344CB8AC3E}">
        <p14:creationId xmlns:p14="http://schemas.microsoft.com/office/powerpoint/2010/main" val="91283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3892586-4A0B-47D4-8825-9434089E8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" y="762000"/>
            <a:ext cx="6320672" cy="5867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86956D4-9144-4362-B31A-B6A18AA7EE36}"/>
              </a:ext>
            </a:extLst>
          </p:cNvPr>
          <p:cNvSpPr/>
          <p:nvPr/>
        </p:nvSpPr>
        <p:spPr>
          <a:xfrm>
            <a:off x="6477000" y="1295400"/>
            <a:ext cx="5486400" cy="44299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MAINSTREAM INDUSTRY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A5A6DD-14F5-49B6-B694-B6412DCF5D21}"/>
              </a:ext>
            </a:extLst>
          </p:cNvPr>
          <p:cNvSpPr/>
          <p:nvPr/>
        </p:nvSpPr>
        <p:spPr>
          <a:xfrm>
            <a:off x="6477000" y="1752600"/>
            <a:ext cx="5486400" cy="190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Direct Selling is the Sale of a Consumer Product or Service, Person-to-Person, Away From A Fixed Retail Location, Marketed through Independent Sales Representatives who are also referred to as Consultants, Distributors, Associates and many such titles.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224D10-AB84-4268-8731-1D7A83177A8B}"/>
              </a:ext>
            </a:extLst>
          </p:cNvPr>
          <p:cNvSpPr/>
          <p:nvPr/>
        </p:nvSpPr>
        <p:spPr>
          <a:xfrm>
            <a:off x="6467061" y="3976606"/>
            <a:ext cx="5724939" cy="22717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130 Years Old Business Model Globally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Actively Promoted in India since 1995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</a:t>
            </a:r>
            <a:r>
              <a:rPr lang="en-IN" baseline="30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</a:t>
            </a: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Wonder: Socio-Economic Transformation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Misused &gt; Misrepresented &gt; Manipulated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Direct Selling Guidelines 2016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Consumer Protection (DS) Rules 2021 </a:t>
            </a:r>
          </a:p>
        </p:txBody>
      </p:sp>
      <p:pic>
        <p:nvPicPr>
          <p:cNvPr id="12" name="Picture 11" descr="SHPL PPT TITLE (1).png">
            <a:extLst>
              <a:ext uri="{FF2B5EF4-FFF2-40B4-BE49-F238E27FC236}">
                <a16:creationId xmlns:a16="http://schemas.microsoft.com/office/drawing/2014/main" id="{4F56C96A-2FF7-4695-A910-973087284CB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6CE4895-27EE-4EBC-919F-78BA9C367628}"/>
              </a:ext>
            </a:extLst>
          </p:cNvPr>
          <p:cNvSpPr/>
          <p:nvPr/>
        </p:nvSpPr>
        <p:spPr>
          <a:xfrm>
            <a:off x="0" y="0"/>
            <a:ext cx="10515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Roboto"/>
              </a:rPr>
              <a:t>NOW REGULATED </a:t>
            </a:r>
            <a:r>
              <a:rPr lang="en-US" sz="3200" b="1" dirty="0">
                <a:solidFill>
                  <a:srgbClr val="FFFF00"/>
                </a:solidFill>
                <a:latin typeface="Roboto"/>
              </a:rPr>
              <a:t>DIRECT SELLING INDUSTRY </a:t>
            </a:r>
          </a:p>
        </p:txBody>
      </p:sp>
    </p:spTree>
    <p:extLst>
      <p:ext uri="{BB962C8B-B14F-4D97-AF65-F5344CB8AC3E}">
        <p14:creationId xmlns:p14="http://schemas.microsoft.com/office/powerpoint/2010/main" val="228297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2405</TotalTime>
  <Words>2507</Words>
  <Application>Microsoft Office PowerPoint</Application>
  <PresentationFormat>Widescreen</PresentationFormat>
  <Paragraphs>484</Paragraphs>
  <Slides>45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Arial</vt:lpstr>
      <vt:lpstr>Bahnschrift</vt:lpstr>
      <vt:lpstr>Calibri</vt:lpstr>
      <vt:lpstr>Roboto</vt:lpstr>
      <vt:lpstr>Roboto Condensed</vt:lpstr>
      <vt:lpstr>RobotoRegular</vt:lpstr>
      <vt:lpstr>Trebuchet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Welcome to the Business World of  Saarvasri Healthy Living By Nature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Sukalyan</dc:creator>
  <cp:lastModifiedBy>welocitygenetics@outlook.com</cp:lastModifiedBy>
  <cp:revision>118</cp:revision>
  <dcterms:created xsi:type="dcterms:W3CDTF">2021-05-10T12:52:36Z</dcterms:created>
  <dcterms:modified xsi:type="dcterms:W3CDTF">2022-10-02T08:05:38Z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2021-05-09T00:00:00Z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2021-05-10T00:00:00Z</vt:filetime>
  </property>
</Properties>
</file>